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5"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oboto"/>
      <p:regular r:id="rId38"/>
      <p:bold r:id="rId39"/>
      <p:italic r:id="rId40"/>
      <p:boldItalic r:id="rId41"/>
    </p:embeddedFont>
    <p:embeddedFont>
      <p:font typeface="Helvetica Neue"/>
      <p:regular r:id="rId42"/>
      <p:bold r:id="rId43"/>
      <p:italic r:id="rId44"/>
      <p:boldItalic r:id="rId45"/>
    </p:embeddedFont>
    <p:embeddedFont>
      <p:font typeface="Source Sans Pr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1" nam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HelveticaNeue-regular.fntdata"/><Relationship Id="rId41" Type="http://schemas.openxmlformats.org/officeDocument/2006/relationships/font" Target="fonts/Roboto-boldItalic.fntdata"/><Relationship Id="rId44" Type="http://schemas.openxmlformats.org/officeDocument/2006/relationships/font" Target="fonts/HelveticaNeue-italic.fntdata"/><Relationship Id="rId43" Type="http://schemas.openxmlformats.org/officeDocument/2006/relationships/font" Target="fonts/HelveticaNeue-bold.fntdata"/><Relationship Id="rId46" Type="http://schemas.openxmlformats.org/officeDocument/2006/relationships/font" Target="fonts/SourceSansPro-regular.fntdata"/><Relationship Id="rId45" Type="http://schemas.openxmlformats.org/officeDocument/2006/relationships/font" Target="fonts/HelveticaNeue-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SourceSansPro-italic.fntdata"/><Relationship Id="rId47" Type="http://schemas.openxmlformats.org/officeDocument/2006/relationships/font" Target="fonts/SourceSansPro-bold.fntdata"/><Relationship Id="rId49" Type="http://schemas.openxmlformats.org/officeDocument/2006/relationships/font" Target="fonts/SourceSansPr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p:pos x="6000" y="0"/>
    <p:text>+vdsouza@pivotal.io +rappalla@pivotal.io it'd be great if we could build this out against other competitors; Docker (with Data Center), Kubernetes, OpenShift etc....
-Paul Hopper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9" name="Shape 6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Arial"/>
              <a:buNone/>
            </a:pPr>
            <a:r>
              <a:rPr b="0" i="0" lang="en-US" sz="1200" u="none" cap="none" strike="noStrike">
                <a:solidFill>
                  <a:schemeClr val="dk1"/>
                </a:solidFill>
                <a:latin typeface="Verdana"/>
                <a:ea typeface="Verdana"/>
                <a:cs typeface="Verdana"/>
                <a:sym typeface="Verdana"/>
              </a:rPr>
              <a:t>Why we are here and what we are doing</a:t>
            </a:r>
          </a:p>
          <a:p>
            <a:pPr indent="0" lvl="0" marL="0" marR="0" rtl="0" algn="l">
              <a:spcBef>
                <a:spcPts val="1200"/>
              </a:spcBef>
              <a:buClr>
                <a:schemeClr val="dk1"/>
              </a:buClr>
              <a:buSzPct val="25000"/>
              <a:buFont typeface="Arial"/>
              <a:buNone/>
            </a:pPr>
            <a:r>
              <a:t/>
            </a:r>
            <a:endParaRPr b="0" i="0" sz="1200" u="none" cap="none" strike="noStrike">
              <a:solidFill>
                <a:schemeClr val="dk1"/>
              </a:solidFill>
              <a:latin typeface="Verdana"/>
              <a:ea typeface="Verdana"/>
              <a:cs typeface="Verdana"/>
              <a:sym typeface="Verdana"/>
            </a:endParaRPr>
          </a:p>
        </p:txBody>
      </p:sp>
      <p:sp>
        <p:nvSpPr>
          <p:cNvPr id="70" name="Shape 7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rgbClr val="000000"/>
                </a:solidFill>
                <a:latin typeface="Calibri"/>
                <a:ea typeface="Calibri"/>
                <a:cs typeface="Calibri"/>
                <a:sym typeface="Calibri"/>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8" name="Shape 328"/>
        <p:cNvGrpSpPr/>
        <p:nvPr/>
      </p:nvGrpSpPr>
      <p:grpSpPr>
        <a:xfrm>
          <a:off x="0" y="0"/>
          <a:ext cx="0" cy="0"/>
          <a:chOff x="0" y="0"/>
          <a:chExt cx="0" cy="0"/>
        </a:xfrm>
      </p:grpSpPr>
      <p:sp>
        <p:nvSpPr>
          <p:cNvPr id="329" name="Shape 329"/>
          <p:cNvSpPr txBox="1"/>
          <p:nvPr>
            <p:ph idx="1" type="body"/>
          </p:nvPr>
        </p:nvSpPr>
        <p:spPr>
          <a:xfrm>
            <a:off x="295170" y="2972430"/>
            <a:ext cx="6267658" cy="5793719"/>
          </a:xfrm>
          <a:prstGeom prst="rect">
            <a:avLst/>
          </a:prstGeom>
          <a:noFill/>
          <a:ln>
            <a:noFill/>
          </a:ln>
        </p:spPr>
        <p:txBody>
          <a:bodyPr anchorCtr="0" anchor="t" bIns="90550" lIns="90550" rIns="90550" tIns="9055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I presume you’re all familiar with microservices and cloud-native, but quickly, here’s an introduction. They’re loosely coupled, service oriented architecture with bounded contexts.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Because each service can be updated independently, your teams can work in parallel. Because each service is isolated, it’s much easier to automate your testing.</a:t>
            </a:r>
          </a:p>
        </p:txBody>
      </p:sp>
      <p:sp>
        <p:nvSpPr>
          <p:cNvPr id="330" name="Shape 330"/>
          <p:cNvSpPr/>
          <p:nvPr>
            <p:ph idx="2" type="sldImg"/>
          </p:nvPr>
        </p:nvSpPr>
        <p:spPr>
          <a:xfrm>
            <a:off x="1606550" y="685800"/>
            <a:ext cx="3702049" cy="20828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1606550" y="685800"/>
            <a:ext cx="3702049" cy="20828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40" name="Shape 340"/>
          <p:cNvSpPr txBox="1"/>
          <p:nvPr>
            <p:ph idx="1" type="body"/>
          </p:nvPr>
        </p:nvSpPr>
        <p:spPr>
          <a:xfrm>
            <a:off x="295170" y="2972430"/>
            <a:ext cx="6267658" cy="579371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chemeClr val="dk1"/>
              </a:buClr>
              <a:buSzPct val="25000"/>
              <a:buFont typeface="Arial"/>
              <a:buNone/>
            </a:pPr>
            <a:r>
              <a:rPr b="0" i="0" lang="en-US" sz="1100" u="none" cap="none" strike="noStrike">
                <a:solidFill>
                  <a:srgbClr val="FFFFFF"/>
                </a:solidFill>
                <a:latin typeface="Arial"/>
                <a:ea typeface="Arial"/>
                <a:cs typeface="Arial"/>
                <a:sym typeface="Arial"/>
              </a:rPr>
              <a:t>Companies want to achieve this</a:t>
            </a:r>
          </a:p>
          <a:p>
            <a:pPr indent="0" lvl="0" marL="0" marR="0" rtl="0" algn="l">
              <a:spcBef>
                <a:spcPts val="1189"/>
              </a:spcBef>
              <a:spcAft>
                <a:spcPts val="0"/>
              </a:spcAft>
              <a:buSzPct val="25000"/>
              <a:buNone/>
            </a:pPr>
            <a:r>
              <a:t/>
            </a:r>
            <a:endParaRPr b="0" i="0" sz="1100" u="none" cap="none" strike="noStrike">
              <a:solidFill>
                <a:schemeClr val="dk1"/>
              </a:solidFill>
              <a:latin typeface="Verdana"/>
              <a:ea typeface="Verdana"/>
              <a:cs typeface="Verdana"/>
              <a:sym typeface="Verdana"/>
            </a:endParaRPr>
          </a:p>
          <a:p>
            <a:pPr indent="0" lvl="0" marL="0" marR="0" rtl="0" algn="l">
              <a:spcBef>
                <a:spcPts val="1189"/>
              </a:spcBef>
              <a:buSzPct val="25000"/>
              <a:buNone/>
            </a:pPr>
            <a:r>
              <a:t/>
            </a:r>
            <a:endParaRPr b="0" i="0" sz="1100" u="none" cap="none" strike="noStrike">
              <a:solidFill>
                <a:schemeClr val="dk1"/>
              </a:solidFill>
              <a:latin typeface="Verdana"/>
              <a:ea typeface="Verdana"/>
              <a:cs typeface="Verdana"/>
              <a:sym typeface="Verdan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73" name="Shape 37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Agile, Disruptive Companies Use Non-traditional, Modular Approaches to Software Systems</a:t>
            </a:r>
          </a:p>
        </p:txBody>
      </p:sp>
      <p:sp>
        <p:nvSpPr>
          <p:cNvPr id="374" name="Shape 37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4" name="Shape 434"/>
        <p:cNvGrpSpPr/>
        <p:nvPr/>
      </p:nvGrpSpPr>
      <p:grpSpPr>
        <a:xfrm>
          <a:off x="0" y="0"/>
          <a:ext cx="0" cy="0"/>
          <a:chOff x="0" y="0"/>
          <a:chExt cx="0" cy="0"/>
        </a:xfrm>
      </p:grpSpPr>
      <p:sp>
        <p:nvSpPr>
          <p:cNvPr id="435" name="Shape 4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36" name="Shape 43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5" name="Shape 475"/>
        <p:cNvGrpSpPr/>
        <p:nvPr/>
      </p:nvGrpSpPr>
      <p:grpSpPr>
        <a:xfrm>
          <a:off x="0" y="0"/>
          <a:ext cx="0" cy="0"/>
          <a:chOff x="0" y="0"/>
          <a:chExt cx="0" cy="0"/>
        </a:xfrm>
      </p:grpSpPr>
      <p:sp>
        <p:nvSpPr>
          <p:cNvPr id="476" name="Shape 47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77" name="Shape 47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0" name="Shape 540"/>
        <p:cNvGrpSpPr/>
        <p:nvPr/>
      </p:nvGrpSpPr>
      <p:grpSpPr>
        <a:xfrm>
          <a:off x="0" y="0"/>
          <a:ext cx="0" cy="0"/>
          <a:chOff x="0" y="0"/>
          <a:chExt cx="0" cy="0"/>
        </a:xfrm>
      </p:grpSpPr>
      <p:sp>
        <p:nvSpPr>
          <p:cNvPr id="541" name="Shape 5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42" name="Shape 54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3" name="Shape 653"/>
        <p:cNvGrpSpPr/>
        <p:nvPr/>
      </p:nvGrpSpPr>
      <p:grpSpPr>
        <a:xfrm>
          <a:off x="0" y="0"/>
          <a:ext cx="0" cy="0"/>
          <a:chOff x="0" y="0"/>
          <a:chExt cx="0" cy="0"/>
        </a:xfrm>
      </p:grpSpPr>
      <p:sp>
        <p:nvSpPr>
          <p:cNvPr id="654" name="Shape 65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55" name="Shape 65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If you answer yes to any of these questions, you need a platform</a:t>
            </a:r>
          </a:p>
          <a:p>
            <a:pPr indent="0" lvl="0" marL="0" marR="0" rtl="0" algn="l">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Clr>
                <a:schemeClr val="dk1"/>
              </a:buClr>
              <a:buSzPct val="25000"/>
              <a:buFont typeface="Calibri"/>
              <a:buNone/>
            </a:pPr>
            <a:r>
              <a:rPr b="0" i="0" lang="en-US" sz="1200" u="none" cap="none" strike="noStrike">
                <a:solidFill>
                  <a:schemeClr val="dk1"/>
                </a:solidFill>
                <a:latin typeface="Calibri"/>
                <a:ea typeface="Calibri"/>
                <a:cs typeface="Calibri"/>
                <a:sym typeface="Calibri"/>
              </a:rPr>
              <a:t>People with Cloud Foundry on the right infrastructure say No to each question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0" name="Shape 660"/>
        <p:cNvGrpSpPr/>
        <p:nvPr/>
      </p:nvGrpSpPr>
      <p:grpSpPr>
        <a:xfrm>
          <a:off x="0" y="0"/>
          <a:ext cx="0" cy="0"/>
          <a:chOff x="0" y="0"/>
          <a:chExt cx="0" cy="0"/>
        </a:xfrm>
      </p:grpSpPr>
      <p:sp>
        <p:nvSpPr>
          <p:cNvPr id="661" name="Shape 66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62" name="Shape 66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Mention the opinionated platform.</a:t>
            </a:r>
          </a:p>
          <a:p>
            <a:pPr indent="0" lvl="0" marL="0" marR="0" rtl="0" algn="l">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Structured vs Unstructured.</a:t>
            </a:r>
          </a:p>
          <a:p>
            <a:pPr indent="0" lvl="0" marL="0" marR="0" rtl="0" algn="l">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Clr>
                <a:schemeClr val="dk1"/>
              </a:buClr>
              <a:buSzPct val="25000"/>
              <a:buFont typeface="Calibri"/>
              <a:buNone/>
            </a:pPr>
            <a:r>
              <a:rPr b="0" i="0" lang="en-US" sz="1200" u="none" cap="none" strike="noStrike">
                <a:solidFill>
                  <a:schemeClr val="dk1"/>
                </a:solidFill>
                <a:latin typeface="Calibri"/>
                <a:ea typeface="Calibri"/>
                <a:cs typeface="Calibri"/>
                <a:sym typeface="Calibri"/>
              </a:rPr>
              <a:t>The word platform is thrown around alot these days.  You’ve probably heard the word PaaS a few times already – its become the word of the year already.  However, lets make a distinction, structured platforms vs unstructured platforms.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7" name="Shape 667"/>
        <p:cNvGrpSpPr/>
        <p:nvPr/>
      </p:nvGrpSpPr>
      <p:grpSpPr>
        <a:xfrm>
          <a:off x="0" y="0"/>
          <a:ext cx="0" cy="0"/>
          <a:chOff x="0" y="0"/>
          <a:chExt cx="0" cy="0"/>
        </a:xfrm>
      </p:grpSpPr>
      <p:sp>
        <p:nvSpPr>
          <p:cNvPr id="668" name="Shape 668"/>
          <p:cNvSpPr/>
          <p:nvPr>
            <p:ph idx="2" type="sldImg"/>
          </p:nvPr>
        </p:nvSpPr>
        <p:spPr>
          <a:xfrm>
            <a:off x="1606550" y="685800"/>
            <a:ext cx="3702049" cy="20828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69" name="Shape 669"/>
          <p:cNvSpPr txBox="1"/>
          <p:nvPr>
            <p:ph idx="1" type="body"/>
          </p:nvPr>
        </p:nvSpPr>
        <p:spPr>
          <a:xfrm>
            <a:off x="685800" y="4343400"/>
            <a:ext cx="5486399" cy="4114800"/>
          </a:xfrm>
          <a:prstGeom prst="rect">
            <a:avLst/>
          </a:prstGeom>
          <a:noFill/>
          <a:ln>
            <a:noFill/>
          </a:ln>
        </p:spPr>
        <p:txBody>
          <a:bodyPr anchorCtr="0" anchor="t" bIns="45275" lIns="90550" rIns="90550" tIns="45275">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How you you characterize your IT stack?</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5" name="Shape 725"/>
        <p:cNvGrpSpPr/>
        <p:nvPr/>
      </p:nvGrpSpPr>
      <p:grpSpPr>
        <a:xfrm>
          <a:off x="0" y="0"/>
          <a:ext cx="0" cy="0"/>
          <a:chOff x="0" y="0"/>
          <a:chExt cx="0" cy="0"/>
        </a:xfrm>
      </p:grpSpPr>
      <p:sp>
        <p:nvSpPr>
          <p:cNvPr id="726" name="Shape 726"/>
          <p:cNvSpPr txBox="1"/>
          <p:nvPr>
            <p:ph idx="1" type="body"/>
          </p:nvPr>
        </p:nvSpPr>
        <p:spPr>
          <a:xfrm>
            <a:off x="295170" y="2972430"/>
            <a:ext cx="6267658" cy="5793719"/>
          </a:xfrm>
          <a:prstGeom prst="rect">
            <a:avLst/>
          </a:prstGeom>
          <a:noFill/>
          <a:ln>
            <a:noFill/>
          </a:ln>
        </p:spPr>
        <p:txBody>
          <a:bodyPr anchorCtr="0" anchor="t" bIns="90550" lIns="90550" rIns="90550" tIns="9055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Whata are you currently using for tooling?</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Hella vs Wiked</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SF vs Boston</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True Multicloud portability</a:t>
            </a:r>
          </a:p>
        </p:txBody>
      </p:sp>
      <p:sp>
        <p:nvSpPr>
          <p:cNvPr id="727" name="Shape 727"/>
          <p:cNvSpPr/>
          <p:nvPr>
            <p:ph idx="2" type="sldImg"/>
          </p:nvPr>
        </p:nvSpPr>
        <p:spPr>
          <a:xfrm>
            <a:off x="1606550" y="685800"/>
            <a:ext cx="3702049" cy="20828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9" name="Shape 7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9" name="Shape 769"/>
        <p:cNvGrpSpPr/>
        <p:nvPr/>
      </p:nvGrpSpPr>
      <p:grpSpPr>
        <a:xfrm>
          <a:off x="0" y="0"/>
          <a:ext cx="0" cy="0"/>
          <a:chOff x="0" y="0"/>
          <a:chExt cx="0" cy="0"/>
        </a:xfrm>
      </p:grpSpPr>
      <p:sp>
        <p:nvSpPr>
          <p:cNvPr id="770" name="Shape 77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71" name="Shape 77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And all of this is enforced through strict API contracts that allow you to go FAST and be safe.</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Last time we sat down we discussed at a high level what Pivotal provides, today I want to go a bit further into the capabilities of the platform along with its integrations and points of interoperability with external systems.  Its important to note that Cloud Foundry is more than a tool, rather it is a cloud native platform, whereby the architecture is purpose built for running apps in the cloud, and itself is cloud agnostic, meaning you can run the same cloud foundry PaaS across any cloud provider.  To achieve this, cloud foundry is first and foremost built for running mission critical applications and microservices at scale.  It empowers developers by providing the flexibility of working with Docker images, .NET applications, Spring Java, and polyglot languages all within an environment that requires nothing more than a developer to provide code.  To enable this, it takes a platform that OOB provides all the logging, APM, Data, High availability, routing, DNS, through an as-a-service approach, interfacing with the underlying infrastructure.  That infrastructure can be any cloud provider, and through orchestration, and automation of IaaS functions, can stand up a cloud foundry install with ease.  How does a system like this work together?  It requires communication, not only between Dev and Ops, but through the layers of App, Platform, and Cloud.  The applications run in a platform, abiding by a contract that they be purpose built for the cloud.  With frameworks like Spring Boot an app can have profiles which reduce the amount of code to change compatibility with a runtime environment in local or cloud to just a configuration file.  Following the best practices set forther by 12factor.net (Heroku), a developer can construct an app to be resiliant, use polyglot persistance, implement netflix battle tested patterns, and deploy configuration changes to an app non disruptivley.  On the other side, the platform and onfrastructure itself if made robust through version control of runtime configurations.  BOSH our infrastructure automation agent makes versioning your infrastructure configurations a breeze, at the same time keeps the HA of the platform running reliability at all times.  To ensure cross cloud compatibility, the BOSH cloud provider interface (CPI) is implemented for the cloud provider’s api.  These three things together, Application Framework, Runtime Platform, and Infrasrtucture automation are the key stones fo PCF.</a:t>
            </a:r>
          </a:p>
        </p:txBody>
      </p:sp>
      <p:sp>
        <p:nvSpPr>
          <p:cNvPr id="772" name="Shape 77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9" name="Shape 829"/>
        <p:cNvGrpSpPr/>
        <p:nvPr/>
      </p:nvGrpSpPr>
      <p:grpSpPr>
        <a:xfrm>
          <a:off x="0" y="0"/>
          <a:ext cx="0" cy="0"/>
          <a:chOff x="0" y="0"/>
          <a:chExt cx="0" cy="0"/>
        </a:xfrm>
      </p:grpSpPr>
      <p:sp>
        <p:nvSpPr>
          <p:cNvPr id="830" name="Shape 83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31" name="Shape 83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Tell me about your apps</a:t>
            </a:r>
          </a:p>
        </p:txBody>
      </p:sp>
      <p:sp>
        <p:nvSpPr>
          <p:cNvPr id="832" name="Shape 83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0" name="Shape 880"/>
        <p:cNvGrpSpPr/>
        <p:nvPr/>
      </p:nvGrpSpPr>
      <p:grpSpPr>
        <a:xfrm>
          <a:off x="0" y="0"/>
          <a:ext cx="0" cy="0"/>
          <a:chOff x="0" y="0"/>
          <a:chExt cx="0" cy="0"/>
        </a:xfrm>
      </p:grpSpPr>
      <p:sp>
        <p:nvSpPr>
          <p:cNvPr id="881" name="Shape 881"/>
          <p:cNvSpPr txBox="1"/>
          <p:nvPr>
            <p:ph idx="1" type="body"/>
          </p:nvPr>
        </p:nvSpPr>
        <p:spPr>
          <a:xfrm>
            <a:off x="295170" y="2972430"/>
            <a:ext cx="6267658" cy="5793719"/>
          </a:xfrm>
          <a:prstGeom prst="rect">
            <a:avLst/>
          </a:prstGeom>
          <a:noFill/>
          <a:ln>
            <a:noFill/>
          </a:ln>
        </p:spPr>
        <p:txBody>
          <a:bodyPr anchorCtr="0" anchor="t" bIns="90550" lIns="90550" rIns="90550" tIns="9055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Highlight here that if we had a Docker step for building images, we would add ~15 minutes to the process.  </a:t>
            </a:r>
          </a:p>
        </p:txBody>
      </p:sp>
      <p:sp>
        <p:nvSpPr>
          <p:cNvPr id="882" name="Shape 882"/>
          <p:cNvSpPr/>
          <p:nvPr>
            <p:ph idx="2" type="sldImg"/>
          </p:nvPr>
        </p:nvSpPr>
        <p:spPr>
          <a:xfrm>
            <a:off x="1606550" y="685800"/>
            <a:ext cx="3702049" cy="20828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8" name="Shape 908"/>
        <p:cNvGrpSpPr/>
        <p:nvPr/>
      </p:nvGrpSpPr>
      <p:grpSpPr>
        <a:xfrm>
          <a:off x="0" y="0"/>
          <a:ext cx="0" cy="0"/>
          <a:chOff x="0" y="0"/>
          <a:chExt cx="0" cy="0"/>
        </a:xfrm>
      </p:grpSpPr>
      <p:sp>
        <p:nvSpPr>
          <p:cNvPr id="909" name="Shape 90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10" name="Shape 910"/>
          <p:cNvSpPr txBox="1"/>
          <p:nvPr>
            <p:ph idx="1" type="body"/>
          </p:nvPr>
        </p:nvSpPr>
        <p:spPr>
          <a:xfrm>
            <a:off x="685800" y="4343400"/>
            <a:ext cx="5486399" cy="4114800"/>
          </a:xfrm>
          <a:prstGeom prst="rect">
            <a:avLst/>
          </a:prstGeom>
          <a:noFill/>
          <a:ln>
            <a:noFill/>
          </a:ln>
        </p:spPr>
        <p:txBody>
          <a:bodyPr anchorCtr="0" anchor="t" bIns="45275" lIns="90550" rIns="90550" tIns="45275">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5" name="Shape 965"/>
        <p:cNvGrpSpPr/>
        <p:nvPr/>
      </p:nvGrpSpPr>
      <p:grpSpPr>
        <a:xfrm>
          <a:off x="0" y="0"/>
          <a:ext cx="0" cy="0"/>
          <a:chOff x="0" y="0"/>
          <a:chExt cx="0" cy="0"/>
        </a:xfrm>
      </p:grpSpPr>
      <p:sp>
        <p:nvSpPr>
          <p:cNvPr id="966" name="Shape 966"/>
          <p:cNvSpPr/>
          <p:nvPr>
            <p:ph idx="2" type="sldImg"/>
          </p:nvPr>
        </p:nvSpPr>
        <p:spPr>
          <a:xfrm>
            <a:off x="382587" y="685800"/>
            <a:ext cx="6094412"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67" name="Shape 967"/>
          <p:cNvSpPr txBox="1"/>
          <p:nvPr/>
        </p:nvSpPr>
        <p:spPr>
          <a:xfrm>
            <a:off x="686114" y="4343716"/>
            <a:ext cx="5485770" cy="4113854"/>
          </a:xfrm>
          <a:prstGeom prst="rect">
            <a:avLst/>
          </a:prstGeom>
          <a:noFill/>
          <a:ln>
            <a:noFill/>
          </a:ln>
        </p:spPr>
        <p:txBody>
          <a:bodyPr anchorCtr="0" anchor="t" bIns="91375" lIns="91375" rIns="91375" tIns="91375">
            <a:noAutofit/>
          </a:bodyPr>
          <a:lstStyle/>
          <a:p>
            <a:pPr indent="0" lvl="0" marL="0" marR="0" rtl="0" algn="l">
              <a:spcBef>
                <a:spcPts val="0"/>
              </a:spcBef>
              <a:buSzPct val="25000"/>
              <a:buNone/>
            </a:pPr>
            <a:r>
              <a:rPr lang="en-US" sz="1800">
                <a:solidFill>
                  <a:schemeClr val="dk1"/>
                </a:solidFill>
                <a:latin typeface="Calibri"/>
                <a:ea typeface="Calibri"/>
                <a:cs typeface="Calibri"/>
                <a:sym typeface="Calibri"/>
              </a:rPr>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indent="0" lvl="0" marL="0" marR="0" rtl="0" algn="l">
              <a:spcBef>
                <a:spcPts val="0"/>
              </a:spcBef>
              <a:buNone/>
            </a:pPr>
            <a:r>
              <a:t/>
            </a:r>
            <a:endParaRPr sz="1800">
              <a:solidFill>
                <a:schemeClr val="dk1"/>
              </a:solidFill>
              <a:latin typeface="Calibri"/>
              <a:ea typeface="Calibri"/>
              <a:cs typeface="Calibri"/>
              <a:sym typeface="Calibri"/>
            </a:endParaRPr>
          </a:p>
          <a:p>
            <a:pPr indent="0" lvl="0" marL="0" marR="0" rtl="0" algn="l">
              <a:spcBef>
                <a:spcPts val="0"/>
              </a:spcBef>
              <a:buSzPct val="25000"/>
              <a:buNone/>
            </a:pPr>
            <a:r>
              <a:rPr lang="en-US" sz="1800">
                <a:solidFill>
                  <a:schemeClr val="dk1"/>
                </a:solidFill>
                <a:latin typeface="Calibri"/>
                <a:ea typeface="Calibri"/>
                <a:cs typeface="Calibri"/>
                <a:sym typeface="Calibri"/>
              </a:rPr>
              <a:t>And, by using Pivotal, you reduce the number of servers that require HP/CA/IBM monitoring tools. </a:t>
            </a:r>
          </a:p>
          <a:p>
            <a:pPr indent="0" lvl="0" marL="0" marR="0" rtl="0" algn="l">
              <a:spcBef>
                <a:spcPts val="0"/>
              </a:spcBef>
              <a:buNone/>
            </a:pPr>
            <a:r>
              <a:t/>
            </a:r>
            <a:endParaRPr sz="1800">
              <a:solidFill>
                <a:schemeClr val="dk1"/>
              </a:solidFill>
              <a:latin typeface="Calibri"/>
              <a:ea typeface="Calibri"/>
              <a:cs typeface="Calibri"/>
              <a:sym typeface="Calibri"/>
            </a:endParaRPr>
          </a:p>
        </p:txBody>
      </p:sp>
      <p:sp>
        <p:nvSpPr>
          <p:cNvPr id="968" name="Shape 968"/>
          <p:cNvSpPr txBox="1"/>
          <p:nvPr>
            <p:ph idx="1" type="body"/>
          </p:nvPr>
        </p:nvSpPr>
        <p:spPr>
          <a:xfrm>
            <a:off x="295170" y="2972431"/>
            <a:ext cx="6267658" cy="5793719"/>
          </a:xfrm>
          <a:prstGeom prst="rect">
            <a:avLst/>
          </a:prstGeom>
          <a:noFill/>
          <a:ln>
            <a:noFill/>
          </a:ln>
        </p:spPr>
        <p:txBody>
          <a:bodyPr anchorCtr="0" anchor="ctr" bIns="90525" lIns="90525" rIns="90525" tIns="90525">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http://blog.pivotal.io/cloud-foundry-pivotal/products/the-four-levels-of-ha-in-pivotal-cf</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457158" lvl="0" marL="457158" marR="0" rtl="0" algn="l">
              <a:spcBef>
                <a:spcPts val="0"/>
              </a:spcBef>
              <a:buClr>
                <a:schemeClr val="dk1"/>
              </a:buClr>
              <a:buSzPct val="100000"/>
              <a:buFont typeface="Calibri"/>
              <a:buAutoNum type="arabicPeriod"/>
            </a:pPr>
            <a:r>
              <a:rPr b="0" i="0" lang="en-US" sz="1200" u="none" cap="none" strike="noStrike">
                <a:solidFill>
                  <a:schemeClr val="dk1"/>
                </a:solidFill>
                <a:latin typeface="Calibri"/>
                <a:ea typeface="Calibri"/>
                <a:cs typeface="Calibri"/>
                <a:sym typeface="Calibri"/>
              </a:rPr>
              <a:t>Desired State of Application is maintained by Cloud Controller. DEAs communicate status of their apps to Health Manager. HM checks with CC. CC restarts app in another DEA in case of failure</a:t>
            </a:r>
          </a:p>
          <a:p>
            <a:pPr indent="-457158" lvl="0" marL="457158" marR="0" rtl="0" algn="l">
              <a:spcBef>
                <a:spcPts val="0"/>
              </a:spcBef>
              <a:buClr>
                <a:schemeClr val="dk1"/>
              </a:buClr>
              <a:buSzPct val="100000"/>
              <a:buFont typeface="Calibri"/>
              <a:buAutoNum type="arabicPeriod"/>
            </a:pPr>
            <a:r>
              <a:rPr b="0" i="0" lang="en-US" sz="1200" u="none" cap="none" strike="noStrike">
                <a:solidFill>
                  <a:schemeClr val="dk1"/>
                </a:solidFill>
                <a:latin typeface="Calibri"/>
                <a:ea typeface="Calibri"/>
                <a:cs typeface="Calibri"/>
                <a:sym typeface="Calibri"/>
              </a:rPr>
              <a:t>PCF Processes monitored by monit and restarted in case of failure</a:t>
            </a:r>
          </a:p>
          <a:p>
            <a:pPr indent="-457158" lvl="0" marL="457158" marR="0" rtl="0" algn="l">
              <a:spcBef>
                <a:spcPts val="0"/>
              </a:spcBef>
              <a:buClr>
                <a:schemeClr val="dk1"/>
              </a:buClr>
              <a:buSzPct val="100000"/>
              <a:buFont typeface="Calibri"/>
              <a:buAutoNum type="arabicPeriod"/>
            </a:pPr>
            <a:r>
              <a:rPr b="0" i="0" lang="en-US" sz="1200" u="none" cap="none" strike="noStrike">
                <a:solidFill>
                  <a:schemeClr val="dk1"/>
                </a:solidFill>
                <a:latin typeface="Calibri"/>
                <a:ea typeface="Calibri"/>
                <a:cs typeface="Calibri"/>
                <a:sym typeface="Calibri"/>
              </a:rPr>
              <a:t>In case of VM failure. Health Monitor is notified. HM calls BOSH Director which calls Resurrector component which starts up the VM (with processes)</a:t>
            </a:r>
          </a:p>
          <a:p>
            <a:pPr indent="-457158" lvl="0" marL="457158" marR="0" rtl="0" algn="l">
              <a:spcBef>
                <a:spcPts val="0"/>
              </a:spcBef>
              <a:buClr>
                <a:schemeClr val="dk1"/>
              </a:buClr>
              <a:buSzPct val="100000"/>
              <a:buFont typeface="Calibri"/>
              <a:buAutoNum type="arabicPeriod"/>
            </a:pPr>
            <a:r>
              <a:rPr b="0" i="0" lang="en-US" sz="1200" u="none" cap="none" strike="noStrike">
                <a:solidFill>
                  <a:schemeClr val="dk1"/>
                </a:solidFill>
                <a:latin typeface="Calibri"/>
                <a:ea typeface="Calibri"/>
                <a:cs typeface="Calibri"/>
                <a:sym typeface="Calibri"/>
              </a:rPr>
              <a:t>Availability Zones is a logical grouping of the deployment of System Components and DEAs. (Example would be two racks in a datacenter)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2" name="Shape 1072"/>
        <p:cNvGrpSpPr/>
        <p:nvPr/>
      </p:nvGrpSpPr>
      <p:grpSpPr>
        <a:xfrm>
          <a:off x="0" y="0"/>
          <a:ext cx="0" cy="0"/>
          <a:chOff x="0" y="0"/>
          <a:chExt cx="0" cy="0"/>
        </a:xfrm>
      </p:grpSpPr>
      <p:sp>
        <p:nvSpPr>
          <p:cNvPr id="1073" name="Shape 1073"/>
          <p:cNvSpPr/>
          <p:nvPr>
            <p:ph idx="2" type="sldImg"/>
          </p:nvPr>
        </p:nvSpPr>
        <p:spPr>
          <a:xfrm>
            <a:off x="1058862" y="685800"/>
            <a:ext cx="4740275" cy="26669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074" name="Shape 107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Open source software offers true community-driven outcomes. Cloud Foundry Foundation has 40+ companies that participate in the community with a vested interest in a platform that continues to grow and meet customer needs, now and in the future. </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075" name="Shape 1075"/>
          <p:cNvSpPr txBox="1"/>
          <p:nvPr>
            <p:ph idx="12" type="sldNum"/>
          </p:nvPr>
        </p:nvSpPr>
        <p:spPr>
          <a:xfrm>
            <a:off x="3884612" y="8685213"/>
            <a:ext cx="2971799" cy="457200"/>
          </a:xfrm>
          <a:prstGeom prst="rect">
            <a:avLst/>
          </a:prstGeom>
          <a:noFill/>
          <a:ln>
            <a:noFill/>
          </a:ln>
        </p:spPr>
        <p:txBody>
          <a:bodyPr anchorCtr="0" anchor="b" bIns="45700" lIns="91400" rIns="91400" tIns="45700">
            <a:noAutofit/>
          </a:bodyPr>
          <a:lstStyle/>
          <a:p>
            <a:pPr indent="0" lvl="0" marL="0" marR="0" rtl="0" algn="r">
              <a:spcBef>
                <a:spcPts val="0"/>
              </a:spcBef>
              <a:buSzPct val="25000"/>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8" name="Shape 1138"/>
        <p:cNvGrpSpPr/>
        <p:nvPr/>
      </p:nvGrpSpPr>
      <p:grpSpPr>
        <a:xfrm>
          <a:off x="0" y="0"/>
          <a:ext cx="0" cy="0"/>
          <a:chOff x="0" y="0"/>
          <a:chExt cx="0" cy="0"/>
        </a:xfrm>
      </p:grpSpPr>
      <p:sp>
        <p:nvSpPr>
          <p:cNvPr id="1139" name="Shape 113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40" name="Shape 114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6" name="Shape 1156"/>
        <p:cNvGrpSpPr/>
        <p:nvPr/>
      </p:nvGrpSpPr>
      <p:grpSpPr>
        <a:xfrm>
          <a:off x="0" y="0"/>
          <a:ext cx="0" cy="0"/>
          <a:chOff x="0" y="0"/>
          <a:chExt cx="0" cy="0"/>
        </a:xfrm>
      </p:grpSpPr>
      <p:sp>
        <p:nvSpPr>
          <p:cNvPr id="1157" name="Shape 1157"/>
          <p:cNvSpPr/>
          <p:nvPr>
            <p:ph idx="2" type="sldImg"/>
          </p:nvPr>
        </p:nvSpPr>
        <p:spPr>
          <a:xfrm>
            <a:off x="1606550" y="685800"/>
            <a:ext cx="3702049" cy="20828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58" name="Shape 1158"/>
          <p:cNvSpPr txBox="1"/>
          <p:nvPr>
            <p:ph idx="1" type="body"/>
          </p:nvPr>
        </p:nvSpPr>
        <p:spPr>
          <a:xfrm>
            <a:off x="295170" y="2972430"/>
            <a:ext cx="6267658" cy="5793719"/>
          </a:xfrm>
          <a:prstGeom prst="rect">
            <a:avLst/>
          </a:prstGeom>
          <a:noFill/>
          <a:ln>
            <a:noFill/>
          </a:ln>
        </p:spPr>
        <p:txBody>
          <a:bodyPr anchorCtr="0" anchor="t" bIns="0" lIns="0" rIns="0" tIns="0">
            <a:noAutofit/>
          </a:bodyPr>
          <a:lstStyle/>
          <a:p>
            <a:pPr indent="0" lvl="0" marL="0" marR="0" rtl="0" algn="l">
              <a:spcBef>
                <a:spcPts val="0"/>
              </a:spcBef>
              <a:spcAft>
                <a:spcPts val="0"/>
              </a:spcAft>
              <a:buSzPct val="25000"/>
              <a:buNone/>
            </a:pPr>
            <a:r>
              <a:rPr b="0" i="0" lang="en-US" sz="1100" u="none" cap="none" strike="noStrike">
                <a:solidFill>
                  <a:schemeClr val="dk1"/>
                </a:solidFill>
                <a:latin typeface="Verdana"/>
                <a:ea typeface="Verdana"/>
                <a:cs typeface="Verdana"/>
                <a:sym typeface="Verdana"/>
              </a:rPr>
              <a:t> Pivotal is the fastest growing open source company in history. </a:t>
            </a:r>
          </a:p>
          <a:p>
            <a:pPr indent="0" lvl="0" marL="0" marR="0" rtl="0" algn="l">
              <a:spcBef>
                <a:spcPts val="1189"/>
              </a:spcBef>
              <a:buSzPct val="25000"/>
              <a:buNone/>
            </a:pPr>
            <a:r>
              <a:rPr b="0" i="0" lang="en-US" sz="1100" u="none" cap="none" strike="noStrike">
                <a:solidFill>
                  <a:schemeClr val="dk1"/>
                </a:solidFill>
                <a:latin typeface="Verdana"/>
                <a:ea typeface="Verdana"/>
                <a:cs typeface="Verdana"/>
                <a:sym typeface="Verdana"/>
              </a:rPr>
              <a:t>We are getting some good results for our customers. We would love to work with you further.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4" name="Shape 1174"/>
        <p:cNvGrpSpPr/>
        <p:nvPr/>
      </p:nvGrpSpPr>
      <p:grpSpPr>
        <a:xfrm>
          <a:off x="0" y="0"/>
          <a:ext cx="0" cy="0"/>
          <a:chOff x="0" y="0"/>
          <a:chExt cx="0" cy="0"/>
        </a:xfrm>
      </p:grpSpPr>
      <p:sp>
        <p:nvSpPr>
          <p:cNvPr id="1175" name="Shape 11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76" name="Shape 1176"/>
          <p:cNvSpPr txBox="1"/>
          <p:nvPr>
            <p:ph idx="1" type="body"/>
          </p:nvPr>
        </p:nvSpPr>
        <p:spPr>
          <a:xfrm>
            <a:off x="685800" y="4343400"/>
            <a:ext cx="5486399" cy="4114800"/>
          </a:xfrm>
          <a:prstGeom prst="rect">
            <a:avLst/>
          </a:prstGeom>
          <a:noFill/>
          <a:ln>
            <a:noFill/>
          </a:ln>
        </p:spPr>
        <p:txBody>
          <a:bodyPr anchorCtr="0" anchor="t" bIns="45275" lIns="90550" rIns="90550" tIns="45275">
            <a:noAutofit/>
          </a:bodyPr>
          <a:lstStyle/>
          <a:p>
            <a:pPr indent="0" lvl="0" marL="0" marR="0" rtl="0" algn="l">
              <a:spcBef>
                <a:spcPts val="0"/>
              </a:spcBef>
              <a:buSzPct val="25000"/>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0" i="0" lang="en-US" sz="1400" u="none" cap="none" strike="noStrike">
                <a:solidFill>
                  <a:schemeClr val="dk1"/>
                </a:solidFill>
                <a:latin typeface="Calibri"/>
                <a:ea typeface="Calibri"/>
                <a:cs typeface="Calibri"/>
                <a:sym typeface="Calibri"/>
              </a:rPr>
              <a:t>Scale Demo – its the fastest to stage</a:t>
            </a:r>
          </a:p>
          <a:p>
            <a:pPr indent="0" lvl="0" marL="0" marR="0" rtl="0" algn="l">
              <a:spcBef>
                <a:spcPts val="0"/>
              </a:spcBef>
              <a:buSzPct val="25000"/>
              <a:buNone/>
            </a:pPr>
            <a:r>
              <a:rPr b="0" i="0" lang="en-US" sz="1400" u="none" cap="none" strike="noStrike">
                <a:solidFill>
                  <a:schemeClr val="dk1"/>
                </a:solidFill>
                <a:latin typeface="Calibri"/>
                <a:ea typeface="Calibri"/>
                <a:cs typeface="Calibri"/>
                <a:sym typeface="Calibri"/>
              </a:rPr>
              <a:t>Do not go too deep into all the features if PCF. </a:t>
            </a:r>
          </a:p>
          <a:p>
            <a:pPr indent="0" lvl="0" marL="0" marR="0" rtl="0" algn="l">
              <a:spcBef>
                <a:spcPts val="0"/>
              </a:spcBef>
              <a:buSzPct val="25000"/>
              <a:buNone/>
            </a:pPr>
            <a:r>
              <a:rPr b="0" i="0" lang="en-US" sz="1400" u="none" cap="none" strike="noStrike">
                <a:solidFill>
                  <a:schemeClr val="dk1"/>
                </a:solidFill>
                <a:latin typeface="Calibri"/>
                <a:ea typeface="Calibri"/>
                <a:cs typeface="Calibri"/>
                <a:sym typeface="Calibri"/>
              </a:rPr>
              <a:t>This is an application status overview, we can scale and show high availability</a:t>
            </a:r>
          </a:p>
          <a:p>
            <a:pPr indent="0" lvl="0" marL="0" marR="0" rtl="0" algn="l">
              <a:spcBef>
                <a:spcPts val="0"/>
              </a:spcBef>
              <a:buSzPct val="25000"/>
              <a:buNone/>
            </a:pPr>
            <a:r>
              <a:rPr b="0" i="0" lang="en-US" sz="1400" u="none" cap="none" strike="noStrike">
                <a:solidFill>
                  <a:schemeClr val="dk1"/>
                </a:solidFill>
                <a:latin typeface="Calibri"/>
                <a:ea typeface="Calibri"/>
                <a:cs typeface="Calibri"/>
                <a:sym typeface="Calibri"/>
              </a:rPr>
              <a:t>Then do Spring Music via Jenkins</a:t>
            </a:r>
          </a:p>
          <a:p>
            <a:pPr indent="0" lvl="0" marL="0" marR="0" rtl="0" algn="l">
              <a:spcBef>
                <a:spcPts val="0"/>
              </a:spcBef>
              <a:buSzPct val="25000"/>
              <a:buNone/>
            </a:pPr>
            <a:r>
              <a:rPr b="0" i="0" lang="en-US" sz="1400" u="none" cap="none" strike="noStrike">
                <a:solidFill>
                  <a:schemeClr val="dk1"/>
                </a:solidFill>
                <a:latin typeface="Calibri"/>
                <a:ea typeface="Calibri"/>
                <a:cs typeface="Calibri"/>
                <a:sym typeface="Calibri"/>
              </a:rPr>
              <a:t>Show Metrics</a:t>
            </a:r>
          </a:p>
          <a:p>
            <a:pPr indent="0" lvl="0" marL="0" marR="0" rtl="0" algn="l">
              <a:spcBef>
                <a:spcPts val="0"/>
              </a:spcBef>
              <a:buSzPct val="25000"/>
              <a:buNone/>
            </a:pPr>
            <a:r>
              <a:rPr b="0" i="0" lang="en-US" sz="1400" u="none" cap="none" strike="noStrike">
                <a:solidFill>
                  <a:schemeClr val="dk1"/>
                </a:solidFill>
                <a:latin typeface="Calibri"/>
                <a:ea typeface="Calibri"/>
                <a:cs typeface="Calibri"/>
                <a:sym typeface="Calibri"/>
              </a:rPr>
              <a:t>If time, show Splunk</a:t>
            </a:r>
          </a:p>
          <a:p>
            <a:pPr indent="0" lvl="0" marL="0" marR="0" rtl="0" algn="l">
              <a:spcBef>
                <a:spcPts val="0"/>
              </a:spcBef>
              <a:buSzPct val="25000"/>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buSzPct val="25000"/>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buSzPct val="25000"/>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buSzPct val="25000"/>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buSzPct val="25000"/>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buSzPct val="25000"/>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buSzPct val="25000"/>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7" name="Shape 1187"/>
        <p:cNvGrpSpPr/>
        <p:nvPr/>
      </p:nvGrpSpPr>
      <p:grpSpPr>
        <a:xfrm>
          <a:off x="0" y="0"/>
          <a:ext cx="0" cy="0"/>
          <a:chOff x="0" y="0"/>
          <a:chExt cx="0" cy="0"/>
        </a:xfrm>
      </p:grpSpPr>
      <p:sp>
        <p:nvSpPr>
          <p:cNvPr id="1188" name="Shape 11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189" name="Shape 118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190" name="Shape 1190"/>
          <p:cNvSpPr txBox="1"/>
          <p:nvPr>
            <p:ph idx="12" type="sldNum"/>
          </p:nvPr>
        </p:nvSpPr>
        <p:spPr>
          <a:xfrm>
            <a:off x="3884612" y="8685213"/>
            <a:ext cx="2971799" cy="457200"/>
          </a:xfrm>
          <a:prstGeom prst="rect">
            <a:avLst/>
          </a:prstGeom>
          <a:noFill/>
          <a:ln>
            <a:noFill/>
          </a:ln>
        </p:spPr>
        <p:txBody>
          <a:bodyPr anchorCtr="0" anchor="b" bIns="45700" lIns="91400" rIns="91400" tIns="45700">
            <a:noAutofit/>
          </a:bodyPr>
          <a:lstStyle/>
          <a:p>
            <a:pPr indent="0" lvl="0" marL="0" marR="0" rtl="0" algn="r">
              <a:spcBef>
                <a:spcPts val="0"/>
              </a:spcBef>
              <a:buSzPct val="25000"/>
              <a:buNone/>
            </a:pPr>
            <a:fld id="{00000000-1234-1234-1234-123412341234}" type="slidenum">
              <a:rPr lang="en-US" sz="1200">
                <a:solidFill>
                  <a:srgbClr val="000000"/>
                </a:solidFill>
                <a:latin typeface="Calibri"/>
                <a:ea typeface="Calibri"/>
                <a:cs typeface="Calibri"/>
                <a:sym typeface="Calibri"/>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txBox="1"/>
          <p:nvPr>
            <p:ph idx="1" type="body"/>
          </p:nvPr>
        </p:nvSpPr>
        <p:spPr>
          <a:xfrm>
            <a:off x="295170" y="2972431"/>
            <a:ext cx="6267658" cy="5793719"/>
          </a:xfrm>
          <a:prstGeom prst="rect">
            <a:avLst/>
          </a:prstGeom>
          <a:noFill/>
          <a:ln>
            <a:noFill/>
          </a:ln>
        </p:spPr>
        <p:txBody>
          <a:bodyPr anchorCtr="0" anchor="t" bIns="90525" lIns="90525" rIns="90525" tIns="90525">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I wanted to go over some of these emerging development models and </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how tech companies have been successful in moving to these highly composable, resilient application architectures that we’re referring to as cloud native applications.</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I want to show you what kind of platform tools the leading tech companies had to build.</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And how these new designs are really hitting a lot of enterprises, companies that don’t depend on software directly.</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We also want to showcase how these projects work together with a demo of a microservice-based Java app, built with Spring Boot and Netflix OSS projects</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Before we turn it over to discussion</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09" name="Shape 109"/>
          <p:cNvSpPr/>
          <p:nvPr>
            <p:ph idx="2" type="sldImg"/>
          </p:nvPr>
        </p:nvSpPr>
        <p:spPr>
          <a:xfrm>
            <a:off x="1606550" y="685800"/>
            <a:ext cx="3702049" cy="20828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1" name="Shape 1241"/>
        <p:cNvGrpSpPr/>
        <p:nvPr/>
      </p:nvGrpSpPr>
      <p:grpSpPr>
        <a:xfrm>
          <a:off x="0" y="0"/>
          <a:ext cx="0" cy="0"/>
          <a:chOff x="0" y="0"/>
          <a:chExt cx="0" cy="0"/>
        </a:xfrm>
      </p:grpSpPr>
      <p:sp>
        <p:nvSpPr>
          <p:cNvPr id="1242" name="Shape 1242"/>
          <p:cNvSpPr txBox="1"/>
          <p:nvPr>
            <p:ph idx="1" type="body"/>
          </p:nvPr>
        </p:nvSpPr>
        <p:spPr>
          <a:xfrm>
            <a:off x="295170" y="2972431"/>
            <a:ext cx="6267658" cy="5793719"/>
          </a:xfrm>
          <a:prstGeom prst="rect">
            <a:avLst/>
          </a:prstGeom>
          <a:noFill/>
          <a:ln>
            <a:noFill/>
          </a:ln>
        </p:spPr>
        <p:txBody>
          <a:bodyPr anchorCtr="0" anchor="t" bIns="90525" lIns="90525" rIns="90525" tIns="90525">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I wanted to go over some of these emerging development models and </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how tech companies have been successful in moving to these highly composable, resilient application architectures that we’re referring to as cloud native applications.</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I want to show you what kind of platform tools the leading tech companies had to build.</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And how these new designs are really hitting a lot of enterprises, companies that don’t depend on software directly.</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We also want to showcase how these projects work together with a demo of a microservice-based Java app, built with Spring Boot and Netflix OSS projects</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Before we turn it over to discussion</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243" name="Shape 1243"/>
          <p:cNvSpPr/>
          <p:nvPr>
            <p:ph idx="2" type="sldImg"/>
          </p:nvPr>
        </p:nvSpPr>
        <p:spPr>
          <a:xfrm>
            <a:off x="1606550" y="685800"/>
            <a:ext cx="3702049" cy="20828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7" name="Shape 1247"/>
        <p:cNvGrpSpPr/>
        <p:nvPr/>
      </p:nvGrpSpPr>
      <p:grpSpPr>
        <a:xfrm>
          <a:off x="0" y="0"/>
          <a:ext cx="0" cy="0"/>
          <a:chOff x="0" y="0"/>
          <a:chExt cx="0" cy="0"/>
        </a:xfrm>
      </p:grpSpPr>
      <p:sp>
        <p:nvSpPr>
          <p:cNvPr id="1248" name="Shape 1248"/>
          <p:cNvSpPr txBox="1"/>
          <p:nvPr>
            <p:ph idx="1" type="body"/>
          </p:nvPr>
        </p:nvSpPr>
        <p:spPr>
          <a:xfrm>
            <a:off x="295170" y="2972430"/>
            <a:ext cx="6267560" cy="5793619"/>
          </a:xfrm>
          <a:prstGeom prst="rect">
            <a:avLst/>
          </a:prstGeom>
          <a:noFill/>
          <a:ln>
            <a:noFill/>
          </a:ln>
        </p:spPr>
        <p:txBody>
          <a:bodyPr anchorCtr="0" anchor="t" bIns="90550" lIns="90550" rIns="90550" tIns="9055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Our company may be young, but the codebase has developed over many years. Many of the original developers are still at Pivotal.</a:t>
            </a:r>
          </a:p>
          <a:p>
            <a:pPr indent="0" lvl="0" marL="0" marR="0" rtl="0" algn="l">
              <a:spcBef>
                <a:spcPts val="0"/>
              </a:spcBef>
              <a:spcAft>
                <a:spcPts val="0"/>
              </a:spcAft>
              <a:buSzPct val="25000"/>
              <a:buNone/>
            </a:pPr>
            <a:r>
              <a:rPr b="0" i="0" lang="en-US" sz="1100" u="none" cap="none" strike="noStrike">
                <a:solidFill>
                  <a:schemeClr val="dk1"/>
                </a:solidFill>
                <a:latin typeface="Verdana"/>
                <a:ea typeface="Verdana"/>
                <a:cs typeface="Verdana"/>
                <a:sym typeface="Verdana"/>
              </a:rPr>
              <a:t>Cloud Foundry Open source software provides the foundation for the Pivotal Cloud Foundry platform</a:t>
            </a:r>
            <a:r>
              <a:rPr b="0" i="0" lang="en-US" sz="1100" u="none" cap="none" strike="noStrike">
                <a:solidFill>
                  <a:schemeClr val="lt2"/>
                </a:solidFill>
                <a:latin typeface="Calibri"/>
                <a:ea typeface="Calibri"/>
                <a:cs typeface="Calibri"/>
                <a:sym typeface="Calibri"/>
              </a:rPr>
              <a:t>. Commercial distribution provides enterprise services, support, docs, certs etc. </a:t>
            </a:r>
          </a:p>
          <a:p>
            <a:pPr indent="0" lvl="0" marL="0" marR="0" rtl="0" algn="l">
              <a:spcBef>
                <a:spcPts val="1189"/>
              </a:spcBef>
              <a:spcAft>
                <a:spcPts val="0"/>
              </a:spcAft>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1189"/>
              </a:spcBef>
              <a:buSzPct val="25000"/>
              <a:buNone/>
            </a:pPr>
            <a:r>
              <a:rPr b="0" i="0" lang="en-US" sz="1200" u="none" cap="none" strike="noStrike">
                <a:solidFill>
                  <a:schemeClr val="dk1"/>
                </a:solidFill>
                <a:latin typeface="Calibri"/>
                <a:ea typeface="Calibri"/>
                <a:cs typeface="Calibri"/>
                <a:sym typeface="Calibri"/>
              </a:rPr>
              <a:t>For more differences between Opensource and PCF: https://sites.google.com/a/pivotal.io/inside-pivotal-competitive-intelligence-page/oss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249" name="Shape 1249"/>
          <p:cNvSpPr/>
          <p:nvPr>
            <p:ph idx="2" type="sldImg"/>
          </p:nvPr>
        </p:nvSpPr>
        <p:spPr>
          <a:xfrm>
            <a:off x="1606550" y="685800"/>
            <a:ext cx="3702049" cy="20828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6" name="Shape 11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en-US" sz="1800" u="none" cap="none" strike="noStrike">
                <a:solidFill>
                  <a:schemeClr val="dk1"/>
                </a:solidFill>
                <a:latin typeface="Calibri"/>
                <a:ea typeface="Calibri"/>
                <a:cs typeface="Calibri"/>
                <a:sym typeface="Calibri"/>
              </a:rPr>
              <a:t>At Pivotal, we believe </a:t>
            </a:r>
            <a:r>
              <a:rPr b="0" i="0" lang="en-US" sz="1800" u="none" cap="none" strike="noStrike">
                <a:solidFill>
                  <a:srgbClr val="FFFFFF"/>
                </a:solidFill>
                <a:latin typeface="Arial"/>
                <a:ea typeface="Arial"/>
                <a:cs typeface="Arial"/>
                <a:sym typeface="Arial"/>
              </a:rPr>
              <a:t>Transforming how the world builds software will shape the future.</a:t>
            </a:r>
          </a:p>
          <a:p>
            <a:pPr indent="0" lvl="0" marL="0" marR="0" rtl="0" algn="l">
              <a:lnSpc>
                <a:spcPct val="100000"/>
              </a:lnSpc>
              <a:spcBef>
                <a:spcPts val="0"/>
              </a:spcBef>
              <a:spcAft>
                <a:spcPts val="0"/>
              </a:spcAft>
              <a:buClr>
                <a:srgbClr val="FFFFFF"/>
              </a:buClr>
              <a:buSzPct val="25000"/>
              <a:buFont typeface="Arial"/>
              <a:buNone/>
            </a:pPr>
            <a:r>
              <a:rPr b="0" i="0" lang="en-US" sz="1800" u="none" cap="none" strike="noStrike">
                <a:solidFill>
                  <a:srgbClr val="FFFFFF"/>
                </a:solidFill>
                <a:latin typeface="Arial"/>
                <a:ea typeface="Arial"/>
                <a:cs typeface="Arial"/>
                <a:sym typeface="Arial"/>
              </a:rPr>
              <a:t>This is our core guiding principle that shapes our product and corporate strategy.  Our success today is your success five years from now. With the ever expanding innovation gap between companies stuck with the status quo, and those companies pivoting with new practices and technology gaining the market, staying competitive means transforming at the core of the business, and in today’s world this core is not just the technology that runs the datacenter anymore, rather its the software development loop that cradles the market innovations, and the operations loop which enables innovation to flow freely. Achieving agility in dev and ops is the keystone to success in a rapidly growing technology space increasingly dominated by lean startups.</a:t>
            </a:r>
          </a:p>
          <a:p>
            <a:pPr indent="0" lvl="0" marL="0" marR="0" rtl="0" algn="l">
              <a:lnSpc>
                <a:spcPct val="100000"/>
              </a:lnSpc>
              <a:spcBef>
                <a:spcPts val="0"/>
              </a:spcBef>
              <a:spcAft>
                <a:spcPts val="0"/>
              </a:spcAft>
              <a:buClr>
                <a:schemeClr val="dk1"/>
              </a:buClr>
              <a:buSzPct val="25000"/>
              <a:buFont typeface="Calibri"/>
              <a:buNone/>
            </a:pPr>
            <a:r>
              <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25000"/>
              <a:buFont typeface="Calibri"/>
              <a:buNone/>
            </a:pPr>
            <a:r>
              <a:t/>
            </a:r>
            <a:endParaRPr b="0" i="0" sz="1800" u="none" cap="none" strike="noStrike">
              <a:solidFill>
                <a:schemeClr val="dk1"/>
              </a:solidFill>
              <a:latin typeface="Calibri"/>
              <a:ea typeface="Calibri"/>
              <a:cs typeface="Calibri"/>
              <a:sym typeface="Calibri"/>
            </a:endParaRPr>
          </a:p>
        </p:txBody>
      </p:sp>
      <p:sp>
        <p:nvSpPr>
          <p:cNvPr id="117" name="Shape 11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6" name="Shape 12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Ensuring that you are set up to support new (changing) dev patterns with architectural and operations patterns that support "cloud native"; does your deploy velocity match your build velocity?</a:t>
            </a:r>
          </a:p>
          <a:p>
            <a:pPr indent="0" lvl="0" marL="0" marR="0" rtl="0" algn="l">
              <a:lnSpc>
                <a:spcPct val="100000"/>
              </a:lnSpc>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27" name="Shape 12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6" name="Shape 15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Companies cant be agile with all the process and overhead to get anything done.</a:t>
            </a:r>
          </a:p>
          <a:p>
            <a:pPr indent="0" lvl="0" marL="0" marR="0" rtl="0" algn="l">
              <a:lnSpc>
                <a:spcPct val="100000"/>
              </a:lnSpc>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157" name="Shape 15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8" name="Shape 17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What is your process for standing up dev, test, and prod environments?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Is this relevant for their Market?</a:t>
            </a:r>
          </a:p>
        </p:txBody>
      </p:sp>
      <p:sp>
        <p:nvSpPr>
          <p:cNvPr id="179" name="Shape 17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1606550" y="685800"/>
            <a:ext cx="3702049" cy="20828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81" name="Shape 28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100" u="none" cap="none" strike="noStrike">
              <a:solidFill>
                <a:schemeClr val="dk1"/>
              </a:solidFill>
              <a:latin typeface="Verdana"/>
              <a:ea typeface="Verdana"/>
              <a:cs typeface="Verdana"/>
              <a:sym typeface="Verdan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06" name="Shape 30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Software is changing industries but software itself is changing.  You hear a lot about buzz-words and new technologies coming to play with ideas such as Microservices, DevOps, Continuous Delivery and of Containerization of workloads made popular by Docker.  </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Being a modern developer is challenging because it requires constantly updating ones knowledge and skills, but its also so exciting, because never before have we been able to get into the flow with less technical roadblocks.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By the end of today, youll be fluent in all these technologies.</a:t>
            </a:r>
          </a:p>
          <a:p>
            <a:pPr indent="0" lvl="0" marL="0" marR="0" rtl="0" algn="l">
              <a:spcBef>
                <a:spcPts val="0"/>
              </a:spcBef>
              <a:buSzPct val="25000"/>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t/>
            </a:r>
            <a:endParaRPr b="0" i="1" sz="1200" u="none" cap="none" strike="noStrike">
              <a:solidFill>
                <a:schemeClr val="dk1"/>
              </a:solidFill>
              <a:latin typeface="Calibri"/>
              <a:ea typeface="Calibri"/>
              <a:cs typeface="Calibri"/>
              <a:sym typeface="Calibri"/>
            </a:endParaRPr>
          </a:p>
        </p:txBody>
      </p:sp>
      <p:sp>
        <p:nvSpPr>
          <p:cNvPr id="307" name="Shape 30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 Blank logo">
    <p:spTree>
      <p:nvGrpSpPr>
        <p:cNvPr id="11" name="Shape 11"/>
        <p:cNvGrpSpPr/>
        <p:nvPr/>
      </p:nvGrpSpPr>
      <p:grpSpPr>
        <a:xfrm>
          <a:off x="0" y="0"/>
          <a:ext cx="0" cy="0"/>
          <a:chOff x="0" y="0"/>
          <a:chExt cx="0" cy="0"/>
        </a:xfrm>
      </p:grpSpPr>
      <p:sp>
        <p:nvSpPr>
          <p:cNvPr id="12" name="Shape 12"/>
          <p:cNvSpPr txBox="1"/>
          <p:nvPr>
            <p:ph idx="12" type="sldNum"/>
          </p:nvPr>
        </p:nvSpPr>
        <p:spPr>
          <a:xfrm>
            <a:off x="48247" y="4861462"/>
            <a:ext cx="373337" cy="2738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b="0" i="0" lang="en-US" sz="900" u="none" cap="none" strike="noStrike">
                <a:solidFill>
                  <a:srgbClr val="A5A5A5"/>
                </a:solidFill>
                <a:latin typeface="Arial"/>
                <a:ea typeface="Arial"/>
                <a:cs typeface="Arial"/>
                <a:sym typeface="A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plit">
    <p:spTree>
      <p:nvGrpSpPr>
        <p:cNvPr id="41" name="Shape 41"/>
        <p:cNvGrpSpPr/>
        <p:nvPr/>
      </p:nvGrpSpPr>
      <p:grpSpPr>
        <a:xfrm>
          <a:off x="0" y="0"/>
          <a:ext cx="0" cy="0"/>
          <a:chOff x="0" y="0"/>
          <a:chExt cx="0" cy="0"/>
        </a:xfrm>
      </p:grpSpPr>
      <p:sp>
        <p:nvSpPr>
          <p:cNvPr id="42" name="Shape 42"/>
          <p:cNvSpPr/>
          <p:nvPr/>
        </p:nvSpPr>
        <p:spPr>
          <a:xfrm>
            <a:off x="4484076" y="0"/>
            <a:ext cx="4659922" cy="5143499"/>
          </a:xfrm>
          <a:prstGeom prst="rect">
            <a:avLst/>
          </a:prstGeom>
          <a:solidFill>
            <a:srgbClr val="00877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descr="Pivotal_White.png" id="43" name="Shape 43"/>
          <p:cNvPicPr preferRelativeResize="0"/>
          <p:nvPr/>
        </p:nvPicPr>
        <p:blipFill rotWithShape="1">
          <a:blip r:embed="rId2">
            <a:alphaModFix/>
          </a:blip>
          <a:srcRect b="0" l="0" r="0" t="0"/>
          <a:stretch/>
        </p:blipFill>
        <p:spPr>
          <a:xfrm>
            <a:off x="8286414" y="4854091"/>
            <a:ext cx="712061" cy="173735"/>
          </a:xfrm>
          <a:prstGeom prst="rect">
            <a:avLst/>
          </a:prstGeom>
          <a:noFill/>
          <a:ln>
            <a:noFill/>
          </a:ln>
        </p:spPr>
      </p:pic>
      <p:sp>
        <p:nvSpPr>
          <p:cNvPr id="44" name="Shape 44"/>
          <p:cNvSpPr txBox="1"/>
          <p:nvPr>
            <p:ph idx="12" type="sldNum"/>
          </p:nvPr>
        </p:nvSpPr>
        <p:spPr>
          <a:xfrm>
            <a:off x="48247" y="4861462"/>
            <a:ext cx="373337" cy="2738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age">
    <p:spTree>
      <p:nvGrpSpPr>
        <p:cNvPr id="47" name="Shape 47"/>
        <p:cNvGrpSpPr/>
        <p:nvPr/>
      </p:nvGrpSpPr>
      <p:grpSpPr>
        <a:xfrm>
          <a:off x="0" y="0"/>
          <a:ext cx="0" cy="0"/>
          <a:chOff x="0" y="0"/>
          <a:chExt cx="0" cy="0"/>
        </a:xfrm>
      </p:grpSpPr>
      <p:sp>
        <p:nvSpPr>
          <p:cNvPr id="48" name="Shape 48"/>
          <p:cNvSpPr txBox="1"/>
          <p:nvPr>
            <p:ph type="title"/>
          </p:nvPr>
        </p:nvSpPr>
        <p:spPr>
          <a:xfrm>
            <a:off x="113721" y="149918"/>
            <a:ext cx="8796928" cy="474445"/>
          </a:xfrm>
          <a:prstGeom prst="rect">
            <a:avLst/>
          </a:prstGeom>
          <a:noFill/>
          <a:ln>
            <a:noFill/>
          </a:ln>
        </p:spPr>
        <p:txBody>
          <a:bodyPr anchorCtr="0" anchor="t" bIns="91425" lIns="91425" rIns="91425" tIns="91425"/>
          <a:lstStyle>
            <a:lvl1pPr indent="0" lvl="0" marL="0" marR="0" rtl="0" algn="l">
              <a:spcBef>
                <a:spcPts val="0"/>
              </a:spcBef>
              <a:buClr>
                <a:srgbClr val="008774"/>
              </a:buClr>
              <a:buFont typeface="Arial"/>
              <a:buNone/>
              <a:defRPr b="1" i="0" sz="2800" u="none" cap="none" strike="noStrike">
                <a:solidFill>
                  <a:srgbClr val="008774"/>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9" name="Shape 49"/>
          <p:cNvSpPr txBox="1"/>
          <p:nvPr>
            <p:ph idx="12" type="sldNum"/>
          </p:nvPr>
        </p:nvSpPr>
        <p:spPr>
          <a:xfrm>
            <a:off x="48247" y="4861462"/>
            <a:ext cx="373337" cy="2738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50" name="Shape 50"/>
          <p:cNvSpPr txBox="1"/>
          <p:nvPr>
            <p:ph idx="1" type="body"/>
          </p:nvPr>
        </p:nvSpPr>
        <p:spPr>
          <a:xfrm>
            <a:off x="114300" y="624362"/>
            <a:ext cx="8796338" cy="288565"/>
          </a:xfrm>
          <a:prstGeom prst="rect">
            <a:avLst/>
          </a:prstGeom>
          <a:noFill/>
          <a:ln>
            <a:noFill/>
          </a:ln>
        </p:spPr>
        <p:txBody>
          <a:bodyPr anchorCtr="0" anchor="t" bIns="91425" lIns="91425" rIns="91425" tIns="91425"/>
          <a:lstStyle>
            <a:lvl1pPr indent="0" lvl="0" marL="0" marR="0" rtl="0" algn="l">
              <a:spcBef>
                <a:spcPts val="360"/>
              </a:spcBef>
              <a:buClr>
                <a:srgbClr val="7F7F7F"/>
              </a:buClr>
              <a:buFont typeface="Arial"/>
              <a:buNone/>
              <a:defRPr b="0" i="0" sz="1800" u="none" cap="none" strike="noStrike">
                <a:solidFill>
                  <a:srgbClr val="7F7F7F"/>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plit">
    <p:spTree>
      <p:nvGrpSpPr>
        <p:cNvPr id="51" name="Shape 51"/>
        <p:cNvGrpSpPr/>
        <p:nvPr/>
      </p:nvGrpSpPr>
      <p:grpSpPr>
        <a:xfrm>
          <a:off x="0" y="0"/>
          <a:ext cx="0" cy="0"/>
          <a:chOff x="0" y="0"/>
          <a:chExt cx="0" cy="0"/>
        </a:xfrm>
      </p:grpSpPr>
      <p:sp>
        <p:nvSpPr>
          <p:cNvPr id="52" name="Shape 52"/>
          <p:cNvSpPr/>
          <p:nvPr/>
        </p:nvSpPr>
        <p:spPr>
          <a:xfrm>
            <a:off x="4572000" y="0"/>
            <a:ext cx="4572000" cy="5143499"/>
          </a:xfrm>
          <a:prstGeom prst="rect">
            <a:avLst/>
          </a:prstGeom>
          <a:solidFill>
            <a:srgbClr val="008774"/>
          </a:solidFill>
          <a:ln>
            <a:noFill/>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pic>
        <p:nvPicPr>
          <p:cNvPr descr="Pivotal_White.png" id="53" name="Shape 53"/>
          <p:cNvPicPr preferRelativeResize="0"/>
          <p:nvPr/>
        </p:nvPicPr>
        <p:blipFill rotWithShape="1">
          <a:blip r:embed="rId2">
            <a:alphaModFix/>
          </a:blip>
          <a:srcRect b="0" l="0" r="0" t="0"/>
          <a:stretch/>
        </p:blipFill>
        <p:spPr>
          <a:xfrm>
            <a:off x="8286414" y="4854091"/>
            <a:ext cx="712061" cy="173735"/>
          </a:xfrm>
          <a:prstGeom prst="rect">
            <a:avLst/>
          </a:prstGeom>
          <a:noFill/>
          <a:ln>
            <a:noFill/>
          </a:ln>
        </p:spPr>
      </p:pic>
      <p:sp>
        <p:nvSpPr>
          <p:cNvPr id="54" name="Shape 54"/>
          <p:cNvSpPr txBox="1"/>
          <p:nvPr>
            <p:ph idx="12" type="sldNum"/>
          </p:nvPr>
        </p:nvSpPr>
        <p:spPr>
          <a:xfrm>
            <a:off x="48247" y="4861462"/>
            <a:ext cx="373337" cy="2738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 Blank logo">
    <p:spTree>
      <p:nvGrpSpPr>
        <p:cNvPr id="55" name="Shape 55"/>
        <p:cNvGrpSpPr/>
        <p:nvPr/>
      </p:nvGrpSpPr>
      <p:grpSpPr>
        <a:xfrm>
          <a:off x="0" y="0"/>
          <a:ext cx="0" cy="0"/>
          <a:chOff x="0" y="0"/>
          <a:chExt cx="0" cy="0"/>
        </a:xfrm>
      </p:grpSpPr>
      <p:sp>
        <p:nvSpPr>
          <p:cNvPr id="56" name="Shape 56"/>
          <p:cNvSpPr txBox="1"/>
          <p:nvPr>
            <p:ph idx="12" type="sldNum"/>
          </p:nvPr>
        </p:nvSpPr>
        <p:spPr>
          <a:xfrm>
            <a:off x="48247" y="4861462"/>
            <a:ext cx="373337" cy="2738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p:spTree>
      <p:nvGrpSpPr>
        <p:cNvPr id="57" name="Shape 57"/>
        <p:cNvGrpSpPr/>
        <p:nvPr/>
      </p:nvGrpSpPr>
      <p:grpSpPr>
        <a:xfrm>
          <a:off x="0" y="0"/>
          <a:ext cx="0" cy="0"/>
          <a:chOff x="0" y="0"/>
          <a:chExt cx="0" cy="0"/>
        </a:xfrm>
      </p:grpSpPr>
      <p:sp>
        <p:nvSpPr>
          <p:cNvPr id="58" name="Shape 58"/>
          <p:cNvSpPr txBox="1"/>
          <p:nvPr>
            <p:ph type="title"/>
          </p:nvPr>
        </p:nvSpPr>
        <p:spPr>
          <a:xfrm>
            <a:off x="366725" y="240819"/>
            <a:ext cx="8410574" cy="460374"/>
          </a:xfrm>
          <a:prstGeom prst="rect">
            <a:avLst/>
          </a:prstGeom>
          <a:noFill/>
          <a:ln>
            <a:noFill/>
          </a:ln>
        </p:spPr>
        <p:txBody>
          <a:bodyPr anchorCtr="0" anchor="t" bIns="91425" lIns="91425" rIns="91425" tIns="91425"/>
          <a:lstStyle>
            <a:lvl1pPr indent="0" lvl="0" marL="0" marR="0" rtl="0" algn="ctr">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spTree>
      <p:nvGrpSpPr>
        <p:cNvPr id="59" name="Shape 59"/>
        <p:cNvGrpSpPr/>
        <p:nvPr/>
      </p:nvGrpSpPr>
      <p:grpSpPr>
        <a:xfrm>
          <a:off x="0" y="0"/>
          <a:ext cx="0" cy="0"/>
          <a:chOff x="0" y="0"/>
          <a:chExt cx="0" cy="0"/>
        </a:xfrm>
      </p:grpSpPr>
      <p:sp>
        <p:nvSpPr>
          <p:cNvPr id="60" name="Shape 60"/>
          <p:cNvSpPr txBox="1"/>
          <p:nvPr>
            <p:ph idx="12" type="sldNum"/>
          </p:nvPr>
        </p:nvSpPr>
        <p:spPr>
          <a:xfrm>
            <a:off x="524347" y="4651812"/>
            <a:ext cx="2133599" cy="274636"/>
          </a:xfrm>
          <a:prstGeom prst="rect">
            <a:avLst/>
          </a:prstGeom>
          <a:noFill/>
          <a:ln>
            <a:noFill/>
          </a:ln>
        </p:spPr>
        <p:txBody>
          <a:bodyPr anchorCtr="0" anchor="ctr" bIns="45700" lIns="0" rIns="91425" tIns="45700">
            <a:noAutofit/>
          </a:bodyPr>
          <a:lstStyle/>
          <a:p>
            <a:pPr indent="0" lvl="0" marL="0" marR="0" rtl="0" algn="l">
              <a:spcBef>
                <a:spcPts val="0"/>
              </a:spcBef>
              <a:buSzPct val="25000"/>
              <a:buNone/>
            </a:pPr>
            <a:fld id="{00000000-1234-1234-1234-123412341234}" type="slidenum">
              <a:rPr lang="en-US" sz="1000">
                <a:solidFill>
                  <a:srgbClr val="888888"/>
                </a:solidFill>
                <a:latin typeface="Arial"/>
                <a:ea typeface="Arial"/>
                <a:cs typeface="Arial"/>
                <a:sym typeface="Arial"/>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 Top">
    <p:spTree>
      <p:nvGrpSpPr>
        <p:cNvPr id="61" name="Shape 61"/>
        <p:cNvGrpSpPr/>
        <p:nvPr/>
      </p:nvGrpSpPr>
      <p:grpSpPr>
        <a:xfrm>
          <a:off x="0" y="0"/>
          <a:ext cx="0" cy="0"/>
          <a:chOff x="0" y="0"/>
          <a:chExt cx="0" cy="0"/>
        </a:xfrm>
      </p:grpSpPr>
      <p:sp>
        <p:nvSpPr>
          <p:cNvPr id="62" name="Shape 62"/>
          <p:cNvSpPr txBox="1"/>
          <p:nvPr>
            <p:ph type="title"/>
          </p:nvPr>
        </p:nvSpPr>
        <p:spPr>
          <a:xfrm>
            <a:off x="633425" y="357187"/>
            <a:ext cx="7877175" cy="857250"/>
          </a:xfrm>
          <a:prstGeom prst="rect">
            <a:avLst/>
          </a:prstGeom>
          <a:noFill/>
          <a:ln>
            <a:noFill/>
          </a:ln>
        </p:spPr>
        <p:txBody>
          <a:bodyPr anchorCtr="0" anchor="t" bIns="91425" lIns="91425" rIns="91425" tIns="91425"/>
          <a:lstStyle>
            <a:lvl1pPr indent="0" lvl="0" marL="0" marR="0" rtl="0" algn="ctr">
              <a:spcBef>
                <a:spcPts val="0"/>
              </a:spcBef>
              <a:buClr>
                <a:schemeClr val="dk1"/>
              </a:buClr>
              <a:buFont typeface="Arial"/>
              <a:buNone/>
              <a:defRPr b="0" i="0" sz="4400" u="none" cap="none" strike="noStrike">
                <a:solidFill>
                  <a:schemeClr val="dk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2_Custom Layout">
    <p:spTree>
      <p:nvGrpSpPr>
        <p:cNvPr id="63" name="Shape 63"/>
        <p:cNvGrpSpPr/>
        <p:nvPr/>
      </p:nvGrpSpPr>
      <p:grpSpPr>
        <a:xfrm>
          <a:off x="0" y="0"/>
          <a:ext cx="0" cy="0"/>
          <a:chOff x="0" y="0"/>
          <a:chExt cx="0" cy="0"/>
        </a:xfrm>
      </p:grpSpPr>
      <p:sp>
        <p:nvSpPr>
          <p:cNvPr id="64" name="Shape 64"/>
          <p:cNvSpPr/>
          <p:nvPr/>
        </p:nvSpPr>
        <p:spPr>
          <a:xfrm>
            <a:off x="0" y="0"/>
            <a:ext cx="4572000" cy="5143499"/>
          </a:xfrm>
          <a:prstGeom prst="rect">
            <a:avLst/>
          </a:prstGeom>
          <a:solidFill>
            <a:srgbClr val="0E675B"/>
          </a:solidFill>
          <a:ln>
            <a:noFill/>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65" name="Shape 65"/>
          <p:cNvSpPr txBox="1"/>
          <p:nvPr>
            <p:ph idx="12" type="sldNum"/>
          </p:nvPr>
        </p:nvSpPr>
        <p:spPr>
          <a:xfrm>
            <a:off x="524347" y="4651812"/>
            <a:ext cx="2133599" cy="274636"/>
          </a:xfrm>
          <a:prstGeom prst="rect">
            <a:avLst/>
          </a:prstGeom>
          <a:noFill/>
          <a:ln>
            <a:noFill/>
          </a:ln>
        </p:spPr>
        <p:txBody>
          <a:bodyPr anchorCtr="0" anchor="ctr" bIns="45700" lIns="0" rIns="91425" tIns="45700">
            <a:noAutofit/>
          </a:bodyPr>
          <a:lstStyle/>
          <a:p>
            <a:pPr indent="0" lvl="0" marL="0" marR="0" rtl="0" algn="l">
              <a:spcBef>
                <a:spcPts val="0"/>
              </a:spcBef>
              <a:buSzPct val="25000"/>
              <a:buNone/>
            </a:pPr>
            <a:fld id="{00000000-1234-1234-1234-123412341234}" type="slidenum">
              <a:rPr lang="en-US" sz="1000">
                <a:solidFill>
                  <a:srgbClr val="FFFFFF"/>
                </a:solidFill>
                <a:latin typeface="Arial"/>
                <a:ea typeface="Arial"/>
                <a:cs typeface="Arial"/>
                <a:sym typeface="Arial"/>
              </a:rPr>
              <a:t>‹#›</a:t>
            </a:fld>
          </a:p>
        </p:txBody>
      </p:sp>
      <p:pic>
        <p:nvPicPr>
          <p:cNvPr descr="pivotal_green.png" id="66" name="Shape 66"/>
          <p:cNvPicPr preferRelativeResize="0"/>
          <p:nvPr/>
        </p:nvPicPr>
        <p:blipFill rotWithShape="1">
          <a:blip r:embed="rId2">
            <a:alphaModFix/>
          </a:blip>
          <a:srcRect b="0" l="0" r="0" t="0"/>
          <a:stretch/>
        </p:blipFill>
        <p:spPr>
          <a:xfrm>
            <a:off x="7788438" y="4656657"/>
            <a:ext cx="831213" cy="2042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Only">
    <p:spTree>
      <p:nvGrpSpPr>
        <p:cNvPr id="13" name="Shape 13"/>
        <p:cNvGrpSpPr/>
        <p:nvPr/>
      </p:nvGrpSpPr>
      <p:grpSpPr>
        <a:xfrm>
          <a:off x="0" y="0"/>
          <a:ext cx="0" cy="0"/>
          <a:chOff x="0" y="0"/>
          <a:chExt cx="0" cy="0"/>
        </a:xfrm>
      </p:grpSpPr>
      <p:sp>
        <p:nvSpPr>
          <p:cNvPr id="14" name="Shape 14"/>
          <p:cNvSpPr txBox="1"/>
          <p:nvPr>
            <p:ph type="title"/>
          </p:nvPr>
        </p:nvSpPr>
        <p:spPr>
          <a:xfrm>
            <a:off x="366712" y="325437"/>
            <a:ext cx="8410576" cy="457200"/>
          </a:xfrm>
          <a:prstGeom prst="rect">
            <a:avLst/>
          </a:prstGeom>
          <a:noFill/>
          <a:ln>
            <a:noFill/>
          </a:ln>
        </p:spPr>
        <p:txBody>
          <a:bodyPr anchorCtr="0" anchor="t" bIns="91425" lIns="91425" rIns="91425" tIns="91425"/>
          <a:lstStyle>
            <a:lvl1pPr indent="0" lvl="0" marL="0" marR="0" rtl="0" algn="ctr">
              <a:spcBef>
                <a:spcPts val="0"/>
              </a:spcBef>
              <a:buClr>
                <a:schemeClr val="dk1"/>
              </a:buClr>
              <a:buFont typeface="Arial"/>
              <a:buNone/>
              <a:defRPr b="0" i="0" sz="4400" u="none" cap="none" strike="noStrike">
                <a:solidFill>
                  <a:schemeClr val="dk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5" name="Shape 15"/>
          <p:cNvSpPr txBox="1"/>
          <p:nvPr>
            <p:ph idx="12" type="sldNum"/>
          </p:nvPr>
        </p:nvSpPr>
        <p:spPr>
          <a:xfrm>
            <a:off x="8553450" y="5021494"/>
            <a:ext cx="533399" cy="1270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lang="en-US" sz="1800">
                <a:solidFill>
                  <a:schemeClr val="dk1"/>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6" name="Shape 16"/>
        <p:cNvGrpSpPr/>
        <p:nvPr/>
      </p:nvGrpSpPr>
      <p:grpSpPr>
        <a:xfrm>
          <a:off x="0" y="0"/>
          <a:ext cx="0" cy="0"/>
          <a:chOff x="0" y="0"/>
          <a:chExt cx="0" cy="0"/>
        </a:xfrm>
      </p:grpSpPr>
      <p:sp>
        <p:nvSpPr>
          <p:cNvPr id="17" name="Shape 17"/>
          <p:cNvSpPr txBox="1"/>
          <p:nvPr>
            <p:ph type="title"/>
          </p:nvPr>
        </p:nvSpPr>
        <p:spPr>
          <a:xfrm>
            <a:off x="457200" y="205979"/>
            <a:ext cx="8229600" cy="857400"/>
          </a:xfrm>
          <a:prstGeom prst="rect">
            <a:avLst/>
          </a:prstGeom>
          <a:noFill/>
          <a:ln>
            <a:noFill/>
          </a:ln>
        </p:spPr>
        <p:txBody>
          <a:bodyPr anchorCtr="0" anchor="t" bIns="91425" lIns="91425" rIns="91425" tIns="91425"/>
          <a:lstStyle>
            <a:lvl1pPr indent="0" lvl="0" marL="0" marR="0" rtl="0" algn="l">
              <a:spcBef>
                <a:spcPts val="0"/>
              </a:spcBef>
              <a:spcAft>
                <a:spcPts val="0"/>
              </a:spcAft>
              <a:buClr>
                <a:schemeClr val="dk1"/>
              </a:buClr>
              <a:buFont typeface="Arial"/>
              <a:buNone/>
              <a:defRPr b="0" i="0" sz="4400" u="none" cap="none" strike="noStrike">
                <a:solidFill>
                  <a:schemeClr val="dk1"/>
                </a:solidFill>
                <a:latin typeface="Arial"/>
                <a:ea typeface="Arial"/>
                <a:cs typeface="Arial"/>
                <a:sym typeface="Arial"/>
              </a:defRPr>
            </a:lvl1pPr>
            <a:lvl2pPr indent="0" lvl="1" rtl="0" algn="l">
              <a:spcBef>
                <a:spcPts val="0"/>
              </a:spcBef>
              <a:spcAft>
                <a:spcPts val="0"/>
              </a:spcAft>
              <a:buNone/>
              <a:defRPr sz="1800"/>
            </a:lvl2pPr>
            <a:lvl3pPr indent="0" lvl="2" rtl="0" algn="l">
              <a:spcBef>
                <a:spcPts val="0"/>
              </a:spcBef>
              <a:spcAft>
                <a:spcPts val="0"/>
              </a:spcAft>
              <a:buNone/>
              <a:defRPr sz="1800"/>
            </a:lvl3pPr>
            <a:lvl4pPr indent="0" lvl="3" rtl="0" algn="l">
              <a:spcBef>
                <a:spcPts val="0"/>
              </a:spcBef>
              <a:spcAft>
                <a:spcPts val="0"/>
              </a:spcAft>
              <a:buNone/>
              <a:defRPr sz="1800"/>
            </a:lvl4pPr>
            <a:lvl5pPr indent="0" lvl="4" rtl="0" algn="l">
              <a:spcBef>
                <a:spcPts val="0"/>
              </a:spcBef>
              <a:spcAft>
                <a:spcPts val="0"/>
              </a:spcAft>
              <a:buNone/>
              <a:defRPr sz="1800"/>
            </a:lvl5pPr>
            <a:lvl6pPr indent="0" lvl="5" marL="457200" rtl="0" algn="l">
              <a:spcBef>
                <a:spcPts val="0"/>
              </a:spcBef>
              <a:spcAft>
                <a:spcPts val="0"/>
              </a:spcAft>
              <a:buNone/>
              <a:defRPr sz="1800"/>
            </a:lvl6pPr>
            <a:lvl7pPr indent="0" lvl="6" marL="914400" rtl="0" algn="l">
              <a:spcBef>
                <a:spcPts val="0"/>
              </a:spcBef>
              <a:spcAft>
                <a:spcPts val="0"/>
              </a:spcAft>
              <a:buNone/>
              <a:defRPr sz="1800"/>
            </a:lvl7pPr>
            <a:lvl8pPr indent="0" lvl="7" marL="1371600" rtl="0" algn="l">
              <a:spcBef>
                <a:spcPts val="0"/>
              </a:spcBef>
              <a:spcAft>
                <a:spcPts val="0"/>
              </a:spcAft>
              <a:buNone/>
              <a:defRPr sz="1800"/>
            </a:lvl8pPr>
            <a:lvl9pPr indent="0" lvl="8" marL="1828800" rtl="0" algn="l">
              <a:spcBef>
                <a:spcPts val="0"/>
              </a:spcBef>
              <a:spcAft>
                <a:spcPts val="0"/>
              </a:spcAft>
              <a:buNone/>
              <a:defRPr sz="1800"/>
            </a:lvl9pPr>
          </a:lstStyle>
          <a:p/>
        </p:txBody>
      </p:sp>
      <p:sp>
        <p:nvSpPr>
          <p:cNvPr id="18" name="Shape 18"/>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indent="-139700" lvl="0" marL="342900" marR="0" rtl="0" algn="l">
              <a:spcBef>
                <a:spcPts val="0"/>
              </a:spcBef>
              <a:buClr>
                <a:schemeClr val="dk1"/>
              </a:buClr>
              <a:buSzPct val="100000"/>
              <a:buFont typeface="Arial"/>
              <a:buChar char="•"/>
              <a:defRPr b="0" i="0" sz="3200" u="none" cap="none" strike="noStrike">
                <a:solidFill>
                  <a:schemeClr val="dk1"/>
                </a:solidFill>
                <a:latin typeface="Arial"/>
                <a:ea typeface="Arial"/>
                <a:cs typeface="Arial"/>
                <a:sym typeface="Arial"/>
              </a:defRPr>
            </a:lvl1pPr>
            <a:lvl2pPr indent="-107950" lvl="1" marL="742950" marR="0" rtl="0" algn="l">
              <a:spcBef>
                <a:spcPts val="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age">
    <p:spTree>
      <p:nvGrpSpPr>
        <p:cNvPr id="19" name="Shape 19"/>
        <p:cNvGrpSpPr/>
        <p:nvPr/>
      </p:nvGrpSpPr>
      <p:grpSpPr>
        <a:xfrm>
          <a:off x="0" y="0"/>
          <a:ext cx="0" cy="0"/>
          <a:chOff x="0" y="0"/>
          <a:chExt cx="0" cy="0"/>
        </a:xfrm>
      </p:grpSpPr>
      <p:sp>
        <p:nvSpPr>
          <p:cNvPr id="20" name="Shape 20"/>
          <p:cNvSpPr txBox="1"/>
          <p:nvPr>
            <p:ph type="title"/>
          </p:nvPr>
        </p:nvSpPr>
        <p:spPr>
          <a:xfrm>
            <a:off x="113721" y="149918"/>
            <a:ext cx="8796928" cy="474445"/>
          </a:xfrm>
          <a:prstGeom prst="rect">
            <a:avLst/>
          </a:prstGeom>
          <a:noFill/>
          <a:ln>
            <a:noFill/>
          </a:ln>
        </p:spPr>
        <p:txBody>
          <a:bodyPr anchorCtr="0" anchor="t" bIns="91425" lIns="91425" rIns="91425" tIns="91425"/>
          <a:lstStyle>
            <a:lvl1pPr indent="0" lvl="0" marL="0" marR="0" rtl="0" algn="l">
              <a:spcBef>
                <a:spcPts val="0"/>
              </a:spcBef>
              <a:buClr>
                <a:srgbClr val="008774"/>
              </a:buClr>
              <a:buFont typeface="Arial"/>
              <a:buNone/>
              <a:defRPr b="1" i="0" sz="2800" u="none" cap="none" strike="noStrike">
                <a:solidFill>
                  <a:srgbClr val="008774"/>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1" name="Shape 21"/>
          <p:cNvSpPr txBox="1"/>
          <p:nvPr>
            <p:ph idx="12" type="sldNum"/>
          </p:nvPr>
        </p:nvSpPr>
        <p:spPr>
          <a:xfrm>
            <a:off x="48247" y="4861462"/>
            <a:ext cx="373337" cy="2738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22" name="Shape 22"/>
          <p:cNvSpPr txBox="1"/>
          <p:nvPr>
            <p:ph idx="1" type="body"/>
          </p:nvPr>
        </p:nvSpPr>
        <p:spPr>
          <a:xfrm>
            <a:off x="114300" y="624362"/>
            <a:ext cx="8796338" cy="288565"/>
          </a:xfrm>
          <a:prstGeom prst="rect">
            <a:avLst/>
          </a:prstGeom>
          <a:noFill/>
          <a:ln>
            <a:noFill/>
          </a:ln>
        </p:spPr>
        <p:txBody>
          <a:bodyPr anchorCtr="0" anchor="t" bIns="91425" lIns="91425" rIns="91425" tIns="91425"/>
          <a:lstStyle>
            <a:lvl1pPr indent="0" lvl="0" marL="0" marR="0" rtl="0" algn="l">
              <a:spcBef>
                <a:spcPts val="360"/>
              </a:spcBef>
              <a:buClr>
                <a:srgbClr val="7F7F7F"/>
              </a:buClr>
              <a:buFont typeface="Arial"/>
              <a:buNone/>
              <a:defRPr b="0" i="0" sz="1800" u="none" cap="none" strike="noStrike">
                <a:solidFill>
                  <a:srgbClr val="7F7F7F"/>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_Title and Content, no circles">
    <p:spTree>
      <p:nvGrpSpPr>
        <p:cNvPr id="23" name="Shape 23"/>
        <p:cNvGrpSpPr/>
        <p:nvPr/>
      </p:nvGrpSpPr>
      <p:grpSpPr>
        <a:xfrm>
          <a:off x="0" y="0"/>
          <a:ext cx="0" cy="0"/>
          <a:chOff x="0" y="0"/>
          <a:chExt cx="0" cy="0"/>
        </a:xfrm>
      </p:grpSpPr>
      <p:sp>
        <p:nvSpPr>
          <p:cNvPr id="24" name="Shape 24"/>
          <p:cNvSpPr txBox="1"/>
          <p:nvPr>
            <p:ph type="title"/>
          </p:nvPr>
        </p:nvSpPr>
        <p:spPr>
          <a:xfrm>
            <a:off x="366712" y="325437"/>
            <a:ext cx="8410574" cy="460373"/>
          </a:xfrm>
          <a:prstGeom prst="rect">
            <a:avLst/>
          </a:prstGeom>
          <a:noFill/>
          <a:ln>
            <a:noFill/>
          </a:ln>
        </p:spPr>
        <p:txBody>
          <a:bodyPr anchorCtr="0" anchor="t" bIns="91425" lIns="91425" rIns="91425" tIns="91425"/>
          <a:lstStyle>
            <a:lvl1pPr indent="0" lvl="0" marL="0" marR="0" rtl="0" algn="ctr">
              <a:lnSpc>
                <a:spcPct val="90000"/>
              </a:lnSpc>
              <a:spcBef>
                <a:spcPts val="0"/>
              </a:spcBef>
              <a:buClr>
                <a:schemeClr val="dk1"/>
              </a:buClr>
              <a:buFont typeface="Arial"/>
              <a:buNone/>
              <a:defRPr b="0" i="0" sz="4400" u="none" cap="none" strike="noStrike">
                <a:solidFill>
                  <a:schemeClr val="dk1"/>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25" name="Shape 25"/>
          <p:cNvSpPr txBox="1"/>
          <p:nvPr>
            <p:ph idx="1" type="body"/>
          </p:nvPr>
        </p:nvSpPr>
        <p:spPr>
          <a:xfrm>
            <a:off x="366712" y="1074737"/>
            <a:ext cx="8410574" cy="3382961"/>
          </a:xfrm>
          <a:prstGeom prst="rect">
            <a:avLst/>
          </a:prstGeom>
          <a:noFill/>
          <a:ln>
            <a:noFill/>
          </a:ln>
        </p:spPr>
        <p:txBody>
          <a:bodyPr anchorCtr="0" anchor="t" bIns="91425" lIns="91425" rIns="91425" tIns="91425"/>
          <a:lstStyle>
            <a:lvl1pPr indent="-139700" lvl="0" marL="342900" marR="0" rtl="0" algn="l">
              <a:spcBef>
                <a:spcPts val="1200"/>
              </a:spcBef>
              <a:buClr>
                <a:schemeClr val="accent1"/>
              </a:buClr>
              <a:buSzPct val="100000"/>
              <a:buFont typeface="Noto Sans Symbols"/>
              <a:buChar char="•"/>
              <a:defRPr b="0" i="0" sz="3200" u="none" cap="none" strike="noStrike">
                <a:solidFill>
                  <a:schemeClr val="dk1"/>
                </a:solidFill>
                <a:latin typeface="Arial"/>
                <a:ea typeface="Arial"/>
                <a:cs typeface="Arial"/>
                <a:sym typeface="Arial"/>
              </a:defRPr>
            </a:lvl1pPr>
            <a:lvl2pPr indent="-107950" lvl="1" marL="742950" marR="0" rtl="0" algn="l">
              <a:spcBef>
                <a:spcPts val="300"/>
              </a:spcBef>
              <a:buClr>
                <a:schemeClr val="accent1"/>
              </a:buClr>
              <a:buSzPct val="100000"/>
              <a:buFont typeface="Verdana"/>
              <a:buChar char="–"/>
              <a:defRPr b="0" i="0" sz="2800" u="none" cap="none" strike="noStrike">
                <a:solidFill>
                  <a:schemeClr val="dk1"/>
                </a:solidFill>
                <a:latin typeface="Arial"/>
                <a:ea typeface="Arial"/>
                <a:cs typeface="Arial"/>
                <a:sym typeface="Arial"/>
              </a:defRPr>
            </a:lvl2pPr>
            <a:lvl3pPr indent="-76200" lvl="2" marL="1143000" marR="0" rtl="0" algn="l">
              <a:spcBef>
                <a:spcPts val="300"/>
              </a:spcBef>
              <a:buClr>
                <a:schemeClr val="accent1"/>
              </a:buClr>
              <a:buSzPct val="100000"/>
              <a:buFont typeface="Verdana"/>
              <a:buChar char="▪"/>
              <a:defRPr b="0" i="0" sz="2400" u="none" cap="none" strike="noStrike">
                <a:solidFill>
                  <a:schemeClr val="dk1"/>
                </a:solidFill>
                <a:latin typeface="Arial"/>
                <a:ea typeface="Arial"/>
                <a:cs typeface="Arial"/>
                <a:sym typeface="Arial"/>
              </a:defRPr>
            </a:lvl3pPr>
            <a:lvl4pPr indent="-84138" lvl="3" marL="1658938" marR="0" rtl="0" algn="l">
              <a:spcBef>
                <a:spcPts val="300"/>
              </a:spcBef>
              <a:buClr>
                <a:schemeClr val="accent1"/>
              </a:buClr>
              <a:buSzPct val="100000"/>
              <a:buFont typeface="Verdana"/>
              <a:buChar char="—"/>
              <a:defRPr b="0" i="0" sz="2000" u="none" cap="none" strike="noStrike">
                <a:solidFill>
                  <a:schemeClr val="dk1"/>
                </a:solidFill>
                <a:latin typeface="Arial"/>
                <a:ea typeface="Arial"/>
                <a:cs typeface="Arial"/>
                <a:sym typeface="Arial"/>
              </a:defRPr>
            </a:lvl4pPr>
            <a:lvl5pPr indent="-101600" lvl="4" marL="2057400" marR="0" rtl="0" algn="l">
              <a:spcBef>
                <a:spcPts val="300"/>
              </a:spcBef>
              <a:buClr>
                <a:schemeClr val="accent1"/>
              </a:buClr>
              <a:buSzPct val="100000"/>
              <a:buFont typeface="Verdana"/>
              <a:buChar char="»"/>
              <a:defRPr b="0" i="0" sz="2000" u="none" cap="none" strike="noStrike">
                <a:solidFill>
                  <a:schemeClr val="dk1"/>
                </a:solidFill>
                <a:latin typeface="Arial"/>
                <a:ea typeface="Arial"/>
                <a:cs typeface="Arial"/>
                <a:sym typeface="Arial"/>
              </a:defRPr>
            </a:lvl5pPr>
            <a:lvl6pPr indent="-101600" lvl="5" marL="25146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26" name="Shape 26"/>
        <p:cNvGrpSpPr/>
        <p:nvPr/>
      </p:nvGrpSpPr>
      <p:grpSpPr>
        <a:xfrm>
          <a:off x="0" y="0"/>
          <a:ext cx="0" cy="0"/>
          <a:chOff x="0" y="0"/>
          <a:chExt cx="0" cy="0"/>
        </a:xfrm>
      </p:grpSpPr>
      <p:sp>
        <p:nvSpPr>
          <p:cNvPr id="27" name="Shape 27"/>
          <p:cNvSpPr txBox="1"/>
          <p:nvPr>
            <p:ph type="ctrTitle"/>
          </p:nvPr>
        </p:nvSpPr>
        <p:spPr>
          <a:xfrm>
            <a:off x="311708" y="744575"/>
            <a:ext cx="8520599" cy="20525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5200">
                <a:solidFill>
                  <a:schemeClr val="dk1"/>
                </a:solidFill>
              </a:defRPr>
            </a:lvl2pPr>
            <a:lvl3pPr indent="0" lvl="2" algn="ctr">
              <a:spcBef>
                <a:spcPts val="0"/>
              </a:spcBef>
              <a:buClr>
                <a:schemeClr val="dk1"/>
              </a:buClr>
              <a:buFont typeface="Arial"/>
              <a:buNone/>
              <a:defRPr sz="5200">
                <a:solidFill>
                  <a:schemeClr val="dk1"/>
                </a:solidFill>
              </a:defRPr>
            </a:lvl3pPr>
            <a:lvl4pPr indent="0" lvl="3" algn="ctr">
              <a:spcBef>
                <a:spcPts val="0"/>
              </a:spcBef>
              <a:buClr>
                <a:schemeClr val="dk1"/>
              </a:buClr>
              <a:buFont typeface="Arial"/>
              <a:buNone/>
              <a:defRPr sz="5200">
                <a:solidFill>
                  <a:schemeClr val="dk1"/>
                </a:solidFill>
              </a:defRPr>
            </a:lvl4pPr>
            <a:lvl5pPr indent="0" lvl="4" algn="ctr">
              <a:spcBef>
                <a:spcPts val="0"/>
              </a:spcBef>
              <a:buClr>
                <a:schemeClr val="dk1"/>
              </a:buClr>
              <a:buFont typeface="Arial"/>
              <a:buNone/>
              <a:defRPr sz="5200">
                <a:solidFill>
                  <a:schemeClr val="dk1"/>
                </a:solidFill>
              </a:defRPr>
            </a:lvl5pPr>
            <a:lvl6pPr indent="0" lvl="5" algn="ctr">
              <a:spcBef>
                <a:spcPts val="0"/>
              </a:spcBef>
              <a:buClr>
                <a:schemeClr val="dk1"/>
              </a:buClr>
              <a:buFont typeface="Arial"/>
              <a:buNone/>
              <a:defRPr sz="5200">
                <a:solidFill>
                  <a:schemeClr val="dk1"/>
                </a:solidFill>
              </a:defRPr>
            </a:lvl6pPr>
            <a:lvl7pPr indent="0" lvl="6" algn="ctr">
              <a:spcBef>
                <a:spcPts val="0"/>
              </a:spcBef>
              <a:buClr>
                <a:schemeClr val="dk1"/>
              </a:buClr>
              <a:buFont typeface="Arial"/>
              <a:buNone/>
              <a:defRPr sz="5200">
                <a:solidFill>
                  <a:schemeClr val="dk1"/>
                </a:solidFill>
              </a:defRPr>
            </a:lvl7pPr>
            <a:lvl8pPr indent="0" lvl="7" algn="ctr">
              <a:spcBef>
                <a:spcPts val="0"/>
              </a:spcBef>
              <a:buClr>
                <a:schemeClr val="dk1"/>
              </a:buClr>
              <a:buFont typeface="Arial"/>
              <a:buNone/>
              <a:defRPr sz="5200">
                <a:solidFill>
                  <a:schemeClr val="dk1"/>
                </a:solidFill>
              </a:defRPr>
            </a:lvl8pPr>
            <a:lvl9pPr indent="0" lvl="8" algn="ctr">
              <a:spcBef>
                <a:spcPts val="0"/>
              </a:spcBef>
              <a:buClr>
                <a:schemeClr val="dk1"/>
              </a:buClr>
              <a:buFont typeface="Arial"/>
              <a:buNone/>
              <a:defRPr sz="5200">
                <a:solidFill>
                  <a:schemeClr val="dk1"/>
                </a:solidFill>
              </a:defRPr>
            </a:lvl9pPr>
          </a:lstStyle>
          <a:p/>
        </p:txBody>
      </p:sp>
      <p:sp>
        <p:nvSpPr>
          <p:cNvPr id="28" name="Shape 28"/>
          <p:cNvSpPr txBox="1"/>
          <p:nvPr>
            <p:ph idx="1" type="subTitle"/>
          </p:nvPr>
        </p:nvSpPr>
        <p:spPr>
          <a:xfrm>
            <a:off x="311700" y="2834125"/>
            <a:ext cx="8520599" cy="7926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1pPr>
            <a:lvl2pPr indent="0" lvl="1" marL="4572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2pPr>
            <a:lvl3pPr indent="0" lvl="2" marL="9144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3pPr>
            <a:lvl4pPr indent="0" lvl="3" marL="13716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4pPr>
            <a:lvl5pPr indent="0" lvl="4" marL="18288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5pPr>
            <a:lvl6pPr indent="0" lvl="5" marL="22860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6pPr>
            <a:lvl7pPr indent="0" lvl="6" marL="27432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7pPr>
            <a:lvl8pPr indent="0" lvl="7" marL="32004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8pPr>
            <a:lvl9pPr indent="0" lvl="8" marL="36576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and Content">
    <p:spTree>
      <p:nvGrpSpPr>
        <p:cNvPr id="29" name="Shape 29"/>
        <p:cNvGrpSpPr/>
        <p:nvPr/>
      </p:nvGrpSpPr>
      <p:grpSpPr>
        <a:xfrm>
          <a:off x="0" y="0"/>
          <a:ext cx="0" cy="0"/>
          <a:chOff x="0" y="0"/>
          <a:chExt cx="0" cy="0"/>
        </a:xfrm>
      </p:grpSpPr>
      <p:sp>
        <p:nvSpPr>
          <p:cNvPr id="30" name="Shape 30"/>
          <p:cNvSpPr txBox="1"/>
          <p:nvPr>
            <p:ph type="title"/>
          </p:nvPr>
        </p:nvSpPr>
        <p:spPr>
          <a:xfrm>
            <a:off x="366712" y="325437"/>
            <a:ext cx="8410499" cy="460500"/>
          </a:xfrm>
          <a:prstGeom prst="rect">
            <a:avLst/>
          </a:prstGeom>
          <a:noFill/>
          <a:ln>
            <a:noFill/>
          </a:ln>
        </p:spPr>
        <p:txBody>
          <a:bodyPr anchorCtr="0" anchor="t" bIns="91425" lIns="91425" rIns="91425" tIns="91425"/>
          <a:lstStyle>
            <a:lvl1pPr indent="0" lvl="0" marL="0" marR="0" rtl="0" algn="ctr">
              <a:lnSpc>
                <a:spcPct val="90000"/>
              </a:lnSpc>
              <a:spcBef>
                <a:spcPts val="0"/>
              </a:spcBef>
              <a:buClr>
                <a:schemeClr val="dk1"/>
              </a:buClr>
              <a:buFont typeface="Arial"/>
              <a:buNone/>
              <a:defRPr b="0" i="0" sz="4400" u="none" cap="none" strike="noStrike">
                <a:solidFill>
                  <a:schemeClr val="dk1"/>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31" name="Shape 31"/>
          <p:cNvSpPr txBox="1"/>
          <p:nvPr>
            <p:ph idx="1" type="body"/>
          </p:nvPr>
        </p:nvSpPr>
        <p:spPr>
          <a:xfrm>
            <a:off x="366712" y="1074737"/>
            <a:ext cx="8410499" cy="3383098"/>
          </a:xfrm>
          <a:prstGeom prst="rect">
            <a:avLst/>
          </a:prstGeom>
          <a:noFill/>
          <a:ln>
            <a:noFill/>
          </a:ln>
        </p:spPr>
        <p:txBody>
          <a:bodyPr anchorCtr="0" anchor="t" bIns="91425" lIns="91425" rIns="91425" tIns="91425"/>
          <a:lstStyle>
            <a:lvl1pPr indent="-139700" lvl="0" marL="342900" marR="0" rtl="0" algn="l">
              <a:spcBef>
                <a:spcPts val="1200"/>
              </a:spcBef>
              <a:buClr>
                <a:schemeClr val="lt1"/>
              </a:buClr>
              <a:buSzPct val="100000"/>
              <a:buFont typeface="Noto Sans Symbols"/>
              <a:buChar char="•"/>
              <a:defRPr b="0" i="0" sz="3200" u="none" cap="none" strike="noStrike">
                <a:solidFill>
                  <a:schemeClr val="dk1"/>
                </a:solidFill>
                <a:latin typeface="Arial"/>
                <a:ea typeface="Arial"/>
                <a:cs typeface="Arial"/>
                <a:sym typeface="Arial"/>
              </a:defRPr>
            </a:lvl1pPr>
            <a:lvl2pPr indent="-107950" lvl="1" marL="742950" marR="0" rtl="0" algn="l">
              <a:spcBef>
                <a:spcPts val="300"/>
              </a:spcBef>
              <a:buClr>
                <a:schemeClr val="lt1"/>
              </a:buClr>
              <a:buSzPct val="100000"/>
              <a:buFont typeface="Verdana"/>
              <a:buChar char="–"/>
              <a:defRPr b="0" i="0" sz="2800" u="none" cap="none" strike="noStrike">
                <a:solidFill>
                  <a:schemeClr val="dk1"/>
                </a:solidFill>
                <a:latin typeface="Arial"/>
                <a:ea typeface="Arial"/>
                <a:cs typeface="Arial"/>
                <a:sym typeface="Arial"/>
              </a:defRPr>
            </a:lvl2pPr>
            <a:lvl3pPr indent="-76200" lvl="2" marL="1143000" marR="0" rtl="0" algn="l">
              <a:spcBef>
                <a:spcPts val="300"/>
              </a:spcBef>
              <a:buClr>
                <a:schemeClr val="lt1"/>
              </a:buClr>
              <a:buSzPct val="100000"/>
              <a:buFont typeface="Verdana"/>
              <a:buChar char="▪"/>
              <a:defRPr b="0" i="0" sz="2400" u="none" cap="none" strike="noStrike">
                <a:solidFill>
                  <a:schemeClr val="dk1"/>
                </a:solidFill>
                <a:latin typeface="Arial"/>
                <a:ea typeface="Arial"/>
                <a:cs typeface="Arial"/>
                <a:sym typeface="Arial"/>
              </a:defRPr>
            </a:lvl3pPr>
            <a:lvl4pPr indent="-84136" lvl="3" marL="1658936" marR="0" rtl="0" algn="l">
              <a:spcBef>
                <a:spcPts val="300"/>
              </a:spcBef>
              <a:buClr>
                <a:schemeClr val="lt1"/>
              </a:buClr>
              <a:buSzPct val="100000"/>
              <a:buFont typeface="Verdana"/>
              <a:buChar char="—"/>
              <a:defRPr b="0" i="0" sz="2000" u="none" cap="none" strike="noStrike">
                <a:solidFill>
                  <a:schemeClr val="dk1"/>
                </a:solidFill>
                <a:latin typeface="Arial"/>
                <a:ea typeface="Arial"/>
                <a:cs typeface="Arial"/>
                <a:sym typeface="Arial"/>
              </a:defRPr>
            </a:lvl4pPr>
            <a:lvl5pPr indent="-101600" lvl="4" marL="2057400" marR="0" rtl="0" algn="l">
              <a:spcBef>
                <a:spcPts val="300"/>
              </a:spcBef>
              <a:buClr>
                <a:schemeClr val="lt1"/>
              </a:buClr>
              <a:buSzPct val="100000"/>
              <a:buFont typeface="Verdana"/>
              <a:buChar char="»"/>
              <a:defRPr b="0" i="0" sz="2000" u="none" cap="none" strike="noStrike">
                <a:solidFill>
                  <a:schemeClr val="dk1"/>
                </a:solidFill>
                <a:latin typeface="Arial"/>
                <a:ea typeface="Arial"/>
                <a:cs typeface="Arial"/>
                <a:sym typeface="Arial"/>
              </a:defRPr>
            </a:lvl5pPr>
            <a:lvl6pPr indent="-101600" lvl="5" marL="25146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only">
    <p:spTree>
      <p:nvGrpSpPr>
        <p:cNvPr id="32" name="Shape 32"/>
        <p:cNvGrpSpPr/>
        <p:nvPr/>
      </p:nvGrpSpPr>
      <p:grpSpPr>
        <a:xfrm>
          <a:off x="0" y="0"/>
          <a:ext cx="0" cy="0"/>
          <a:chOff x="0" y="0"/>
          <a:chExt cx="0" cy="0"/>
        </a:xfrm>
      </p:grpSpPr>
      <p:sp>
        <p:nvSpPr>
          <p:cNvPr id="33" name="Shape 33"/>
          <p:cNvSpPr txBox="1"/>
          <p:nvPr>
            <p:ph idx="1" type="body"/>
          </p:nvPr>
        </p:nvSpPr>
        <p:spPr>
          <a:xfrm>
            <a:off x="366712" y="785812"/>
            <a:ext cx="8410574" cy="346219"/>
          </a:xfrm>
          <a:prstGeom prst="rect">
            <a:avLst/>
          </a:prstGeom>
          <a:noFill/>
          <a:ln>
            <a:noFill/>
          </a:ln>
        </p:spPr>
        <p:txBody>
          <a:bodyPr anchorCtr="0" anchor="t" bIns="91425" lIns="91425" rIns="91425" tIns="91425"/>
          <a:lstStyle>
            <a:lvl1pPr indent="0" lvl="0" marL="0" marR="0" rtl="0" algn="l">
              <a:spcBef>
                <a:spcPts val="0"/>
              </a:spcBef>
              <a:buClr>
                <a:schemeClr val="dk1"/>
              </a:buClr>
              <a:buFont typeface="Arial"/>
              <a:buNone/>
              <a:defRPr b="0" i="0" sz="2000" u="none" cap="none" strike="noStrike">
                <a:solidFill>
                  <a:schemeClr val="dk1"/>
                </a:solidFill>
                <a:latin typeface="Arial"/>
                <a:ea typeface="Arial"/>
                <a:cs typeface="Arial"/>
                <a:sym typeface="Arial"/>
              </a:defRPr>
            </a:lvl1pPr>
            <a:lvl2pPr indent="0" lvl="1" marL="457200" marR="0" rtl="0" algn="l">
              <a:spcBef>
                <a:spcPts val="0"/>
              </a:spcBef>
              <a:buClr>
                <a:schemeClr val="dk1"/>
              </a:buClr>
              <a:buFont typeface="Arial"/>
              <a:buNone/>
              <a:defRPr b="1" i="0" sz="2000" u="none" cap="none" strike="noStrike">
                <a:solidFill>
                  <a:schemeClr val="dk1"/>
                </a:solidFill>
                <a:latin typeface="Arial"/>
                <a:ea typeface="Arial"/>
                <a:cs typeface="Arial"/>
                <a:sym typeface="Arial"/>
              </a:defRPr>
            </a:lvl2pPr>
            <a:lvl3pPr indent="0" lvl="2" marL="914400" marR="0" rtl="0" algn="l">
              <a:spcBef>
                <a:spcPts val="0"/>
              </a:spcBef>
              <a:buClr>
                <a:schemeClr val="dk1"/>
              </a:buClr>
              <a:buFont typeface="Arial"/>
              <a:buNone/>
              <a:defRPr b="1" i="0" sz="1800" u="none" cap="none" strike="noStrike">
                <a:solidFill>
                  <a:schemeClr val="dk1"/>
                </a:solidFill>
                <a:latin typeface="Arial"/>
                <a:ea typeface="Arial"/>
                <a:cs typeface="Arial"/>
                <a:sym typeface="Arial"/>
              </a:defRPr>
            </a:lvl3pPr>
            <a:lvl4pPr indent="0" lvl="3" marL="1371600" marR="0" rtl="0" algn="l">
              <a:spcBef>
                <a:spcPts val="0"/>
              </a:spcBef>
              <a:buClr>
                <a:schemeClr val="dk1"/>
              </a:buClr>
              <a:buFont typeface="Arial"/>
              <a:buNone/>
              <a:defRPr b="1" i="0" sz="1600" u="none" cap="none" strike="noStrike">
                <a:solidFill>
                  <a:schemeClr val="dk1"/>
                </a:solidFill>
                <a:latin typeface="Arial"/>
                <a:ea typeface="Arial"/>
                <a:cs typeface="Arial"/>
                <a:sym typeface="Arial"/>
              </a:defRPr>
            </a:lvl4pPr>
            <a:lvl5pPr indent="0" lvl="4" marL="1828800" marR="0" rtl="0" algn="l">
              <a:spcBef>
                <a:spcPts val="0"/>
              </a:spcBef>
              <a:buClr>
                <a:schemeClr val="dk1"/>
              </a:buClr>
              <a:buFont typeface="Arial"/>
              <a:buNone/>
              <a:defRPr b="1" i="0" sz="1600" u="none" cap="none" strike="noStrike">
                <a:solidFill>
                  <a:schemeClr val="dk1"/>
                </a:solidFill>
                <a:latin typeface="Arial"/>
                <a:ea typeface="Arial"/>
                <a:cs typeface="Arial"/>
                <a:sym typeface="Arial"/>
              </a:defRPr>
            </a:lvl5pPr>
            <a:lvl6pPr indent="0" lvl="5" marL="2286000" marR="0" rtl="0" algn="l">
              <a:spcBef>
                <a:spcPts val="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34" name="Shape 34"/>
          <p:cNvSpPr txBox="1"/>
          <p:nvPr>
            <p:ph type="title"/>
          </p:nvPr>
        </p:nvSpPr>
        <p:spPr>
          <a:xfrm>
            <a:off x="366712" y="325437"/>
            <a:ext cx="8410574" cy="460373"/>
          </a:xfrm>
          <a:prstGeom prst="rect">
            <a:avLst/>
          </a:prstGeom>
          <a:noFill/>
          <a:ln>
            <a:noFill/>
          </a:ln>
        </p:spPr>
        <p:txBody>
          <a:bodyPr anchorCtr="0" anchor="t" bIns="91425" lIns="91425" rIns="91425" tIns="91425"/>
          <a:lstStyle>
            <a:lvl1pPr indent="0" lvl="0" marL="0" marR="0" rtl="0" algn="ctr">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ck background">
    <p:spTree>
      <p:nvGrpSpPr>
        <p:cNvPr id="35" name="Shape 35"/>
        <p:cNvGrpSpPr/>
        <p:nvPr/>
      </p:nvGrpSpPr>
      <p:grpSpPr>
        <a:xfrm>
          <a:off x="0" y="0"/>
          <a:ext cx="0" cy="0"/>
          <a:chOff x="0" y="0"/>
          <a:chExt cx="0" cy="0"/>
        </a:xfrm>
      </p:grpSpPr>
      <p:sp>
        <p:nvSpPr>
          <p:cNvPr id="36" name="Shape 36"/>
          <p:cNvSpPr/>
          <p:nvPr/>
        </p:nvSpPr>
        <p:spPr>
          <a:xfrm>
            <a:off x="0" y="0"/>
            <a:ext cx="9144000" cy="5143499"/>
          </a:xfrm>
          <a:prstGeom prst="rect">
            <a:avLst/>
          </a:prstGeom>
          <a:solidFill>
            <a:srgbClr val="000000"/>
          </a:solidFill>
          <a:ln cap="flat" cmpd="sng" w="12700">
            <a:solidFill>
              <a:schemeClr val="lt2"/>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Arial"/>
              <a:ea typeface="Arial"/>
              <a:cs typeface="Arial"/>
              <a:sym typeface="Arial"/>
            </a:endParaRPr>
          </a:p>
        </p:txBody>
      </p:sp>
      <p:sp>
        <p:nvSpPr>
          <p:cNvPr id="37" name="Shape 37"/>
          <p:cNvSpPr/>
          <p:nvPr/>
        </p:nvSpPr>
        <p:spPr>
          <a:xfrm>
            <a:off x="0" y="4629150"/>
            <a:ext cx="9144000" cy="385800"/>
          </a:xfrm>
          <a:prstGeom prst="rect">
            <a:avLst/>
          </a:prstGeom>
          <a:solidFill>
            <a:srgbClr val="00786E"/>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Font typeface="Arial"/>
              <a:buNone/>
            </a:pPr>
            <a:r>
              <a:t/>
            </a:r>
            <a:endParaRPr b="0" i="0" sz="1800" u="none" cap="none" strike="noStrike">
              <a:solidFill>
                <a:srgbClr val="FFFFFF"/>
              </a:solidFill>
              <a:latin typeface="Arial"/>
              <a:ea typeface="Arial"/>
              <a:cs typeface="Arial"/>
              <a:sym typeface="Arial"/>
            </a:endParaRPr>
          </a:p>
        </p:txBody>
      </p:sp>
      <p:sp>
        <p:nvSpPr>
          <p:cNvPr id="38" name="Shape 38"/>
          <p:cNvSpPr txBox="1"/>
          <p:nvPr/>
        </p:nvSpPr>
        <p:spPr>
          <a:xfrm flipH="1">
            <a:off x="8553450" y="5021262"/>
            <a:ext cx="533399" cy="123899"/>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7F7F7F"/>
              </a:buClr>
              <a:buSzPct val="25000"/>
              <a:buFont typeface="Arial"/>
              <a:buNone/>
            </a:pPr>
            <a:fld id="{00000000-1234-1234-1234-123412341234}" type="slidenum">
              <a:rPr b="0" i="0" lang="en-US" sz="800" u="none" cap="none" strike="noStrike">
                <a:solidFill>
                  <a:srgbClr val="7F7F7F"/>
                </a:solidFill>
                <a:latin typeface="Arial"/>
                <a:ea typeface="Arial"/>
                <a:cs typeface="Arial"/>
                <a:sym typeface="Arial"/>
              </a:rPr>
              <a:t>‹#›</a:t>
            </a:fld>
          </a:p>
        </p:txBody>
      </p:sp>
      <p:sp>
        <p:nvSpPr>
          <p:cNvPr id="39" name="Shape 39"/>
          <p:cNvSpPr txBox="1"/>
          <p:nvPr/>
        </p:nvSpPr>
        <p:spPr>
          <a:xfrm>
            <a:off x="366712" y="5018087"/>
            <a:ext cx="2274900" cy="99900"/>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7F7F7F"/>
              </a:buClr>
              <a:buSzPct val="25000"/>
              <a:buFont typeface="Arial"/>
              <a:buNone/>
            </a:pPr>
            <a:r>
              <a:rPr b="0" i="0" lang="en-US" sz="600" u="none" cap="none" strike="noStrike">
                <a:solidFill>
                  <a:srgbClr val="7F7F7F"/>
                </a:solidFill>
                <a:latin typeface="Arial"/>
                <a:ea typeface="Arial"/>
                <a:cs typeface="Arial"/>
                <a:sym typeface="Arial"/>
              </a:rPr>
              <a:t>© Copyright 2013 Pivotal. All rights reserved.</a:t>
            </a:r>
          </a:p>
        </p:txBody>
      </p:sp>
      <p:pic>
        <p:nvPicPr>
          <p:cNvPr id="40" name="Shape 40"/>
          <p:cNvPicPr preferRelativeResize="0"/>
          <p:nvPr/>
        </p:nvPicPr>
        <p:blipFill rotWithShape="1">
          <a:blip r:embed="rId2">
            <a:alphaModFix/>
          </a:blip>
          <a:srcRect b="0" l="0" r="0" t="0"/>
          <a:stretch/>
        </p:blipFill>
        <p:spPr>
          <a:xfrm>
            <a:off x="7942263" y="4713287"/>
            <a:ext cx="957298" cy="2208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0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00.png"/><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theme" Target="../theme/theme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7232A"/>
        </a:solidFill>
      </p:bgPr>
    </p:bg>
    <p:spTree>
      <p:nvGrpSpPr>
        <p:cNvPr id="9" name="Shape 9"/>
        <p:cNvGrpSpPr/>
        <p:nvPr/>
      </p:nvGrpSpPr>
      <p:grpSpPr>
        <a:xfrm>
          <a:off x="0" y="0"/>
          <a:ext cx="0" cy="0"/>
          <a:chOff x="0" y="0"/>
          <a:chExt cx="0" cy="0"/>
        </a:xfrm>
      </p:grpSpPr>
      <p:pic>
        <p:nvPicPr>
          <p:cNvPr descr="pivotal_teal.png" id="10" name="Shape 10"/>
          <p:cNvPicPr preferRelativeResize="0"/>
          <p:nvPr/>
        </p:nvPicPr>
        <p:blipFill rotWithShape="1">
          <a:blip r:embed="rId1">
            <a:alphaModFix/>
          </a:blip>
          <a:srcRect b="0" l="0" r="0" t="0"/>
          <a:stretch/>
        </p:blipFill>
        <p:spPr>
          <a:xfrm>
            <a:off x="8272779" y="4855076"/>
            <a:ext cx="731519" cy="17129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7232A"/>
        </a:solidFill>
      </p:bgPr>
    </p:bg>
    <p:spTree>
      <p:nvGrpSpPr>
        <p:cNvPr id="45" name="Shape 45"/>
        <p:cNvGrpSpPr/>
        <p:nvPr/>
      </p:nvGrpSpPr>
      <p:grpSpPr>
        <a:xfrm>
          <a:off x="0" y="0"/>
          <a:ext cx="0" cy="0"/>
          <a:chOff x="0" y="0"/>
          <a:chExt cx="0" cy="0"/>
        </a:xfrm>
      </p:grpSpPr>
      <p:pic>
        <p:nvPicPr>
          <p:cNvPr descr="pivotal_teal.png" id="46" name="Shape 46"/>
          <p:cNvPicPr preferRelativeResize="0"/>
          <p:nvPr/>
        </p:nvPicPr>
        <p:blipFill rotWithShape="1">
          <a:blip r:embed="rId1">
            <a:alphaModFix/>
          </a:blip>
          <a:srcRect b="0" l="0" r="0" t="0"/>
          <a:stretch/>
        </p:blipFill>
        <p:spPr>
          <a:xfrm>
            <a:off x="8272779" y="4855076"/>
            <a:ext cx="731519" cy="17129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8" r:id="rId2"/>
    <p:sldLayoutId id="2147483659" r:id="rId3"/>
    <p:sldLayoutId id="2147483660" r:id="rId4"/>
    <p:sldLayoutId id="2147483661" r:id="rId5"/>
    <p:sldLayoutId id="2147483662" r:id="rId6"/>
    <p:sldLayoutId id="2147483663" r:id="rId7"/>
    <p:sldLayoutId id="2147483664"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2.jpg"/><Relationship Id="rId4" Type="http://schemas.openxmlformats.org/officeDocument/2006/relationships/image" Target="../media/image0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37.png"/><Relationship Id="rId9" Type="http://schemas.openxmlformats.org/officeDocument/2006/relationships/image" Target="../media/image36.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4.png"/><Relationship Id="rId8"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9.png"/></Relationships>
</file>

<file path=ppt/slides/_rels/slide14.xml.rels><?xml version="1.0" encoding="UTF-8" standalone="yes"?><Relationships xmlns="http://schemas.openxmlformats.org/package/2006/relationships"><Relationship Id="rId20" Type="http://schemas.openxmlformats.org/officeDocument/2006/relationships/image" Target="../media/image60.png"/><Relationship Id="rId11" Type="http://schemas.openxmlformats.org/officeDocument/2006/relationships/image" Target="../media/image49.png"/><Relationship Id="rId22" Type="http://schemas.openxmlformats.org/officeDocument/2006/relationships/image" Target="../media/image58.png"/><Relationship Id="rId10" Type="http://schemas.openxmlformats.org/officeDocument/2006/relationships/image" Target="../media/image41.jpg"/><Relationship Id="rId21" Type="http://schemas.openxmlformats.org/officeDocument/2006/relationships/image" Target="../media/image56.png"/><Relationship Id="rId13" Type="http://schemas.openxmlformats.org/officeDocument/2006/relationships/image" Target="../media/image50.png"/><Relationship Id="rId12" Type="http://schemas.openxmlformats.org/officeDocument/2006/relationships/image" Target="../media/image47.png"/><Relationship Id="rId23" Type="http://schemas.openxmlformats.org/officeDocument/2006/relationships/image" Target="../media/image65.png"/><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comments" Target="../comments/comment1.xml"/><Relationship Id="rId4" Type="http://schemas.openxmlformats.org/officeDocument/2006/relationships/image" Target="../media/image39.png"/><Relationship Id="rId9" Type="http://schemas.openxmlformats.org/officeDocument/2006/relationships/image" Target="../media/image38.png"/><Relationship Id="rId15" Type="http://schemas.openxmlformats.org/officeDocument/2006/relationships/image" Target="../media/image46.png"/><Relationship Id="rId14" Type="http://schemas.openxmlformats.org/officeDocument/2006/relationships/image" Target="../media/image48.png"/><Relationship Id="rId17" Type="http://schemas.openxmlformats.org/officeDocument/2006/relationships/image" Target="../media/image52.png"/><Relationship Id="rId16" Type="http://schemas.openxmlformats.org/officeDocument/2006/relationships/image" Target="../media/image45.png"/><Relationship Id="rId5" Type="http://schemas.openxmlformats.org/officeDocument/2006/relationships/image" Target="../media/image40.jpg"/><Relationship Id="rId19" Type="http://schemas.openxmlformats.org/officeDocument/2006/relationships/image" Target="../media/image55.png"/><Relationship Id="rId6" Type="http://schemas.openxmlformats.org/officeDocument/2006/relationships/image" Target="../media/image43.png"/><Relationship Id="rId18" Type="http://schemas.openxmlformats.org/officeDocument/2006/relationships/image" Target="../media/image51.png"/><Relationship Id="rId7" Type="http://schemas.openxmlformats.org/officeDocument/2006/relationships/image" Target="../media/image42.png"/><Relationship Id="rId8" Type="http://schemas.openxmlformats.org/officeDocument/2006/relationships/image" Target="../media/image44.png"/></Relationships>
</file>

<file path=ppt/slides/_rels/slide15.xml.rels><?xml version="1.0" encoding="UTF-8" standalone="yes"?><Relationships xmlns="http://schemas.openxmlformats.org/package/2006/relationships"><Relationship Id="rId20" Type="http://schemas.openxmlformats.org/officeDocument/2006/relationships/image" Target="../media/image76.png"/><Relationship Id="rId22" Type="http://schemas.openxmlformats.org/officeDocument/2006/relationships/image" Target="../media/image75.png"/><Relationship Id="rId21" Type="http://schemas.openxmlformats.org/officeDocument/2006/relationships/image" Target="../media/image38.png"/><Relationship Id="rId24" Type="http://schemas.openxmlformats.org/officeDocument/2006/relationships/image" Target="../media/image41.jpg"/><Relationship Id="rId23" Type="http://schemas.openxmlformats.org/officeDocument/2006/relationships/image" Target="../media/image71.jpg"/><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image" Target="../media/image53.png"/><Relationship Id="rId9" Type="http://schemas.openxmlformats.org/officeDocument/2006/relationships/image" Target="../media/image61.png"/><Relationship Id="rId26" Type="http://schemas.openxmlformats.org/officeDocument/2006/relationships/image" Target="../media/image80.png"/><Relationship Id="rId25" Type="http://schemas.openxmlformats.org/officeDocument/2006/relationships/image" Target="../media/image73.png"/><Relationship Id="rId28" Type="http://schemas.openxmlformats.org/officeDocument/2006/relationships/image" Target="../media/image83.png"/><Relationship Id="rId27" Type="http://schemas.openxmlformats.org/officeDocument/2006/relationships/image" Target="../media/image77.png"/><Relationship Id="rId5" Type="http://schemas.openxmlformats.org/officeDocument/2006/relationships/image" Target="../media/image57.png"/><Relationship Id="rId6" Type="http://schemas.openxmlformats.org/officeDocument/2006/relationships/image" Target="../media/image54.png"/><Relationship Id="rId29" Type="http://schemas.openxmlformats.org/officeDocument/2006/relationships/image" Target="../media/image79.png"/><Relationship Id="rId7" Type="http://schemas.openxmlformats.org/officeDocument/2006/relationships/image" Target="../media/image59.png"/><Relationship Id="rId8" Type="http://schemas.openxmlformats.org/officeDocument/2006/relationships/image" Target="../media/image62.png"/><Relationship Id="rId31" Type="http://schemas.openxmlformats.org/officeDocument/2006/relationships/image" Target="../media/image78.png"/><Relationship Id="rId30" Type="http://schemas.openxmlformats.org/officeDocument/2006/relationships/image" Target="../media/image85.png"/><Relationship Id="rId11" Type="http://schemas.openxmlformats.org/officeDocument/2006/relationships/image" Target="../media/image67.png"/><Relationship Id="rId10" Type="http://schemas.openxmlformats.org/officeDocument/2006/relationships/image" Target="../media/image70.png"/><Relationship Id="rId32" Type="http://schemas.openxmlformats.org/officeDocument/2006/relationships/image" Target="../media/image81.png"/><Relationship Id="rId13" Type="http://schemas.openxmlformats.org/officeDocument/2006/relationships/image" Target="../media/image66.png"/><Relationship Id="rId12" Type="http://schemas.openxmlformats.org/officeDocument/2006/relationships/image" Target="../media/image64.png"/><Relationship Id="rId15" Type="http://schemas.openxmlformats.org/officeDocument/2006/relationships/image" Target="../media/image82.png"/><Relationship Id="rId14" Type="http://schemas.openxmlformats.org/officeDocument/2006/relationships/image" Target="../media/image63.png"/><Relationship Id="rId17" Type="http://schemas.openxmlformats.org/officeDocument/2006/relationships/image" Target="../media/image74.png"/><Relationship Id="rId16" Type="http://schemas.openxmlformats.org/officeDocument/2006/relationships/image" Target="../media/image68.png"/><Relationship Id="rId19" Type="http://schemas.openxmlformats.org/officeDocument/2006/relationships/image" Target="../media/image72.png"/><Relationship Id="rId18" Type="http://schemas.openxmlformats.org/officeDocument/2006/relationships/image" Target="../media/image6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6.png"/><Relationship Id="rId4" Type="http://schemas.openxmlformats.org/officeDocument/2006/relationships/image" Target="../media/image75.png"/><Relationship Id="rId5" Type="http://schemas.openxmlformats.org/officeDocument/2006/relationships/image" Target="../media/image41.jpg"/><Relationship Id="rId6" Type="http://schemas.openxmlformats.org/officeDocument/2006/relationships/image" Target="../media/image71.jpg"/><Relationship Id="rId7" Type="http://schemas.openxmlformats.org/officeDocument/2006/relationships/image" Target="../media/image8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03.png"/><Relationship Id="rId4" Type="http://schemas.openxmlformats.org/officeDocument/2006/relationships/image" Target="../media/image11.png"/><Relationship Id="rId5" Type="http://schemas.openxmlformats.org/officeDocument/2006/relationships/image" Target="../media/image07.png"/><Relationship Id="rId6" Type="http://schemas.openxmlformats.org/officeDocument/2006/relationships/image" Target="../media/image05.png"/><Relationship Id="rId7" Type="http://schemas.openxmlformats.org/officeDocument/2006/relationships/image" Target="../media/image10.png"/><Relationship Id="rId8" Type="http://schemas.openxmlformats.org/officeDocument/2006/relationships/image" Target="../media/image0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98.png"/><Relationship Id="rId4" Type="http://schemas.openxmlformats.org/officeDocument/2006/relationships/image" Target="../media/image86.png"/><Relationship Id="rId9" Type="http://schemas.openxmlformats.org/officeDocument/2006/relationships/image" Target="../media/image92.png"/><Relationship Id="rId5" Type="http://schemas.openxmlformats.org/officeDocument/2006/relationships/image" Target="../media/image75.png"/><Relationship Id="rId6" Type="http://schemas.openxmlformats.org/officeDocument/2006/relationships/image" Target="../media/image41.jpg"/><Relationship Id="rId7" Type="http://schemas.openxmlformats.org/officeDocument/2006/relationships/image" Target="../media/image71.jpg"/><Relationship Id="rId8" Type="http://schemas.openxmlformats.org/officeDocument/2006/relationships/image" Target="../media/image84.png"/><Relationship Id="rId11" Type="http://schemas.openxmlformats.org/officeDocument/2006/relationships/image" Target="../media/image89.jpg"/><Relationship Id="rId10" Type="http://schemas.openxmlformats.org/officeDocument/2006/relationships/image" Target="../media/image93.png"/><Relationship Id="rId13" Type="http://schemas.openxmlformats.org/officeDocument/2006/relationships/image" Target="../media/image88.png"/><Relationship Id="rId12" Type="http://schemas.openxmlformats.org/officeDocument/2006/relationships/image" Target="../media/image100.png"/><Relationship Id="rId15" Type="http://schemas.openxmlformats.org/officeDocument/2006/relationships/image" Target="../media/image87.png"/><Relationship Id="rId14" Type="http://schemas.openxmlformats.org/officeDocument/2006/relationships/image" Target="../media/image9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91.png"/><Relationship Id="rId4" Type="http://schemas.openxmlformats.org/officeDocument/2006/relationships/image" Target="../media/image94.png"/><Relationship Id="rId9" Type="http://schemas.openxmlformats.org/officeDocument/2006/relationships/image" Target="../media/image101.png"/><Relationship Id="rId5" Type="http://schemas.openxmlformats.org/officeDocument/2006/relationships/image" Target="../media/image95.png"/><Relationship Id="rId6" Type="http://schemas.openxmlformats.org/officeDocument/2006/relationships/image" Target="../media/image97.png"/><Relationship Id="rId7" Type="http://schemas.openxmlformats.org/officeDocument/2006/relationships/image" Target="../media/image96.png"/><Relationship Id="rId8" Type="http://schemas.openxmlformats.org/officeDocument/2006/relationships/image" Target="../media/image99.png"/><Relationship Id="rId11" Type="http://schemas.openxmlformats.org/officeDocument/2006/relationships/image" Target="../media/image107.png"/><Relationship Id="rId10" Type="http://schemas.openxmlformats.org/officeDocument/2006/relationships/image" Target="../media/image10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6.png"/><Relationship Id="rId4" Type="http://schemas.openxmlformats.org/officeDocument/2006/relationships/image" Target="../media/image104.png"/><Relationship Id="rId5" Type="http://schemas.openxmlformats.org/officeDocument/2006/relationships/image" Target="../media/image109.png"/><Relationship Id="rId6" Type="http://schemas.openxmlformats.org/officeDocument/2006/relationships/image" Target="../media/image102.png"/></Relationships>
</file>

<file path=ppt/slides/_rels/slide23.xml.rels><?xml version="1.0" encoding="UTF-8" standalone="yes"?><Relationships xmlns="http://schemas.openxmlformats.org/package/2006/relationships"><Relationship Id="rId20" Type="http://schemas.openxmlformats.org/officeDocument/2006/relationships/image" Target="../media/image89.jp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5.png"/><Relationship Id="rId4" Type="http://schemas.openxmlformats.org/officeDocument/2006/relationships/image" Target="../media/image110.png"/><Relationship Id="rId9" Type="http://schemas.openxmlformats.org/officeDocument/2006/relationships/image" Target="../media/image108.png"/><Relationship Id="rId5" Type="http://schemas.openxmlformats.org/officeDocument/2006/relationships/image" Target="../media/image103.png"/><Relationship Id="rId6" Type="http://schemas.openxmlformats.org/officeDocument/2006/relationships/image" Target="../media/image114.png"/><Relationship Id="rId7" Type="http://schemas.openxmlformats.org/officeDocument/2006/relationships/image" Target="../media/image111.png"/><Relationship Id="rId8" Type="http://schemas.openxmlformats.org/officeDocument/2006/relationships/image" Target="../media/image101.png"/><Relationship Id="rId11" Type="http://schemas.openxmlformats.org/officeDocument/2006/relationships/image" Target="../media/image107.png"/><Relationship Id="rId10" Type="http://schemas.openxmlformats.org/officeDocument/2006/relationships/image" Target="../media/image120.png"/><Relationship Id="rId13" Type="http://schemas.openxmlformats.org/officeDocument/2006/relationships/image" Target="../media/image113.png"/><Relationship Id="rId12" Type="http://schemas.openxmlformats.org/officeDocument/2006/relationships/image" Target="../media/image112.png"/><Relationship Id="rId15" Type="http://schemas.openxmlformats.org/officeDocument/2006/relationships/image" Target="../media/image115.png"/><Relationship Id="rId14" Type="http://schemas.openxmlformats.org/officeDocument/2006/relationships/image" Target="../media/image122.png"/><Relationship Id="rId17" Type="http://schemas.openxmlformats.org/officeDocument/2006/relationships/image" Target="../media/image118.png"/><Relationship Id="rId16" Type="http://schemas.openxmlformats.org/officeDocument/2006/relationships/image" Target="../media/image116.png"/><Relationship Id="rId19" Type="http://schemas.openxmlformats.org/officeDocument/2006/relationships/image" Target="../media/image121.png"/><Relationship Id="rId18" Type="http://schemas.openxmlformats.org/officeDocument/2006/relationships/image" Target="../media/image1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40" Type="http://schemas.openxmlformats.org/officeDocument/2006/relationships/image" Target="../media/image165.png"/><Relationship Id="rId42" Type="http://schemas.openxmlformats.org/officeDocument/2006/relationships/image" Target="../media/image166.png"/><Relationship Id="rId41" Type="http://schemas.openxmlformats.org/officeDocument/2006/relationships/image" Target="../media/image159.png"/><Relationship Id="rId44" Type="http://schemas.openxmlformats.org/officeDocument/2006/relationships/image" Target="../media/image161.png"/><Relationship Id="rId43" Type="http://schemas.openxmlformats.org/officeDocument/2006/relationships/image" Target="../media/image158.png"/><Relationship Id="rId46" Type="http://schemas.openxmlformats.org/officeDocument/2006/relationships/image" Target="../media/image160.png"/><Relationship Id="rId45" Type="http://schemas.openxmlformats.org/officeDocument/2006/relationships/image" Target="../media/image167.png"/><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19.jpg"/><Relationship Id="rId4" Type="http://schemas.openxmlformats.org/officeDocument/2006/relationships/image" Target="../media/image123.png"/><Relationship Id="rId9" Type="http://schemas.openxmlformats.org/officeDocument/2006/relationships/image" Target="../media/image124.png"/><Relationship Id="rId48" Type="http://schemas.openxmlformats.org/officeDocument/2006/relationships/image" Target="../media/image164.png"/><Relationship Id="rId47" Type="http://schemas.openxmlformats.org/officeDocument/2006/relationships/image" Target="../media/image163.png"/><Relationship Id="rId49" Type="http://schemas.openxmlformats.org/officeDocument/2006/relationships/image" Target="../media/image169.png"/><Relationship Id="rId5" Type="http://schemas.openxmlformats.org/officeDocument/2006/relationships/image" Target="../media/image126.png"/><Relationship Id="rId6" Type="http://schemas.openxmlformats.org/officeDocument/2006/relationships/image" Target="../media/image135.png"/><Relationship Id="rId7" Type="http://schemas.openxmlformats.org/officeDocument/2006/relationships/image" Target="../media/image131.png"/><Relationship Id="rId8" Type="http://schemas.openxmlformats.org/officeDocument/2006/relationships/image" Target="../media/image125.png"/><Relationship Id="rId31" Type="http://schemas.openxmlformats.org/officeDocument/2006/relationships/image" Target="../media/image149.png"/><Relationship Id="rId30" Type="http://schemas.openxmlformats.org/officeDocument/2006/relationships/image" Target="../media/image147.png"/><Relationship Id="rId33" Type="http://schemas.openxmlformats.org/officeDocument/2006/relationships/image" Target="../media/image148.png"/><Relationship Id="rId32" Type="http://schemas.openxmlformats.org/officeDocument/2006/relationships/image" Target="../media/image153.png"/><Relationship Id="rId35" Type="http://schemas.openxmlformats.org/officeDocument/2006/relationships/image" Target="../media/image150.png"/><Relationship Id="rId34" Type="http://schemas.openxmlformats.org/officeDocument/2006/relationships/image" Target="../media/image151.png"/><Relationship Id="rId37" Type="http://schemas.openxmlformats.org/officeDocument/2006/relationships/image" Target="../media/image162.png"/><Relationship Id="rId36" Type="http://schemas.openxmlformats.org/officeDocument/2006/relationships/image" Target="../media/image156.png"/><Relationship Id="rId39" Type="http://schemas.openxmlformats.org/officeDocument/2006/relationships/image" Target="../media/image157.png"/><Relationship Id="rId38" Type="http://schemas.openxmlformats.org/officeDocument/2006/relationships/image" Target="../media/image154.png"/><Relationship Id="rId20" Type="http://schemas.openxmlformats.org/officeDocument/2006/relationships/image" Target="../media/image139.png"/><Relationship Id="rId22" Type="http://schemas.openxmlformats.org/officeDocument/2006/relationships/image" Target="../media/image136.png"/><Relationship Id="rId21" Type="http://schemas.openxmlformats.org/officeDocument/2006/relationships/image" Target="../media/image146.jpg"/><Relationship Id="rId24" Type="http://schemas.openxmlformats.org/officeDocument/2006/relationships/image" Target="../media/image140.png"/><Relationship Id="rId23" Type="http://schemas.openxmlformats.org/officeDocument/2006/relationships/image" Target="../media/image138.png"/><Relationship Id="rId26" Type="http://schemas.openxmlformats.org/officeDocument/2006/relationships/image" Target="../media/image152.png"/><Relationship Id="rId25" Type="http://schemas.openxmlformats.org/officeDocument/2006/relationships/image" Target="../media/image142.png"/><Relationship Id="rId28" Type="http://schemas.openxmlformats.org/officeDocument/2006/relationships/image" Target="../media/image145.png"/><Relationship Id="rId27" Type="http://schemas.openxmlformats.org/officeDocument/2006/relationships/image" Target="../media/image144.png"/><Relationship Id="rId29" Type="http://schemas.openxmlformats.org/officeDocument/2006/relationships/image" Target="../media/image155.png"/><Relationship Id="rId50" Type="http://schemas.openxmlformats.org/officeDocument/2006/relationships/image" Target="../media/image170.png"/><Relationship Id="rId11" Type="http://schemas.openxmlformats.org/officeDocument/2006/relationships/image" Target="../media/image127.png"/><Relationship Id="rId10" Type="http://schemas.openxmlformats.org/officeDocument/2006/relationships/image" Target="../media/image132.jpg"/><Relationship Id="rId13" Type="http://schemas.openxmlformats.org/officeDocument/2006/relationships/image" Target="../media/image128.png"/><Relationship Id="rId12" Type="http://schemas.openxmlformats.org/officeDocument/2006/relationships/image" Target="../media/image130.jpg"/><Relationship Id="rId15" Type="http://schemas.openxmlformats.org/officeDocument/2006/relationships/image" Target="../media/image133.png"/><Relationship Id="rId14" Type="http://schemas.openxmlformats.org/officeDocument/2006/relationships/image" Target="../media/image129.png"/><Relationship Id="rId17" Type="http://schemas.openxmlformats.org/officeDocument/2006/relationships/image" Target="../media/image134.png"/><Relationship Id="rId16" Type="http://schemas.openxmlformats.org/officeDocument/2006/relationships/image" Target="../media/image143.png"/><Relationship Id="rId19" Type="http://schemas.openxmlformats.org/officeDocument/2006/relationships/image" Target="../media/image137.jpg"/><Relationship Id="rId18" Type="http://schemas.openxmlformats.org/officeDocument/2006/relationships/image" Target="../media/image14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72.png"/><Relationship Id="rId4" Type="http://schemas.openxmlformats.org/officeDocument/2006/relationships/image" Target="../media/image180.png"/><Relationship Id="rId5" Type="http://schemas.openxmlformats.org/officeDocument/2006/relationships/image" Target="../media/image174.png"/><Relationship Id="rId6" Type="http://schemas.openxmlformats.org/officeDocument/2006/relationships/image" Target="../media/image171.png"/><Relationship Id="rId7" Type="http://schemas.openxmlformats.org/officeDocument/2006/relationships/hyperlink" Target="http://cloud-foundry.meetup.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73.png"/><Relationship Id="rId4" Type="http://schemas.openxmlformats.org/officeDocument/2006/relationships/image" Target="../media/image168.png"/><Relationship Id="rId5" Type="http://schemas.openxmlformats.org/officeDocument/2006/relationships/image" Target="../media/image178.png"/><Relationship Id="rId6" Type="http://schemas.openxmlformats.org/officeDocument/2006/relationships/image" Target="../media/image17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75.jpg"/><Relationship Id="rId4" Type="http://schemas.openxmlformats.org/officeDocument/2006/relationships/image" Target="../media/image17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86.png"/><Relationship Id="rId4" Type="http://schemas.openxmlformats.org/officeDocument/2006/relationships/image" Target="../media/image75.png"/><Relationship Id="rId5" Type="http://schemas.openxmlformats.org/officeDocument/2006/relationships/image" Target="../media/image41.jpg"/><Relationship Id="rId6" Type="http://schemas.openxmlformats.org/officeDocument/2006/relationships/image" Target="../media/image71.jpg"/><Relationship Id="rId7" Type="http://schemas.openxmlformats.org/officeDocument/2006/relationships/image" Target="../media/image8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7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08.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15.png"/><Relationship Id="rId8"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22.png"/><Relationship Id="rId13" Type="http://schemas.openxmlformats.org/officeDocument/2006/relationships/image" Target="../media/image30.png"/><Relationship Id="rId12"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20.png"/><Relationship Id="rId9" Type="http://schemas.openxmlformats.org/officeDocument/2006/relationships/image" Target="../media/image25.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1.png"/><Relationship Id="rId8"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pic>
        <p:nvPicPr>
          <p:cNvPr id="72" name="Shape 72"/>
          <p:cNvPicPr preferRelativeResize="0"/>
          <p:nvPr/>
        </p:nvPicPr>
        <p:blipFill rotWithShape="1">
          <a:blip r:embed="rId3">
            <a:alphaModFix/>
          </a:blip>
          <a:srcRect b="5795" l="0" r="0" t="5794"/>
          <a:stretch/>
        </p:blipFill>
        <p:spPr>
          <a:xfrm>
            <a:off x="-13166" y="-130746"/>
            <a:ext cx="9170333" cy="5404994"/>
          </a:xfrm>
          <a:prstGeom prst="rect">
            <a:avLst/>
          </a:prstGeom>
          <a:noFill/>
          <a:ln>
            <a:noFill/>
          </a:ln>
        </p:spPr>
      </p:pic>
      <p:sp>
        <p:nvSpPr>
          <p:cNvPr id="73" name="Shape 73"/>
          <p:cNvSpPr/>
          <p:nvPr/>
        </p:nvSpPr>
        <p:spPr>
          <a:xfrm>
            <a:off x="-4468" y="-130746"/>
            <a:ext cx="9144000" cy="5404994"/>
          </a:xfrm>
          <a:prstGeom prst="rect">
            <a:avLst/>
          </a:prstGeom>
          <a:solidFill>
            <a:srgbClr val="182730">
              <a:alpha val="76862"/>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Arial"/>
              <a:ea typeface="Arial"/>
              <a:cs typeface="Arial"/>
              <a:sym typeface="Arial"/>
            </a:endParaRPr>
          </a:p>
        </p:txBody>
      </p:sp>
      <p:sp>
        <p:nvSpPr>
          <p:cNvPr id="74" name="Shape 74"/>
          <p:cNvSpPr txBox="1"/>
          <p:nvPr/>
        </p:nvSpPr>
        <p:spPr>
          <a:xfrm>
            <a:off x="608227" y="1090241"/>
            <a:ext cx="7664551" cy="2339102"/>
          </a:xfrm>
          <a:prstGeom prst="rect">
            <a:avLst/>
          </a:prstGeom>
          <a:noFill/>
          <a:ln>
            <a:noFill/>
          </a:ln>
          <a:effectLst>
            <a:outerShdw blurRad="63500" sx="102000" rotWithShape="0" algn="ctr" sy="102000">
              <a:srgbClr val="000000">
                <a:alpha val="40000"/>
              </a:srgbClr>
            </a:outerShdw>
          </a:effectLst>
        </p:spPr>
        <p:txBody>
          <a:bodyPr anchorCtr="0" anchor="t" bIns="45700" lIns="91425" rIns="91425" tIns="45700">
            <a:noAutofit/>
          </a:bodyPr>
          <a:lstStyle/>
          <a:p>
            <a:pPr indent="0" lvl="0" marL="0" marR="0" rtl="0" algn="l">
              <a:spcBef>
                <a:spcPts val="0"/>
              </a:spcBef>
              <a:spcAft>
                <a:spcPts val="0"/>
              </a:spcAft>
              <a:buSzPct val="25000"/>
              <a:buNone/>
            </a:pPr>
            <a:r>
              <a:rPr b="1" i="0" lang="en-US" sz="4200" u="none" cap="none" strike="noStrike">
                <a:solidFill>
                  <a:srgbClr val="FFFFFF"/>
                </a:solidFill>
                <a:latin typeface="Arial"/>
                <a:ea typeface="Arial"/>
                <a:cs typeface="Arial"/>
                <a:sym typeface="Arial"/>
              </a:rPr>
              <a:t>Introduction to </a:t>
            </a:r>
          </a:p>
          <a:p>
            <a:pPr indent="0" lvl="0" marL="0" marR="0" rtl="0" algn="l">
              <a:spcBef>
                <a:spcPts val="1200"/>
              </a:spcBef>
              <a:spcAft>
                <a:spcPts val="0"/>
              </a:spcAft>
              <a:buSzPct val="25000"/>
              <a:buNone/>
            </a:pPr>
            <a:r>
              <a:rPr b="1" i="0" lang="en-US" sz="4200" u="none" cap="none" strike="noStrike">
                <a:solidFill>
                  <a:schemeClr val="accent2"/>
                </a:solidFill>
                <a:latin typeface="Arial"/>
                <a:ea typeface="Arial"/>
                <a:cs typeface="Arial"/>
                <a:sym typeface="Arial"/>
              </a:rPr>
              <a:t>Pivotal Cloud Foundry</a:t>
            </a:r>
          </a:p>
          <a:p>
            <a:pPr indent="0" lvl="0" marL="0" marR="0" rtl="0" algn="l">
              <a:spcBef>
                <a:spcPts val="1200"/>
              </a:spcBef>
              <a:spcAft>
                <a:spcPts val="0"/>
              </a:spcAft>
              <a:buNone/>
            </a:pPr>
            <a:r>
              <a:t/>
            </a:r>
            <a:endParaRPr b="1" i="0" sz="4200" u="none" cap="none" strike="noStrike">
              <a:solidFill>
                <a:srgbClr val="00AE9E"/>
              </a:solidFill>
              <a:latin typeface="Arial"/>
              <a:ea typeface="Arial"/>
              <a:cs typeface="Arial"/>
              <a:sym typeface="Arial"/>
            </a:endParaRPr>
          </a:p>
        </p:txBody>
      </p:sp>
      <p:pic>
        <p:nvPicPr>
          <p:cNvPr descr="pivotal_teal.png" id="75" name="Shape 75"/>
          <p:cNvPicPr preferRelativeResize="0"/>
          <p:nvPr/>
        </p:nvPicPr>
        <p:blipFill rotWithShape="1">
          <a:blip r:embed="rId4">
            <a:alphaModFix/>
          </a:blip>
          <a:srcRect b="0" l="0" r="0" t="0"/>
          <a:stretch/>
        </p:blipFill>
        <p:spPr>
          <a:xfrm>
            <a:off x="8272779" y="4855076"/>
            <a:ext cx="731519" cy="171298"/>
          </a:xfrm>
          <a:prstGeom prst="rect">
            <a:avLst/>
          </a:prstGeom>
          <a:noFill/>
          <a:ln>
            <a:noFill/>
          </a:ln>
        </p:spPr>
      </p:pic>
      <p:sp>
        <p:nvSpPr>
          <p:cNvPr id="76" name="Shape 76"/>
          <p:cNvSpPr txBox="1"/>
          <p:nvPr/>
        </p:nvSpPr>
        <p:spPr>
          <a:xfrm>
            <a:off x="608227" y="4103044"/>
            <a:ext cx="4161327" cy="923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800" u="none" cap="none" strike="noStrike">
                <a:solidFill>
                  <a:srgbClr val="B3B3B3"/>
                </a:solidFill>
                <a:latin typeface="Arial"/>
                <a:ea typeface="Arial"/>
                <a:cs typeface="Arial"/>
                <a:sym typeface="Arial"/>
              </a:rPr>
              <a:t>Ben Bertka / Platform Architect</a:t>
            </a:r>
          </a:p>
          <a:p>
            <a:pPr indent="0" lvl="0" marL="0" marR="0" rtl="0" algn="l">
              <a:spcBef>
                <a:spcPts val="0"/>
              </a:spcBef>
              <a:buSzPct val="25000"/>
              <a:buNone/>
            </a:pPr>
            <a:r>
              <a:rPr lang="en-US" sz="1800">
                <a:solidFill>
                  <a:srgbClr val="B3B3B3"/>
                </a:solidFill>
                <a:latin typeface="Arial"/>
                <a:ea typeface="Arial"/>
                <a:cs typeface="Arial"/>
                <a:sym typeface="Arial"/>
              </a:rPr>
              <a:t>bbertka@pivotal.io</a:t>
            </a:r>
          </a:p>
          <a:p>
            <a:pPr indent="0" lvl="0" marL="0" marR="0" rtl="0" algn="l">
              <a:spcBef>
                <a:spcPts val="0"/>
              </a:spcBef>
              <a:buSzPct val="25000"/>
              <a:buNone/>
            </a:pPr>
            <a:r>
              <a:rPr lang="en-US" sz="1800">
                <a:solidFill>
                  <a:srgbClr val="B3B3B3"/>
                </a:solidFill>
                <a:latin typeface="Arial"/>
                <a:ea typeface="Arial"/>
                <a:cs typeface="Arial"/>
                <a:sym typeface="Arial"/>
              </a:rPr>
              <a:t>@P3Geek</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 name="Shape 331"/>
        <p:cNvGrpSpPr/>
        <p:nvPr/>
      </p:nvGrpSpPr>
      <p:grpSpPr>
        <a:xfrm>
          <a:off x="0" y="0"/>
          <a:ext cx="0" cy="0"/>
          <a:chOff x="0" y="0"/>
          <a:chExt cx="0" cy="0"/>
        </a:xfrm>
      </p:grpSpPr>
      <p:sp>
        <p:nvSpPr>
          <p:cNvPr id="332" name="Shape 332"/>
          <p:cNvSpPr/>
          <p:nvPr/>
        </p:nvSpPr>
        <p:spPr>
          <a:xfrm>
            <a:off x="987233" y="2000108"/>
            <a:ext cx="7539585" cy="1336041"/>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3600">
                <a:solidFill>
                  <a:srgbClr val="FFFFFF"/>
                </a:solidFill>
                <a:latin typeface="Arial"/>
                <a:ea typeface="Arial"/>
                <a:cs typeface="Arial"/>
                <a:sym typeface="Arial"/>
              </a:rPr>
              <a:t>Loosely coupled service oriented architecture with bounded contexts</a:t>
            </a:r>
          </a:p>
        </p:txBody>
      </p:sp>
      <p:sp>
        <p:nvSpPr>
          <p:cNvPr id="333" name="Shape 333"/>
          <p:cNvSpPr/>
          <p:nvPr/>
        </p:nvSpPr>
        <p:spPr>
          <a:xfrm flipH="1" rot="10800000">
            <a:off x="874688" y="1743937"/>
            <a:ext cx="3651648" cy="884977"/>
          </a:xfrm>
          <a:custGeom>
            <a:pathLst>
              <a:path extrusionOk="0" h="120000" w="120000">
                <a:moveTo>
                  <a:pt x="10222" y="0"/>
                </a:moveTo>
                <a:cubicBezTo>
                  <a:pt x="4577" y="0"/>
                  <a:pt x="0" y="15677"/>
                  <a:pt x="0" y="35000"/>
                </a:cubicBezTo>
                <a:lnTo>
                  <a:pt x="0" y="49911"/>
                </a:lnTo>
                <a:cubicBezTo>
                  <a:pt x="0" y="69233"/>
                  <a:pt x="4577" y="84866"/>
                  <a:pt x="10222" y="84866"/>
                </a:cubicBezTo>
                <a:lnTo>
                  <a:pt x="25261" y="84866"/>
                </a:lnTo>
                <a:lnTo>
                  <a:pt x="7955" y="120000"/>
                </a:lnTo>
                <a:lnTo>
                  <a:pt x="42827" y="84866"/>
                </a:lnTo>
                <a:lnTo>
                  <a:pt x="109777" y="84866"/>
                </a:lnTo>
                <a:cubicBezTo>
                  <a:pt x="115422" y="84866"/>
                  <a:pt x="120000" y="69233"/>
                  <a:pt x="120000" y="49911"/>
                </a:cubicBezTo>
                <a:lnTo>
                  <a:pt x="120000" y="35000"/>
                </a:lnTo>
                <a:cubicBezTo>
                  <a:pt x="120000" y="15677"/>
                  <a:pt x="115422" y="0"/>
                  <a:pt x="109777" y="0"/>
                </a:cubicBezTo>
                <a:lnTo>
                  <a:pt x="10222" y="0"/>
                </a:lnTo>
                <a:close/>
              </a:path>
            </a:pathLst>
          </a:custGeom>
          <a:noFill/>
          <a:ln cap="flat" cmpd="sng" w="25400">
            <a:solidFill>
              <a:srgbClr val="F9A737"/>
            </a:solidFill>
            <a:prstDash val="solid"/>
            <a:round/>
            <a:headEnd len="med" w="med" type="none"/>
            <a:tailEnd len="med" w="med" type="none"/>
          </a:ln>
        </p:spPr>
        <p:txBody>
          <a:bodyPr anchorCtr="0" anchor="ctr" bIns="0" lIns="0" rIns="0" tIns="0">
            <a:noAutofit/>
          </a:bodyPr>
          <a:lstStyle/>
          <a:p>
            <a:pPr indent="0" lvl="0" marL="0" marR="0" rtl="0" algn="l">
              <a:spcBef>
                <a:spcPts val="0"/>
              </a:spcBef>
              <a:buNone/>
            </a:pPr>
            <a:r>
              <a:t/>
            </a:r>
            <a:endParaRPr sz="1800">
              <a:solidFill>
                <a:srgbClr val="FFFFFF"/>
              </a:solidFill>
              <a:latin typeface="Arial"/>
              <a:ea typeface="Arial"/>
              <a:cs typeface="Arial"/>
              <a:sym typeface="Arial"/>
            </a:endParaRPr>
          </a:p>
        </p:txBody>
      </p:sp>
      <p:sp>
        <p:nvSpPr>
          <p:cNvPr id="334" name="Shape 334"/>
          <p:cNvSpPr/>
          <p:nvPr/>
        </p:nvSpPr>
        <p:spPr>
          <a:xfrm flipH="1">
            <a:off x="4555379" y="2529363"/>
            <a:ext cx="3998070" cy="895911"/>
          </a:xfrm>
          <a:custGeom>
            <a:pathLst>
              <a:path extrusionOk="0" h="120000" w="120000">
                <a:moveTo>
                  <a:pt x="9922" y="0"/>
                </a:moveTo>
                <a:cubicBezTo>
                  <a:pt x="4438" y="0"/>
                  <a:pt x="0" y="17255"/>
                  <a:pt x="0" y="38561"/>
                </a:cubicBezTo>
                <a:lnTo>
                  <a:pt x="0" y="57088"/>
                </a:lnTo>
                <a:cubicBezTo>
                  <a:pt x="0" y="78400"/>
                  <a:pt x="4438" y="95700"/>
                  <a:pt x="9922" y="95700"/>
                </a:cubicBezTo>
                <a:lnTo>
                  <a:pt x="28405" y="95700"/>
                </a:lnTo>
                <a:lnTo>
                  <a:pt x="20016" y="120000"/>
                </a:lnTo>
                <a:lnTo>
                  <a:pt x="46744" y="95700"/>
                </a:lnTo>
                <a:lnTo>
                  <a:pt x="110066" y="95700"/>
                </a:lnTo>
                <a:cubicBezTo>
                  <a:pt x="115550" y="95700"/>
                  <a:pt x="120000" y="78400"/>
                  <a:pt x="120000" y="57088"/>
                </a:cubicBezTo>
                <a:lnTo>
                  <a:pt x="120000" y="38561"/>
                </a:lnTo>
                <a:cubicBezTo>
                  <a:pt x="120000" y="17255"/>
                  <a:pt x="115550" y="0"/>
                  <a:pt x="110066" y="0"/>
                </a:cubicBezTo>
                <a:lnTo>
                  <a:pt x="9922" y="0"/>
                </a:lnTo>
                <a:close/>
              </a:path>
            </a:pathLst>
          </a:custGeom>
          <a:noFill/>
          <a:ln cap="flat" cmpd="sng" w="25400">
            <a:solidFill>
              <a:srgbClr val="33928A"/>
            </a:solidFill>
            <a:prstDash val="solid"/>
            <a:round/>
            <a:headEnd len="med" w="med" type="none"/>
            <a:tailEnd len="med" w="med" type="none"/>
          </a:ln>
        </p:spPr>
        <p:txBody>
          <a:bodyPr anchorCtr="0" anchor="ctr" bIns="0" lIns="0" rIns="0" tIns="0">
            <a:noAutofit/>
          </a:bodyPr>
          <a:lstStyle/>
          <a:p>
            <a:pPr indent="0" lvl="0" marL="0" marR="0" rtl="0" algn="l">
              <a:spcBef>
                <a:spcPts val="0"/>
              </a:spcBef>
              <a:buNone/>
            </a:pPr>
            <a:r>
              <a:t/>
            </a:r>
            <a:endParaRPr sz="1800">
              <a:solidFill>
                <a:srgbClr val="FFFFFF"/>
              </a:solidFill>
              <a:latin typeface="Arial"/>
              <a:ea typeface="Arial"/>
              <a:cs typeface="Arial"/>
              <a:sym typeface="Arial"/>
            </a:endParaRPr>
          </a:p>
        </p:txBody>
      </p:sp>
      <p:sp>
        <p:nvSpPr>
          <p:cNvPr id="335" name="Shape 335"/>
          <p:cNvSpPr/>
          <p:nvPr/>
        </p:nvSpPr>
        <p:spPr>
          <a:xfrm>
            <a:off x="337925" y="1102615"/>
            <a:ext cx="4674676" cy="553997"/>
          </a:xfrm>
          <a:prstGeom prst="rect">
            <a:avLst/>
          </a:prstGeom>
          <a:noFill/>
          <a:ln>
            <a:noFill/>
          </a:ln>
        </p:spPr>
        <p:txBody>
          <a:bodyPr anchorCtr="0" anchor="t" bIns="0" lIns="0" rIns="0" tIns="0">
            <a:noAutofit/>
          </a:bodyPr>
          <a:lstStyle/>
          <a:p>
            <a:pPr indent="0" lvl="0" marL="0" marR="0" rtl="0" algn="l">
              <a:spcBef>
                <a:spcPts val="0"/>
              </a:spcBef>
              <a:buSzPct val="25000"/>
              <a:buNone/>
            </a:pPr>
            <a:r>
              <a:rPr lang="en-US" sz="1800">
                <a:solidFill>
                  <a:srgbClr val="FFFFFF"/>
                </a:solidFill>
                <a:latin typeface="Arial"/>
                <a:ea typeface="Arial"/>
                <a:cs typeface="Arial"/>
                <a:sym typeface="Arial"/>
              </a:rPr>
              <a:t>If every service has to be updated in concert, it’s not loosely coupled!</a:t>
            </a:r>
          </a:p>
        </p:txBody>
      </p:sp>
      <p:sp>
        <p:nvSpPr>
          <p:cNvPr id="336" name="Shape 336"/>
          <p:cNvSpPr/>
          <p:nvPr/>
        </p:nvSpPr>
        <p:spPr>
          <a:xfrm>
            <a:off x="4450026" y="3469307"/>
            <a:ext cx="4636824" cy="553997"/>
          </a:xfrm>
          <a:prstGeom prst="rect">
            <a:avLst/>
          </a:prstGeom>
          <a:noFill/>
          <a:ln>
            <a:noFill/>
          </a:ln>
        </p:spPr>
        <p:txBody>
          <a:bodyPr anchorCtr="0" anchor="t" bIns="0" lIns="0" rIns="0" tIns="0">
            <a:noAutofit/>
          </a:bodyPr>
          <a:lstStyle/>
          <a:p>
            <a:pPr indent="0" lvl="0" marL="0" marR="0" rtl="0" algn="l">
              <a:spcBef>
                <a:spcPts val="0"/>
              </a:spcBef>
              <a:buSzPct val="25000"/>
              <a:buNone/>
            </a:pPr>
            <a:r>
              <a:rPr lang="en-US" sz="1800">
                <a:solidFill>
                  <a:srgbClr val="FFFFFF"/>
                </a:solidFill>
                <a:latin typeface="Arial"/>
                <a:ea typeface="Arial"/>
                <a:cs typeface="Arial"/>
                <a:sym typeface="Arial"/>
              </a:rPr>
              <a:t>If you have to know about surrounding services you don’t have a bounded context.</a:t>
            </a:r>
          </a:p>
        </p:txBody>
      </p:sp>
      <p:sp>
        <p:nvSpPr>
          <p:cNvPr id="337" name="Shape 337"/>
          <p:cNvSpPr txBox="1"/>
          <p:nvPr>
            <p:ph type="title"/>
          </p:nvPr>
        </p:nvSpPr>
        <p:spPr>
          <a:xfrm>
            <a:off x="113721" y="149918"/>
            <a:ext cx="8796928" cy="474445"/>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accent1"/>
              </a:buClr>
              <a:buSzPct val="25000"/>
              <a:buFont typeface="Arial"/>
              <a:buNone/>
            </a:pPr>
            <a:r>
              <a:rPr b="0" i="0" lang="en-US" sz="3200" u="none" cap="none" strike="noStrike">
                <a:solidFill>
                  <a:schemeClr val="accent1"/>
                </a:solidFill>
                <a:latin typeface="Arial"/>
                <a:ea typeface="Arial"/>
                <a:cs typeface="Arial"/>
                <a:sym typeface="Arial"/>
              </a:rPr>
              <a:t>What are </a:t>
            </a:r>
            <a:r>
              <a:rPr b="0" i="0" lang="en-US" sz="3200" u="none" cap="none" strike="noStrike">
                <a:solidFill>
                  <a:srgbClr val="FFFFFF"/>
                </a:solidFill>
                <a:latin typeface="Arial"/>
                <a:ea typeface="Arial"/>
                <a:cs typeface="Arial"/>
                <a:sym typeface="Arial"/>
              </a:rPr>
              <a:t>Microservices?</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1" name="Shape 341"/>
        <p:cNvGrpSpPr/>
        <p:nvPr/>
      </p:nvGrpSpPr>
      <p:grpSpPr>
        <a:xfrm>
          <a:off x="0" y="0"/>
          <a:ext cx="0" cy="0"/>
          <a:chOff x="0" y="0"/>
          <a:chExt cx="0" cy="0"/>
        </a:xfrm>
      </p:grpSpPr>
      <p:sp>
        <p:nvSpPr>
          <p:cNvPr id="342" name="Shape 342"/>
          <p:cNvSpPr txBox="1"/>
          <p:nvPr>
            <p:ph type="title"/>
          </p:nvPr>
        </p:nvSpPr>
        <p:spPr>
          <a:xfrm>
            <a:off x="457200" y="205979"/>
            <a:ext cx="8432800" cy="8574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rgbClr val="008774"/>
              </a:buClr>
              <a:buSzPct val="25000"/>
              <a:buFont typeface="Arial"/>
              <a:buNone/>
            </a:pPr>
            <a:r>
              <a:rPr b="0" i="0" lang="en-US" sz="3200" u="none" cap="none" strike="noStrike">
                <a:solidFill>
                  <a:srgbClr val="008774"/>
                </a:solidFill>
                <a:latin typeface="Arial"/>
                <a:ea typeface="Arial"/>
                <a:cs typeface="Arial"/>
                <a:sym typeface="Arial"/>
              </a:rPr>
              <a:t>Trend towards new </a:t>
            </a:r>
            <a:r>
              <a:rPr b="0" i="0" lang="en-US" sz="3200" u="none" cap="none" strike="noStrike">
                <a:solidFill>
                  <a:schemeClr val="lt1"/>
                </a:solidFill>
                <a:latin typeface="Arial"/>
                <a:ea typeface="Arial"/>
                <a:cs typeface="Arial"/>
                <a:sym typeface="Arial"/>
              </a:rPr>
              <a:t>Lightweight Architectures</a:t>
            </a:r>
            <a:br>
              <a:rPr b="0" i="0" lang="en-US" sz="3200" u="none" cap="none" strike="noStrike">
                <a:solidFill>
                  <a:srgbClr val="008774"/>
                </a:solidFill>
                <a:latin typeface="Arial"/>
                <a:ea typeface="Arial"/>
                <a:cs typeface="Arial"/>
                <a:sym typeface="Arial"/>
              </a:rPr>
            </a:br>
          </a:p>
        </p:txBody>
      </p:sp>
      <p:grpSp>
        <p:nvGrpSpPr>
          <p:cNvPr id="343" name="Shape 343"/>
          <p:cNvGrpSpPr/>
          <p:nvPr/>
        </p:nvGrpSpPr>
        <p:grpSpPr>
          <a:xfrm>
            <a:off x="1006834" y="1376389"/>
            <a:ext cx="7130331" cy="2955640"/>
            <a:chOff x="840154" y="1376389"/>
            <a:chExt cx="7130331" cy="2955640"/>
          </a:xfrm>
        </p:grpSpPr>
        <p:grpSp>
          <p:nvGrpSpPr>
            <p:cNvPr id="344" name="Shape 344"/>
            <p:cNvGrpSpPr/>
            <p:nvPr/>
          </p:nvGrpSpPr>
          <p:grpSpPr>
            <a:xfrm>
              <a:off x="840154" y="1376389"/>
              <a:ext cx="2886938" cy="2161562"/>
              <a:chOff x="703385" y="1465386"/>
              <a:chExt cx="2886938" cy="1829750"/>
            </a:xfrm>
          </p:grpSpPr>
          <p:sp>
            <p:nvSpPr>
              <p:cNvPr id="345" name="Shape 345"/>
              <p:cNvSpPr/>
              <p:nvPr/>
            </p:nvSpPr>
            <p:spPr>
              <a:xfrm>
                <a:off x="703385" y="1465386"/>
                <a:ext cx="2886938" cy="1829750"/>
              </a:xfrm>
              <a:prstGeom prst="rect">
                <a:avLst/>
              </a:prstGeom>
              <a:solidFill>
                <a:srgbClr val="162128"/>
              </a:solidFill>
              <a:ln cap="flat" cmpd="sng" w="2857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46" name="Shape 346"/>
              <p:cNvSpPr/>
              <p:nvPr/>
            </p:nvSpPr>
            <p:spPr>
              <a:xfrm>
                <a:off x="840154" y="1602154"/>
                <a:ext cx="2129692" cy="429845"/>
              </a:xfrm>
              <a:prstGeom prst="rect">
                <a:avLst/>
              </a:prstGeom>
              <a:solidFill>
                <a:srgbClr val="162128"/>
              </a:solidFill>
              <a:ln cap="flat" cmpd="sng" w="2857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47" name="Shape 347"/>
              <p:cNvSpPr/>
              <p:nvPr/>
            </p:nvSpPr>
            <p:spPr>
              <a:xfrm rot="5400000">
                <a:off x="2492316" y="2180016"/>
                <a:ext cx="1585571" cy="429845"/>
              </a:xfrm>
              <a:prstGeom prst="rect">
                <a:avLst/>
              </a:prstGeom>
              <a:solidFill>
                <a:srgbClr val="162128"/>
              </a:solidFill>
              <a:ln cap="flat" cmpd="sng" w="2857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48" name="Shape 348"/>
              <p:cNvSpPr/>
              <p:nvPr/>
            </p:nvSpPr>
            <p:spPr>
              <a:xfrm>
                <a:off x="840154" y="2757880"/>
                <a:ext cx="2129692" cy="429845"/>
              </a:xfrm>
              <a:prstGeom prst="rect">
                <a:avLst/>
              </a:prstGeom>
              <a:solidFill>
                <a:srgbClr val="162128"/>
              </a:solidFill>
              <a:ln cap="flat" cmpd="sng" w="2857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49" name="Shape 349"/>
              <p:cNvSpPr/>
              <p:nvPr/>
            </p:nvSpPr>
            <p:spPr>
              <a:xfrm>
                <a:off x="1983946" y="2189774"/>
                <a:ext cx="985900" cy="429845"/>
              </a:xfrm>
              <a:prstGeom prst="rect">
                <a:avLst/>
              </a:prstGeom>
              <a:solidFill>
                <a:srgbClr val="162128"/>
              </a:solidFill>
              <a:ln cap="flat" cmpd="sng" w="2857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50" name="Shape 350"/>
              <p:cNvSpPr/>
              <p:nvPr/>
            </p:nvSpPr>
            <p:spPr>
              <a:xfrm>
                <a:off x="840154" y="2189774"/>
                <a:ext cx="985900" cy="429845"/>
              </a:xfrm>
              <a:prstGeom prst="rect">
                <a:avLst/>
              </a:prstGeom>
              <a:solidFill>
                <a:srgbClr val="162128"/>
              </a:solidFill>
              <a:ln cap="flat" cmpd="sng" w="2857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grpSp>
          <p:nvGrpSpPr>
            <p:cNvPr id="351" name="Shape 351"/>
            <p:cNvGrpSpPr/>
            <p:nvPr/>
          </p:nvGrpSpPr>
          <p:grpSpPr>
            <a:xfrm>
              <a:off x="5064794" y="1381440"/>
              <a:ext cx="2905691" cy="2180712"/>
              <a:chOff x="5054600" y="1465386"/>
              <a:chExt cx="2905691" cy="2180712"/>
            </a:xfrm>
          </p:grpSpPr>
          <p:sp>
            <p:nvSpPr>
              <p:cNvPr id="352" name="Shape 352"/>
              <p:cNvSpPr/>
              <p:nvPr/>
            </p:nvSpPr>
            <p:spPr>
              <a:xfrm>
                <a:off x="6024880" y="1465386"/>
                <a:ext cx="558799" cy="566614"/>
              </a:xfrm>
              <a:prstGeom prst="ellipse">
                <a:avLst/>
              </a:prstGeom>
              <a:solidFill>
                <a:srgbClr val="162128"/>
              </a:solidFill>
              <a:ln cap="flat" cmpd="sng" w="2857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53" name="Shape 353"/>
              <p:cNvSpPr/>
              <p:nvPr/>
            </p:nvSpPr>
            <p:spPr>
              <a:xfrm>
                <a:off x="5481319" y="1818639"/>
                <a:ext cx="439717" cy="445867"/>
              </a:xfrm>
              <a:prstGeom prst="ellipse">
                <a:avLst/>
              </a:prstGeom>
              <a:solidFill>
                <a:srgbClr val="162128"/>
              </a:solidFill>
              <a:ln cap="flat" cmpd="sng" w="2857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54" name="Shape 354"/>
              <p:cNvSpPr/>
              <p:nvPr/>
            </p:nvSpPr>
            <p:spPr>
              <a:xfrm>
                <a:off x="6593839" y="2032000"/>
                <a:ext cx="274319" cy="290172"/>
              </a:xfrm>
              <a:prstGeom prst="ellipse">
                <a:avLst/>
              </a:prstGeom>
              <a:solidFill>
                <a:srgbClr val="162128"/>
              </a:solidFill>
              <a:ln cap="flat" cmpd="sng" w="2857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55" name="Shape 355"/>
              <p:cNvSpPr/>
              <p:nvPr/>
            </p:nvSpPr>
            <p:spPr>
              <a:xfrm>
                <a:off x="7025078" y="1985667"/>
                <a:ext cx="478641" cy="485334"/>
              </a:xfrm>
              <a:prstGeom prst="ellipse">
                <a:avLst/>
              </a:prstGeom>
              <a:solidFill>
                <a:srgbClr val="162128"/>
              </a:solidFill>
              <a:ln cap="flat" cmpd="sng" w="2857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56" name="Shape 356"/>
              <p:cNvSpPr/>
              <p:nvPr/>
            </p:nvSpPr>
            <p:spPr>
              <a:xfrm>
                <a:off x="5745480" y="2356685"/>
                <a:ext cx="381000" cy="349959"/>
              </a:xfrm>
              <a:prstGeom prst="ellipse">
                <a:avLst/>
              </a:prstGeom>
              <a:solidFill>
                <a:srgbClr val="162128"/>
              </a:solidFill>
              <a:ln cap="flat" cmpd="sng" w="2857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57" name="Shape 357"/>
              <p:cNvSpPr/>
              <p:nvPr/>
            </p:nvSpPr>
            <p:spPr>
              <a:xfrm>
                <a:off x="6309360" y="2407919"/>
                <a:ext cx="558799" cy="566614"/>
              </a:xfrm>
              <a:prstGeom prst="ellipse">
                <a:avLst/>
              </a:prstGeom>
              <a:solidFill>
                <a:srgbClr val="162128"/>
              </a:solidFill>
              <a:ln cap="flat" cmpd="sng" w="2857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58" name="Shape 358"/>
              <p:cNvSpPr/>
              <p:nvPr/>
            </p:nvSpPr>
            <p:spPr>
              <a:xfrm>
                <a:off x="7508239" y="2619619"/>
                <a:ext cx="452051" cy="458372"/>
              </a:xfrm>
              <a:prstGeom prst="ellipse">
                <a:avLst/>
              </a:prstGeom>
              <a:solidFill>
                <a:srgbClr val="162128"/>
              </a:solidFill>
              <a:ln cap="flat" cmpd="sng" w="2857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59" name="Shape 359"/>
              <p:cNvSpPr/>
              <p:nvPr/>
            </p:nvSpPr>
            <p:spPr>
              <a:xfrm>
                <a:off x="6101080" y="3062482"/>
                <a:ext cx="416559" cy="390716"/>
              </a:xfrm>
              <a:prstGeom prst="ellipse">
                <a:avLst/>
              </a:prstGeom>
              <a:solidFill>
                <a:srgbClr val="162128"/>
              </a:solidFill>
              <a:ln cap="flat" cmpd="sng" w="2857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60" name="Shape 360"/>
              <p:cNvSpPr/>
              <p:nvPr/>
            </p:nvSpPr>
            <p:spPr>
              <a:xfrm>
                <a:off x="5054600" y="2691226"/>
                <a:ext cx="558799" cy="566614"/>
              </a:xfrm>
              <a:prstGeom prst="ellipse">
                <a:avLst/>
              </a:prstGeom>
              <a:solidFill>
                <a:srgbClr val="162128"/>
              </a:solidFill>
              <a:ln cap="flat" cmpd="sng" w="2857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61" name="Shape 361"/>
              <p:cNvSpPr/>
              <p:nvPr/>
            </p:nvSpPr>
            <p:spPr>
              <a:xfrm>
                <a:off x="5420360" y="3295135"/>
                <a:ext cx="386079" cy="350963"/>
              </a:xfrm>
              <a:prstGeom prst="ellipse">
                <a:avLst/>
              </a:prstGeom>
              <a:solidFill>
                <a:srgbClr val="162128"/>
              </a:solidFill>
              <a:ln cap="flat" cmpd="sng" w="2857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62" name="Shape 362"/>
              <p:cNvSpPr/>
              <p:nvPr/>
            </p:nvSpPr>
            <p:spPr>
              <a:xfrm>
                <a:off x="7020560" y="2604992"/>
                <a:ext cx="274319" cy="290172"/>
              </a:xfrm>
              <a:prstGeom prst="ellipse">
                <a:avLst/>
              </a:prstGeom>
              <a:solidFill>
                <a:srgbClr val="162128"/>
              </a:solidFill>
              <a:ln cap="flat" cmpd="sng" w="2857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63" name="Shape 363"/>
              <p:cNvSpPr/>
              <p:nvPr/>
            </p:nvSpPr>
            <p:spPr>
              <a:xfrm>
                <a:off x="6593839" y="3284542"/>
                <a:ext cx="274319" cy="290172"/>
              </a:xfrm>
              <a:prstGeom prst="ellipse">
                <a:avLst/>
              </a:prstGeom>
              <a:solidFill>
                <a:srgbClr val="162128"/>
              </a:solidFill>
              <a:ln cap="flat" cmpd="sng" w="2857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64" name="Shape 364"/>
              <p:cNvSpPr/>
              <p:nvPr/>
            </p:nvSpPr>
            <p:spPr>
              <a:xfrm>
                <a:off x="5715000" y="2920861"/>
                <a:ext cx="274319" cy="290172"/>
              </a:xfrm>
              <a:prstGeom prst="ellipse">
                <a:avLst/>
              </a:prstGeom>
              <a:solidFill>
                <a:srgbClr val="162128"/>
              </a:solidFill>
              <a:ln cap="flat" cmpd="sng" w="2857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65" name="Shape 365"/>
              <p:cNvSpPr/>
              <p:nvPr/>
            </p:nvSpPr>
            <p:spPr>
              <a:xfrm>
                <a:off x="7025078" y="3060333"/>
                <a:ext cx="558799" cy="566614"/>
              </a:xfrm>
              <a:prstGeom prst="ellipse">
                <a:avLst/>
              </a:prstGeom>
              <a:solidFill>
                <a:srgbClr val="162128"/>
              </a:solidFill>
              <a:ln cap="flat" cmpd="sng" w="2857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66" name="Shape 366"/>
              <p:cNvSpPr/>
              <p:nvPr/>
            </p:nvSpPr>
            <p:spPr>
              <a:xfrm>
                <a:off x="5283200" y="2304225"/>
                <a:ext cx="274319" cy="290172"/>
              </a:xfrm>
              <a:prstGeom prst="ellipse">
                <a:avLst/>
              </a:prstGeom>
              <a:solidFill>
                <a:srgbClr val="162128"/>
              </a:solidFill>
              <a:ln cap="flat" cmpd="sng" w="2857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sp>
          <p:nvSpPr>
            <p:cNvPr id="367" name="Shape 367"/>
            <p:cNvSpPr txBox="1"/>
            <p:nvPr/>
          </p:nvSpPr>
          <p:spPr>
            <a:xfrm>
              <a:off x="840154" y="3931919"/>
              <a:ext cx="3107964" cy="4001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000">
                  <a:solidFill>
                    <a:schemeClr val="lt1"/>
                  </a:solidFill>
                  <a:latin typeface="Arial"/>
                  <a:ea typeface="Arial"/>
                  <a:cs typeface="Arial"/>
                  <a:sym typeface="Arial"/>
                </a:rPr>
                <a:t>MONOLITHIC/LAYERED</a:t>
              </a:r>
            </a:p>
          </p:txBody>
        </p:sp>
        <p:sp>
          <p:nvSpPr>
            <p:cNvPr id="368" name="Shape 368"/>
            <p:cNvSpPr txBox="1"/>
            <p:nvPr/>
          </p:nvSpPr>
          <p:spPr>
            <a:xfrm>
              <a:off x="5434707" y="3931919"/>
              <a:ext cx="223519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MICROSERVICES</a:t>
              </a:r>
            </a:p>
          </p:txBody>
        </p:sp>
      </p:grpSp>
      <p:sp>
        <p:nvSpPr>
          <p:cNvPr id="369" name="Shape 369"/>
          <p:cNvSpPr txBox="1"/>
          <p:nvPr/>
        </p:nvSpPr>
        <p:spPr>
          <a:xfrm>
            <a:off x="1221584" y="1898430"/>
            <a:ext cx="626260" cy="1224045"/>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200">
                <a:solidFill>
                  <a:srgbClr val="FF0000"/>
                </a:solidFill>
                <a:latin typeface="Arial"/>
                <a:ea typeface="Arial"/>
                <a:cs typeface="Arial"/>
                <a:sym typeface="Arial"/>
              </a:rPr>
              <a:t>X</a:t>
            </a:r>
          </a:p>
        </p:txBody>
      </p:sp>
      <p:sp>
        <p:nvSpPr>
          <p:cNvPr id="370" name="Shape 370"/>
          <p:cNvSpPr txBox="1"/>
          <p:nvPr/>
        </p:nvSpPr>
        <p:spPr>
          <a:xfrm>
            <a:off x="1326670" y="809700"/>
            <a:ext cx="1921447" cy="315471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9900">
                <a:solidFill>
                  <a:srgbClr val="FF0000"/>
                </a:solidFill>
                <a:latin typeface="Arial"/>
                <a:ea typeface="Arial"/>
                <a:cs typeface="Arial"/>
                <a:sym typeface="Arial"/>
              </a:rPr>
              <a:t>X</a:t>
            </a: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500"/>
                                        <p:tgtEl>
                                          <p:spTgt spid="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500"/>
                                        <p:tgtEl>
                                          <p:spTgt spid="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5" name="Shape 375"/>
        <p:cNvGrpSpPr/>
        <p:nvPr/>
      </p:nvGrpSpPr>
      <p:grpSpPr>
        <a:xfrm>
          <a:off x="0" y="0"/>
          <a:ext cx="0" cy="0"/>
          <a:chOff x="0" y="0"/>
          <a:chExt cx="0" cy="0"/>
        </a:xfrm>
      </p:grpSpPr>
      <p:grpSp>
        <p:nvGrpSpPr>
          <p:cNvPr id="376" name="Shape 376"/>
          <p:cNvGrpSpPr/>
          <p:nvPr/>
        </p:nvGrpSpPr>
        <p:grpSpPr>
          <a:xfrm>
            <a:off x="5416200" y="1674317"/>
            <a:ext cx="1248114" cy="1761019"/>
            <a:chOff x="5812605" y="1032464"/>
            <a:chExt cx="1248114" cy="1761019"/>
          </a:xfrm>
        </p:grpSpPr>
        <p:grpSp>
          <p:nvGrpSpPr>
            <p:cNvPr id="377" name="Shape 377"/>
            <p:cNvGrpSpPr/>
            <p:nvPr/>
          </p:nvGrpSpPr>
          <p:grpSpPr>
            <a:xfrm>
              <a:off x="5812605" y="1032464"/>
              <a:ext cx="1248114" cy="630694"/>
              <a:chOff x="4982594" y="1750365"/>
              <a:chExt cx="1248114" cy="630694"/>
            </a:xfrm>
          </p:grpSpPr>
          <p:pic>
            <p:nvPicPr>
              <p:cNvPr id="378" name="Shape 378"/>
              <p:cNvPicPr preferRelativeResize="0"/>
              <p:nvPr/>
            </p:nvPicPr>
            <p:blipFill rotWithShape="1">
              <a:blip r:embed="rId3">
                <a:alphaModFix/>
              </a:blip>
              <a:srcRect b="0" l="0" r="0" t="0"/>
              <a:stretch/>
            </p:blipFill>
            <p:spPr>
              <a:xfrm flipH="1" rot="10800000">
                <a:off x="4982594" y="1968394"/>
                <a:ext cx="489084" cy="412665"/>
              </a:xfrm>
              <a:prstGeom prst="rect">
                <a:avLst/>
              </a:prstGeom>
              <a:noFill/>
              <a:ln>
                <a:noFill/>
              </a:ln>
            </p:spPr>
          </p:pic>
          <p:pic>
            <p:nvPicPr>
              <p:cNvPr id="379" name="Shape 379"/>
              <p:cNvPicPr preferRelativeResize="0"/>
              <p:nvPr/>
            </p:nvPicPr>
            <p:blipFill rotWithShape="1">
              <a:blip r:embed="rId3">
                <a:alphaModFix/>
              </a:blip>
              <a:srcRect b="0" l="0" r="0" t="0"/>
              <a:stretch/>
            </p:blipFill>
            <p:spPr>
              <a:xfrm flipH="1" rot="10800000">
                <a:off x="5367032" y="1750365"/>
                <a:ext cx="489084" cy="412665"/>
              </a:xfrm>
              <a:prstGeom prst="rect">
                <a:avLst/>
              </a:prstGeom>
              <a:noFill/>
              <a:ln>
                <a:noFill/>
              </a:ln>
            </p:spPr>
          </p:pic>
          <p:pic>
            <p:nvPicPr>
              <p:cNvPr id="380" name="Shape 380"/>
              <p:cNvPicPr preferRelativeResize="0"/>
              <p:nvPr/>
            </p:nvPicPr>
            <p:blipFill rotWithShape="1">
              <a:blip r:embed="rId3">
                <a:alphaModFix/>
              </a:blip>
              <a:srcRect b="0" l="0" r="0" t="0"/>
              <a:stretch/>
            </p:blipFill>
            <p:spPr>
              <a:xfrm flipH="1" rot="10800000">
                <a:off x="5741625" y="1967146"/>
                <a:ext cx="489084" cy="412665"/>
              </a:xfrm>
              <a:prstGeom prst="rect">
                <a:avLst/>
              </a:prstGeom>
              <a:noFill/>
              <a:ln>
                <a:noFill/>
              </a:ln>
            </p:spPr>
          </p:pic>
        </p:grpSp>
        <p:sp>
          <p:nvSpPr>
            <p:cNvPr id="381" name="Shape 381"/>
            <p:cNvSpPr/>
            <p:nvPr/>
          </p:nvSpPr>
          <p:spPr>
            <a:xfrm rot="5400000">
              <a:off x="5982876" y="2082864"/>
              <a:ext cx="1082686" cy="338554"/>
            </a:xfrm>
            <a:prstGeom prst="rect">
              <a:avLst/>
            </a:prstGeom>
            <a:noFill/>
            <a:ln>
              <a:noFill/>
            </a:ln>
          </p:spPr>
          <p:txBody>
            <a:bodyPr anchorCtr="0" anchor="t" bIns="0" lIns="0" rIns="0" tIns="0">
              <a:noAutofit/>
            </a:bodyPr>
            <a:lstStyle/>
            <a:p>
              <a:pPr indent="0" lvl="0" marL="0" marR="0" rtl="0" algn="l">
                <a:spcBef>
                  <a:spcPts val="0"/>
                </a:spcBef>
                <a:buSzPct val="25000"/>
                <a:buNone/>
              </a:pPr>
              <a:r>
                <a:rPr lang="en-US" sz="2200">
                  <a:solidFill>
                    <a:srgbClr val="0A6258"/>
                  </a:solidFill>
                  <a:latin typeface="Arial"/>
                  <a:ea typeface="Arial"/>
                  <a:cs typeface="Arial"/>
                  <a:sym typeface="Arial"/>
                </a:rPr>
                <a:t>…..........</a:t>
              </a:r>
            </a:p>
          </p:txBody>
        </p:sp>
      </p:grpSp>
      <p:grpSp>
        <p:nvGrpSpPr>
          <p:cNvPr id="382" name="Shape 382"/>
          <p:cNvGrpSpPr/>
          <p:nvPr/>
        </p:nvGrpSpPr>
        <p:grpSpPr>
          <a:xfrm>
            <a:off x="5412761" y="3252417"/>
            <a:ext cx="1248114" cy="630695"/>
            <a:chOff x="4982594" y="3318098"/>
            <a:chExt cx="1248114" cy="630695"/>
          </a:xfrm>
        </p:grpSpPr>
        <p:pic>
          <p:nvPicPr>
            <p:cNvPr id="383" name="Shape 383"/>
            <p:cNvPicPr preferRelativeResize="0"/>
            <p:nvPr/>
          </p:nvPicPr>
          <p:blipFill rotWithShape="1">
            <a:blip r:embed="rId3">
              <a:alphaModFix/>
            </a:blip>
            <a:srcRect b="0" l="0" r="0" t="0"/>
            <a:stretch/>
          </p:blipFill>
          <p:spPr>
            <a:xfrm>
              <a:off x="4982594" y="3318098"/>
              <a:ext cx="489084" cy="412665"/>
            </a:xfrm>
            <a:prstGeom prst="rect">
              <a:avLst/>
            </a:prstGeom>
            <a:noFill/>
            <a:ln>
              <a:noFill/>
            </a:ln>
          </p:spPr>
        </p:pic>
        <p:pic>
          <p:nvPicPr>
            <p:cNvPr id="384" name="Shape 384"/>
            <p:cNvPicPr preferRelativeResize="0"/>
            <p:nvPr/>
          </p:nvPicPr>
          <p:blipFill rotWithShape="1">
            <a:blip r:embed="rId3">
              <a:alphaModFix/>
            </a:blip>
            <a:srcRect b="0" l="0" r="0" t="0"/>
            <a:stretch/>
          </p:blipFill>
          <p:spPr>
            <a:xfrm>
              <a:off x="5367033" y="3536128"/>
              <a:ext cx="489084" cy="412665"/>
            </a:xfrm>
            <a:prstGeom prst="rect">
              <a:avLst/>
            </a:prstGeom>
            <a:noFill/>
            <a:ln>
              <a:noFill/>
            </a:ln>
          </p:spPr>
        </p:pic>
        <p:pic>
          <p:nvPicPr>
            <p:cNvPr id="385" name="Shape 385"/>
            <p:cNvPicPr preferRelativeResize="0"/>
            <p:nvPr/>
          </p:nvPicPr>
          <p:blipFill rotWithShape="1">
            <a:blip r:embed="rId3">
              <a:alphaModFix/>
            </a:blip>
            <a:srcRect b="0" l="0" r="0" t="0"/>
            <a:stretch/>
          </p:blipFill>
          <p:spPr>
            <a:xfrm>
              <a:off x="5741625" y="3319346"/>
              <a:ext cx="489084" cy="412665"/>
            </a:xfrm>
            <a:prstGeom prst="rect">
              <a:avLst/>
            </a:prstGeom>
            <a:noFill/>
            <a:ln>
              <a:noFill/>
            </a:ln>
          </p:spPr>
        </p:pic>
      </p:grpSp>
      <p:grpSp>
        <p:nvGrpSpPr>
          <p:cNvPr id="386" name="Shape 386"/>
          <p:cNvGrpSpPr/>
          <p:nvPr/>
        </p:nvGrpSpPr>
        <p:grpSpPr>
          <a:xfrm>
            <a:off x="1420484" y="3185693"/>
            <a:ext cx="859528" cy="637175"/>
            <a:chOff x="915266" y="3264919"/>
            <a:chExt cx="859528" cy="637175"/>
          </a:xfrm>
        </p:grpSpPr>
        <p:pic>
          <p:nvPicPr>
            <p:cNvPr id="387" name="Shape 387"/>
            <p:cNvPicPr preferRelativeResize="0"/>
            <p:nvPr/>
          </p:nvPicPr>
          <p:blipFill rotWithShape="1">
            <a:blip r:embed="rId4">
              <a:alphaModFix/>
            </a:blip>
            <a:srcRect b="0" l="0" r="0" t="0"/>
            <a:stretch/>
          </p:blipFill>
          <p:spPr>
            <a:xfrm>
              <a:off x="915266" y="3264919"/>
              <a:ext cx="488751" cy="412384"/>
            </a:xfrm>
            <a:prstGeom prst="rect">
              <a:avLst/>
            </a:prstGeom>
            <a:noFill/>
            <a:ln>
              <a:noFill/>
            </a:ln>
          </p:spPr>
        </p:pic>
        <p:pic>
          <p:nvPicPr>
            <p:cNvPr id="388" name="Shape 388"/>
            <p:cNvPicPr preferRelativeResize="0"/>
            <p:nvPr/>
          </p:nvPicPr>
          <p:blipFill rotWithShape="1">
            <a:blip r:embed="rId4">
              <a:alphaModFix/>
            </a:blip>
            <a:srcRect b="0" l="0" r="0" t="0"/>
            <a:stretch/>
          </p:blipFill>
          <p:spPr>
            <a:xfrm>
              <a:off x="1286042" y="3489710"/>
              <a:ext cx="488751" cy="412384"/>
            </a:xfrm>
            <a:prstGeom prst="rect">
              <a:avLst/>
            </a:prstGeom>
            <a:noFill/>
            <a:ln>
              <a:noFill/>
            </a:ln>
          </p:spPr>
        </p:pic>
      </p:grpSp>
      <p:grpSp>
        <p:nvGrpSpPr>
          <p:cNvPr id="389" name="Shape 389"/>
          <p:cNvGrpSpPr/>
          <p:nvPr/>
        </p:nvGrpSpPr>
        <p:grpSpPr>
          <a:xfrm>
            <a:off x="1653805" y="2243034"/>
            <a:ext cx="1476079" cy="942659"/>
            <a:chOff x="1598653" y="1691897"/>
            <a:chExt cx="1476079" cy="942659"/>
          </a:xfrm>
        </p:grpSpPr>
        <p:grpSp>
          <p:nvGrpSpPr>
            <p:cNvPr id="390" name="Shape 390"/>
            <p:cNvGrpSpPr/>
            <p:nvPr/>
          </p:nvGrpSpPr>
          <p:grpSpPr>
            <a:xfrm>
              <a:off x="1598653" y="1691897"/>
              <a:ext cx="1476079" cy="519558"/>
              <a:chOff x="870396" y="2333836"/>
              <a:chExt cx="1476079" cy="519558"/>
            </a:xfrm>
          </p:grpSpPr>
          <p:sp>
            <p:nvSpPr>
              <p:cNvPr id="391" name="Shape 391"/>
              <p:cNvSpPr/>
              <p:nvPr/>
            </p:nvSpPr>
            <p:spPr>
              <a:xfrm>
                <a:off x="1397754" y="2341253"/>
                <a:ext cx="948722" cy="430886"/>
              </a:xfrm>
              <a:prstGeom prst="rect">
                <a:avLst/>
              </a:prstGeom>
              <a:noFill/>
              <a:ln>
                <a:noFill/>
              </a:ln>
            </p:spPr>
            <p:txBody>
              <a:bodyPr anchorCtr="0" anchor="t" bIns="0" lIns="0" rIns="0" tIns="0">
                <a:noAutofit/>
              </a:bodyPr>
              <a:lstStyle/>
              <a:p>
                <a:pPr indent="0" lvl="0" marL="0" marR="0" rtl="0" algn="l">
                  <a:spcBef>
                    <a:spcPts val="0"/>
                  </a:spcBef>
                  <a:buSzPct val="25000"/>
                  <a:buNone/>
                </a:pPr>
                <a:r>
                  <a:rPr lang="en-US" sz="1400">
                    <a:solidFill>
                      <a:schemeClr val="lt1"/>
                    </a:solidFill>
                    <a:latin typeface="Arial"/>
                    <a:ea typeface="Arial"/>
                    <a:cs typeface="Arial"/>
                    <a:sym typeface="Arial"/>
                  </a:rPr>
                  <a:t>Relational</a:t>
                </a:r>
              </a:p>
              <a:p>
                <a:pPr indent="0" lvl="0" marL="0" marR="0" rtl="0" algn="l">
                  <a:spcBef>
                    <a:spcPts val="0"/>
                  </a:spcBef>
                  <a:buSzPct val="25000"/>
                  <a:buNone/>
                </a:pPr>
                <a:r>
                  <a:rPr lang="en-US" sz="1400">
                    <a:solidFill>
                      <a:schemeClr val="lt1"/>
                    </a:solidFill>
                    <a:latin typeface="Arial"/>
                    <a:ea typeface="Arial"/>
                    <a:cs typeface="Arial"/>
                    <a:sym typeface="Arial"/>
                  </a:rPr>
                  <a:t>DB</a:t>
                </a:r>
              </a:p>
            </p:txBody>
          </p:sp>
          <p:pic>
            <p:nvPicPr>
              <p:cNvPr id="392" name="Shape 392"/>
              <p:cNvPicPr preferRelativeResize="0"/>
              <p:nvPr/>
            </p:nvPicPr>
            <p:blipFill rotWithShape="1">
              <a:blip r:embed="rId5">
                <a:alphaModFix/>
              </a:blip>
              <a:srcRect b="0" l="0" r="0" t="0"/>
              <a:stretch/>
            </p:blipFill>
            <p:spPr>
              <a:xfrm>
                <a:off x="870396" y="2333836"/>
                <a:ext cx="415646" cy="519558"/>
              </a:xfrm>
              <a:prstGeom prst="rect">
                <a:avLst/>
              </a:prstGeom>
              <a:noFill/>
              <a:ln>
                <a:noFill/>
              </a:ln>
            </p:spPr>
          </p:pic>
        </p:grpSp>
        <p:cxnSp>
          <p:nvCxnSpPr>
            <p:cNvPr id="393" name="Shape 393"/>
            <p:cNvCxnSpPr/>
            <p:nvPr/>
          </p:nvCxnSpPr>
          <p:spPr>
            <a:xfrm rot="10800000">
              <a:off x="1763489" y="2251427"/>
              <a:ext cx="0" cy="383129"/>
            </a:xfrm>
            <a:prstGeom prst="straightConnector1">
              <a:avLst/>
            </a:prstGeom>
            <a:noFill/>
            <a:ln cap="flat" cmpd="sng" w="25400">
              <a:solidFill>
                <a:srgbClr val="0A6258"/>
              </a:solidFill>
              <a:prstDash val="solid"/>
              <a:round/>
              <a:headEnd len="lg" w="lg" type="triangle"/>
              <a:tailEnd len="lg" w="lg" type="triangle"/>
            </a:ln>
          </p:spPr>
        </p:cxnSp>
      </p:grpSp>
      <p:grpSp>
        <p:nvGrpSpPr>
          <p:cNvPr id="394" name="Shape 394"/>
          <p:cNvGrpSpPr/>
          <p:nvPr/>
        </p:nvGrpSpPr>
        <p:grpSpPr>
          <a:xfrm>
            <a:off x="3129885" y="3208263"/>
            <a:ext cx="1220413" cy="625828"/>
            <a:chOff x="2788783" y="3287842"/>
            <a:chExt cx="1220413" cy="625828"/>
          </a:xfrm>
        </p:grpSpPr>
        <p:pic>
          <p:nvPicPr>
            <p:cNvPr id="395" name="Shape 395"/>
            <p:cNvPicPr preferRelativeResize="0"/>
            <p:nvPr/>
          </p:nvPicPr>
          <p:blipFill rotWithShape="1">
            <a:blip r:embed="rId6">
              <a:alphaModFix/>
            </a:blip>
            <a:srcRect b="0" l="0" r="0" t="0"/>
            <a:stretch/>
          </p:blipFill>
          <p:spPr>
            <a:xfrm>
              <a:off x="2788783" y="3287842"/>
              <a:ext cx="485615" cy="409738"/>
            </a:xfrm>
            <a:prstGeom prst="rect">
              <a:avLst/>
            </a:prstGeom>
            <a:noFill/>
            <a:ln>
              <a:noFill/>
            </a:ln>
          </p:spPr>
        </p:pic>
        <p:pic>
          <p:nvPicPr>
            <p:cNvPr id="396" name="Shape 396"/>
            <p:cNvPicPr preferRelativeResize="0"/>
            <p:nvPr/>
          </p:nvPicPr>
          <p:blipFill rotWithShape="1">
            <a:blip r:embed="rId6">
              <a:alphaModFix/>
            </a:blip>
            <a:srcRect b="0" l="0" r="0" t="0"/>
            <a:stretch/>
          </p:blipFill>
          <p:spPr>
            <a:xfrm>
              <a:off x="3160186" y="3503933"/>
              <a:ext cx="485613" cy="409737"/>
            </a:xfrm>
            <a:prstGeom prst="rect">
              <a:avLst/>
            </a:prstGeom>
            <a:noFill/>
            <a:ln>
              <a:noFill/>
            </a:ln>
          </p:spPr>
        </p:pic>
        <p:pic>
          <p:nvPicPr>
            <p:cNvPr id="397" name="Shape 397"/>
            <p:cNvPicPr preferRelativeResize="0"/>
            <p:nvPr/>
          </p:nvPicPr>
          <p:blipFill rotWithShape="1">
            <a:blip r:embed="rId6">
              <a:alphaModFix/>
            </a:blip>
            <a:srcRect b="0" l="0" r="0" t="0"/>
            <a:stretch/>
          </p:blipFill>
          <p:spPr>
            <a:xfrm>
              <a:off x="3523582" y="3299064"/>
              <a:ext cx="485613" cy="409737"/>
            </a:xfrm>
            <a:prstGeom prst="rect">
              <a:avLst/>
            </a:prstGeom>
            <a:noFill/>
            <a:ln>
              <a:noFill/>
            </a:ln>
          </p:spPr>
        </p:pic>
      </p:grpSp>
      <p:grpSp>
        <p:nvGrpSpPr>
          <p:cNvPr id="398" name="Shape 398"/>
          <p:cNvGrpSpPr/>
          <p:nvPr/>
        </p:nvGrpSpPr>
        <p:grpSpPr>
          <a:xfrm>
            <a:off x="3572191" y="2217952"/>
            <a:ext cx="1382955" cy="1020357"/>
            <a:chOff x="3517039" y="1666815"/>
            <a:chExt cx="1382955" cy="1020357"/>
          </a:xfrm>
        </p:grpSpPr>
        <p:grpSp>
          <p:nvGrpSpPr>
            <p:cNvPr id="399" name="Shape 399"/>
            <p:cNvGrpSpPr/>
            <p:nvPr/>
          </p:nvGrpSpPr>
          <p:grpSpPr>
            <a:xfrm>
              <a:off x="3517039" y="1666815"/>
              <a:ext cx="1382955" cy="544640"/>
              <a:chOff x="2788783" y="2333836"/>
              <a:chExt cx="1382955" cy="544640"/>
            </a:xfrm>
          </p:grpSpPr>
          <p:pic>
            <p:nvPicPr>
              <p:cNvPr id="400" name="Shape 400"/>
              <p:cNvPicPr preferRelativeResize="0"/>
              <p:nvPr/>
            </p:nvPicPr>
            <p:blipFill rotWithShape="1">
              <a:blip r:embed="rId7">
                <a:alphaModFix/>
              </a:blip>
              <a:srcRect b="0" l="0" r="0" t="0"/>
              <a:stretch/>
            </p:blipFill>
            <p:spPr>
              <a:xfrm>
                <a:off x="2788783" y="2368618"/>
                <a:ext cx="407887" cy="509857"/>
              </a:xfrm>
              <a:prstGeom prst="rect">
                <a:avLst/>
              </a:prstGeom>
              <a:noFill/>
              <a:ln>
                <a:noFill/>
              </a:ln>
            </p:spPr>
          </p:pic>
          <p:sp>
            <p:nvSpPr>
              <p:cNvPr id="401" name="Shape 401"/>
              <p:cNvSpPr/>
              <p:nvPr/>
            </p:nvSpPr>
            <p:spPr>
              <a:xfrm>
                <a:off x="3325233" y="2333836"/>
                <a:ext cx="846504" cy="430886"/>
              </a:xfrm>
              <a:prstGeom prst="rect">
                <a:avLst/>
              </a:prstGeom>
              <a:noFill/>
              <a:ln>
                <a:noFill/>
              </a:ln>
            </p:spPr>
            <p:txBody>
              <a:bodyPr anchorCtr="0" anchor="t" bIns="0" lIns="0" rIns="0" tIns="0">
                <a:noAutofit/>
              </a:bodyPr>
              <a:lstStyle/>
              <a:p>
                <a:pPr indent="0" lvl="0" marL="0" marR="0" rtl="0" algn="l">
                  <a:spcBef>
                    <a:spcPts val="0"/>
                  </a:spcBef>
                  <a:buSzPct val="25000"/>
                  <a:buNone/>
                </a:pPr>
                <a:r>
                  <a:rPr lang="en-US" sz="1400">
                    <a:solidFill>
                      <a:srgbClr val="FFFFFF"/>
                    </a:solidFill>
                    <a:latin typeface="Arial"/>
                    <a:ea typeface="Arial"/>
                    <a:cs typeface="Arial"/>
                    <a:sym typeface="Arial"/>
                  </a:rPr>
                  <a:t>Key/Value</a:t>
                </a:r>
              </a:p>
              <a:p>
                <a:pPr indent="0" lvl="0" marL="0" marR="0" rtl="0" algn="l">
                  <a:spcBef>
                    <a:spcPts val="0"/>
                  </a:spcBef>
                  <a:buSzPct val="25000"/>
                  <a:buNone/>
                </a:pPr>
                <a:r>
                  <a:rPr lang="en-US" sz="1400">
                    <a:solidFill>
                      <a:srgbClr val="FFFFFF"/>
                    </a:solidFill>
                    <a:latin typeface="Arial"/>
                    <a:ea typeface="Arial"/>
                    <a:cs typeface="Arial"/>
                    <a:sym typeface="Arial"/>
                  </a:rPr>
                  <a:t>Store</a:t>
                </a:r>
              </a:p>
            </p:txBody>
          </p:sp>
        </p:grpSp>
        <p:cxnSp>
          <p:nvCxnSpPr>
            <p:cNvPr id="402" name="Shape 402"/>
            <p:cNvCxnSpPr/>
            <p:nvPr/>
          </p:nvCxnSpPr>
          <p:spPr>
            <a:xfrm rot="10800000">
              <a:off x="3700376" y="2251427"/>
              <a:ext cx="0" cy="435745"/>
            </a:xfrm>
            <a:prstGeom prst="straightConnector1">
              <a:avLst/>
            </a:prstGeom>
            <a:noFill/>
            <a:ln cap="flat" cmpd="sng" w="25400">
              <a:solidFill>
                <a:srgbClr val="0A6258"/>
              </a:solidFill>
              <a:prstDash val="solid"/>
              <a:round/>
              <a:headEnd len="lg" w="lg" type="triangle"/>
              <a:tailEnd len="lg" w="lg" type="triangle"/>
            </a:ln>
          </p:spPr>
        </p:cxnSp>
      </p:grpSp>
      <p:grpSp>
        <p:nvGrpSpPr>
          <p:cNvPr id="403" name="Shape 403"/>
          <p:cNvGrpSpPr/>
          <p:nvPr/>
        </p:nvGrpSpPr>
        <p:grpSpPr>
          <a:xfrm>
            <a:off x="4943352" y="2252641"/>
            <a:ext cx="828939" cy="1111279"/>
            <a:chOff x="5339757" y="1610788"/>
            <a:chExt cx="828939" cy="1111279"/>
          </a:xfrm>
        </p:grpSpPr>
        <p:sp>
          <p:nvSpPr>
            <p:cNvPr id="404" name="Shape 404"/>
            <p:cNvSpPr/>
            <p:nvPr/>
          </p:nvSpPr>
          <p:spPr>
            <a:xfrm>
              <a:off x="5339757" y="1915369"/>
              <a:ext cx="828939" cy="475865"/>
            </a:xfrm>
            <a:prstGeom prst="roundRect">
              <a:avLst>
                <a:gd fmla="val 7731" name="adj"/>
              </a:avLst>
            </a:prstGeom>
            <a:solidFill>
              <a:srgbClr val="E59A2D"/>
            </a:solidFill>
            <a:ln>
              <a:noFill/>
            </a:ln>
          </p:spPr>
          <p:txBody>
            <a:bodyPr anchorCtr="0" anchor="ctr" bIns="0" lIns="0" rIns="0" tIns="0">
              <a:noAutofit/>
            </a:bodyPr>
            <a:lstStyle/>
            <a:p>
              <a:pPr indent="0" lvl="0" marL="0" marR="0" rtl="0" algn="ctr">
                <a:spcBef>
                  <a:spcPts val="0"/>
                </a:spcBef>
                <a:buSzPct val="25000"/>
                <a:buNone/>
              </a:pPr>
              <a:r>
                <a:rPr b="1" lang="en-US" sz="1800">
                  <a:solidFill>
                    <a:schemeClr val="lt1"/>
                  </a:solidFill>
                  <a:latin typeface="Arial"/>
                  <a:ea typeface="Arial"/>
                  <a:cs typeface="Arial"/>
                  <a:sym typeface="Arial"/>
                </a:rPr>
                <a:t>AQMP</a:t>
              </a:r>
            </a:p>
          </p:txBody>
        </p:sp>
        <p:cxnSp>
          <p:nvCxnSpPr>
            <p:cNvPr id="405" name="Shape 405"/>
            <p:cNvCxnSpPr/>
            <p:nvPr/>
          </p:nvCxnSpPr>
          <p:spPr>
            <a:xfrm flipH="1" rot="10800000">
              <a:off x="5622308" y="1610788"/>
              <a:ext cx="186856" cy="270242"/>
            </a:xfrm>
            <a:prstGeom prst="straightConnector1">
              <a:avLst/>
            </a:prstGeom>
            <a:noFill/>
            <a:ln cap="flat" cmpd="sng" w="25400">
              <a:solidFill>
                <a:srgbClr val="0A6258"/>
              </a:solidFill>
              <a:prstDash val="solid"/>
              <a:round/>
              <a:headEnd len="lg" w="lg" type="triangle"/>
              <a:tailEnd len="lg" w="lg" type="triangle"/>
            </a:ln>
          </p:spPr>
        </p:cxnSp>
        <p:cxnSp>
          <p:nvCxnSpPr>
            <p:cNvPr id="406" name="Shape 406"/>
            <p:cNvCxnSpPr/>
            <p:nvPr/>
          </p:nvCxnSpPr>
          <p:spPr>
            <a:xfrm rot="10800000">
              <a:off x="5622307" y="2410146"/>
              <a:ext cx="190297" cy="311920"/>
            </a:xfrm>
            <a:prstGeom prst="straightConnector1">
              <a:avLst/>
            </a:prstGeom>
            <a:noFill/>
            <a:ln cap="flat" cmpd="sng" w="25400">
              <a:solidFill>
                <a:srgbClr val="0A6258"/>
              </a:solidFill>
              <a:prstDash val="solid"/>
              <a:round/>
              <a:headEnd len="lg" w="lg" type="triangle"/>
              <a:tailEnd len="lg" w="lg" type="triangle"/>
            </a:ln>
          </p:spPr>
        </p:cxnSp>
      </p:grpSp>
      <p:grpSp>
        <p:nvGrpSpPr>
          <p:cNvPr id="407" name="Shape 407"/>
          <p:cNvGrpSpPr/>
          <p:nvPr/>
        </p:nvGrpSpPr>
        <p:grpSpPr>
          <a:xfrm>
            <a:off x="6580965" y="2312433"/>
            <a:ext cx="1037789" cy="1093820"/>
            <a:chOff x="6963258" y="1628247"/>
            <a:chExt cx="1037789" cy="1093820"/>
          </a:xfrm>
        </p:grpSpPr>
        <p:grpSp>
          <p:nvGrpSpPr>
            <p:cNvPr id="408" name="Shape 408"/>
            <p:cNvGrpSpPr/>
            <p:nvPr/>
          </p:nvGrpSpPr>
          <p:grpSpPr>
            <a:xfrm>
              <a:off x="6963259" y="1915370"/>
              <a:ext cx="1037789" cy="509858"/>
              <a:chOff x="6097371" y="2828075"/>
              <a:chExt cx="1037789" cy="509858"/>
            </a:xfrm>
          </p:grpSpPr>
          <p:sp>
            <p:nvSpPr>
              <p:cNvPr id="409" name="Shape 409"/>
              <p:cNvSpPr/>
              <p:nvPr/>
            </p:nvSpPr>
            <p:spPr>
              <a:xfrm>
                <a:off x="6548980" y="2907047"/>
                <a:ext cx="586180" cy="430886"/>
              </a:xfrm>
              <a:prstGeom prst="rect">
                <a:avLst/>
              </a:prstGeom>
              <a:noFill/>
              <a:ln>
                <a:noFill/>
              </a:ln>
            </p:spPr>
            <p:txBody>
              <a:bodyPr anchorCtr="0" anchor="t" bIns="0" lIns="0" rIns="0" tIns="0">
                <a:noAutofit/>
              </a:bodyPr>
              <a:lstStyle/>
              <a:p>
                <a:pPr indent="0" lvl="0" marL="0" marR="0" rtl="0" algn="l">
                  <a:spcBef>
                    <a:spcPts val="0"/>
                  </a:spcBef>
                  <a:buSzPct val="25000"/>
                  <a:buNone/>
                </a:pPr>
                <a:r>
                  <a:rPr lang="en-US" sz="1400">
                    <a:solidFill>
                      <a:srgbClr val="FFFFFF"/>
                    </a:solidFill>
                    <a:latin typeface="Arial"/>
                    <a:ea typeface="Arial"/>
                    <a:cs typeface="Arial"/>
                    <a:sym typeface="Arial"/>
                  </a:rPr>
                  <a:t>Shared </a:t>
                </a:r>
              </a:p>
              <a:p>
                <a:pPr indent="0" lvl="0" marL="0" marR="0" rtl="0" algn="l">
                  <a:spcBef>
                    <a:spcPts val="0"/>
                  </a:spcBef>
                  <a:buSzPct val="25000"/>
                  <a:buNone/>
                </a:pPr>
                <a:r>
                  <a:rPr lang="en-US" sz="1400">
                    <a:solidFill>
                      <a:srgbClr val="FFFFFF"/>
                    </a:solidFill>
                    <a:latin typeface="Arial"/>
                    <a:ea typeface="Arial"/>
                    <a:cs typeface="Arial"/>
                    <a:sym typeface="Arial"/>
                  </a:rPr>
                  <a:t>DB</a:t>
                </a:r>
              </a:p>
            </p:txBody>
          </p:sp>
          <p:pic>
            <p:nvPicPr>
              <p:cNvPr id="410" name="Shape 410"/>
              <p:cNvPicPr preferRelativeResize="0"/>
              <p:nvPr/>
            </p:nvPicPr>
            <p:blipFill rotWithShape="1">
              <a:blip r:embed="rId8">
                <a:alphaModFix/>
              </a:blip>
              <a:srcRect b="0" l="0" r="0" t="0"/>
              <a:stretch/>
            </p:blipFill>
            <p:spPr>
              <a:xfrm>
                <a:off x="6097371" y="2828075"/>
                <a:ext cx="407887" cy="509857"/>
              </a:xfrm>
              <a:prstGeom prst="rect">
                <a:avLst/>
              </a:prstGeom>
              <a:noFill/>
              <a:ln>
                <a:noFill/>
              </a:ln>
            </p:spPr>
          </p:pic>
        </p:grpSp>
        <p:cxnSp>
          <p:nvCxnSpPr>
            <p:cNvPr id="411" name="Shape 411"/>
            <p:cNvCxnSpPr/>
            <p:nvPr/>
          </p:nvCxnSpPr>
          <p:spPr>
            <a:xfrm rot="10800000">
              <a:off x="6963258" y="1628247"/>
              <a:ext cx="262874" cy="238277"/>
            </a:xfrm>
            <a:prstGeom prst="straightConnector1">
              <a:avLst/>
            </a:prstGeom>
            <a:noFill/>
            <a:ln cap="flat" cmpd="sng" w="25400">
              <a:solidFill>
                <a:srgbClr val="0A6258"/>
              </a:solidFill>
              <a:prstDash val="solid"/>
              <a:round/>
              <a:headEnd len="lg" w="lg" type="triangle"/>
              <a:tailEnd len="lg" w="lg" type="triangle"/>
            </a:ln>
          </p:spPr>
        </p:cxnSp>
        <p:cxnSp>
          <p:nvCxnSpPr>
            <p:cNvPr id="412" name="Shape 412"/>
            <p:cNvCxnSpPr/>
            <p:nvPr/>
          </p:nvCxnSpPr>
          <p:spPr>
            <a:xfrm flipH="1" rot="10800000">
              <a:off x="7007534" y="2451825"/>
              <a:ext cx="186856" cy="270242"/>
            </a:xfrm>
            <a:prstGeom prst="straightConnector1">
              <a:avLst/>
            </a:prstGeom>
            <a:noFill/>
            <a:ln cap="flat" cmpd="sng" w="25400">
              <a:solidFill>
                <a:srgbClr val="0A6258"/>
              </a:solidFill>
              <a:prstDash val="solid"/>
              <a:round/>
              <a:headEnd len="lg" w="lg" type="triangle"/>
              <a:tailEnd len="lg" w="lg" type="triangle"/>
            </a:ln>
          </p:spPr>
        </p:cxnSp>
      </p:grpSp>
      <p:cxnSp>
        <p:nvCxnSpPr>
          <p:cNvPr id="413" name="Shape 413"/>
          <p:cNvCxnSpPr/>
          <p:nvPr/>
        </p:nvCxnSpPr>
        <p:spPr>
          <a:xfrm>
            <a:off x="2078153" y="3444139"/>
            <a:ext cx="1159680" cy="0"/>
          </a:xfrm>
          <a:prstGeom prst="straightConnector1">
            <a:avLst/>
          </a:prstGeom>
          <a:noFill/>
          <a:ln cap="flat" cmpd="sng" w="25400">
            <a:solidFill>
              <a:srgbClr val="FFFF00"/>
            </a:solidFill>
            <a:prstDash val="solid"/>
            <a:round/>
            <a:headEnd len="lg" w="lg" type="triangle"/>
            <a:tailEnd len="lg" w="lg" type="triangle"/>
          </a:ln>
        </p:spPr>
      </p:cxnSp>
      <p:grpSp>
        <p:nvGrpSpPr>
          <p:cNvPr id="414" name="Shape 414"/>
          <p:cNvGrpSpPr/>
          <p:nvPr/>
        </p:nvGrpSpPr>
        <p:grpSpPr>
          <a:xfrm>
            <a:off x="1458972" y="1836433"/>
            <a:ext cx="5133835" cy="3011654"/>
            <a:chOff x="1548776" y="1204502"/>
            <a:chExt cx="5133835" cy="3011654"/>
          </a:xfrm>
        </p:grpSpPr>
        <p:sp>
          <p:nvSpPr>
            <p:cNvPr id="415" name="Shape 415"/>
            <p:cNvSpPr/>
            <p:nvPr/>
          </p:nvSpPr>
          <p:spPr>
            <a:xfrm>
              <a:off x="1676177" y="3816046"/>
              <a:ext cx="4727675" cy="4001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000">
                  <a:solidFill>
                    <a:srgbClr val="FFFFFF"/>
                  </a:solidFill>
                  <a:latin typeface="Arial"/>
                  <a:ea typeface="Arial"/>
                  <a:cs typeface="Arial"/>
                  <a:sym typeface="Arial"/>
                </a:rPr>
                <a:t>Two Pizzas Per Microservice = Manageable!</a:t>
              </a:r>
            </a:p>
          </p:txBody>
        </p:sp>
        <p:grpSp>
          <p:nvGrpSpPr>
            <p:cNvPr id="416" name="Shape 416"/>
            <p:cNvGrpSpPr/>
            <p:nvPr/>
          </p:nvGrpSpPr>
          <p:grpSpPr>
            <a:xfrm>
              <a:off x="1548776" y="1204502"/>
              <a:ext cx="5133835" cy="2235252"/>
              <a:chOff x="1548776" y="1204502"/>
              <a:chExt cx="5133835" cy="2235252"/>
            </a:xfrm>
          </p:grpSpPr>
          <p:grpSp>
            <p:nvGrpSpPr>
              <p:cNvPr id="417" name="Shape 417"/>
              <p:cNvGrpSpPr/>
              <p:nvPr/>
            </p:nvGrpSpPr>
            <p:grpSpPr>
              <a:xfrm>
                <a:off x="5631040" y="2817516"/>
                <a:ext cx="1051571" cy="613237"/>
                <a:chOff x="5899153" y="2628021"/>
                <a:chExt cx="1051571" cy="613237"/>
              </a:xfrm>
            </p:grpSpPr>
            <p:pic>
              <p:nvPicPr>
                <p:cNvPr descr="pizza-icon.png" id="418" name="Shape 418"/>
                <p:cNvPicPr preferRelativeResize="0"/>
                <p:nvPr/>
              </p:nvPicPr>
              <p:blipFill rotWithShape="1">
                <a:blip r:embed="rId9">
                  <a:alphaModFix/>
                </a:blip>
                <a:srcRect b="0" l="0" r="0" t="0"/>
                <a:stretch/>
              </p:blipFill>
              <p:spPr>
                <a:xfrm>
                  <a:off x="5899153" y="2628021"/>
                  <a:ext cx="595782" cy="595782"/>
                </a:xfrm>
                <a:prstGeom prst="rect">
                  <a:avLst/>
                </a:prstGeom>
                <a:noFill/>
                <a:ln>
                  <a:noFill/>
                </a:ln>
              </p:spPr>
            </p:pic>
            <p:pic>
              <p:nvPicPr>
                <p:cNvPr descr="pizza-icon.png" id="419" name="Shape 419"/>
                <p:cNvPicPr preferRelativeResize="0"/>
                <p:nvPr/>
              </p:nvPicPr>
              <p:blipFill rotWithShape="1">
                <a:blip r:embed="rId9">
                  <a:alphaModFix/>
                </a:blip>
                <a:srcRect b="0" l="0" r="0" t="0"/>
                <a:stretch/>
              </p:blipFill>
              <p:spPr>
                <a:xfrm>
                  <a:off x="6354942" y="2645476"/>
                  <a:ext cx="595782" cy="595782"/>
                </a:xfrm>
                <a:prstGeom prst="rect">
                  <a:avLst/>
                </a:prstGeom>
                <a:noFill/>
                <a:ln>
                  <a:noFill/>
                </a:ln>
              </p:spPr>
            </p:pic>
          </p:grpSp>
          <p:grpSp>
            <p:nvGrpSpPr>
              <p:cNvPr id="420" name="Shape 420"/>
              <p:cNvGrpSpPr/>
              <p:nvPr/>
            </p:nvGrpSpPr>
            <p:grpSpPr>
              <a:xfrm>
                <a:off x="5625540" y="1204502"/>
                <a:ext cx="1051572" cy="613237"/>
                <a:chOff x="5893653" y="1015007"/>
                <a:chExt cx="1051572" cy="613237"/>
              </a:xfrm>
            </p:grpSpPr>
            <p:pic>
              <p:nvPicPr>
                <p:cNvPr descr="pizza-icon.png" id="421" name="Shape 421"/>
                <p:cNvPicPr preferRelativeResize="0"/>
                <p:nvPr/>
              </p:nvPicPr>
              <p:blipFill rotWithShape="1">
                <a:blip r:embed="rId9">
                  <a:alphaModFix/>
                </a:blip>
                <a:srcRect b="0" l="0" r="0" t="0"/>
                <a:stretch/>
              </p:blipFill>
              <p:spPr>
                <a:xfrm>
                  <a:off x="5893653" y="1015007"/>
                  <a:ext cx="595782" cy="595782"/>
                </a:xfrm>
                <a:prstGeom prst="rect">
                  <a:avLst/>
                </a:prstGeom>
                <a:noFill/>
                <a:ln>
                  <a:noFill/>
                </a:ln>
              </p:spPr>
            </p:pic>
            <p:pic>
              <p:nvPicPr>
                <p:cNvPr descr="pizza-icon.png" id="422" name="Shape 422"/>
                <p:cNvPicPr preferRelativeResize="0"/>
                <p:nvPr/>
              </p:nvPicPr>
              <p:blipFill rotWithShape="1">
                <a:blip r:embed="rId9">
                  <a:alphaModFix/>
                </a:blip>
                <a:srcRect b="0" l="0" r="0" t="0"/>
                <a:stretch/>
              </p:blipFill>
              <p:spPr>
                <a:xfrm>
                  <a:off x="6349444" y="1032462"/>
                  <a:ext cx="595782" cy="595782"/>
                </a:xfrm>
                <a:prstGeom prst="rect">
                  <a:avLst/>
                </a:prstGeom>
                <a:noFill/>
                <a:ln>
                  <a:noFill/>
                </a:ln>
              </p:spPr>
            </p:pic>
          </p:grpSp>
          <p:grpSp>
            <p:nvGrpSpPr>
              <p:cNvPr id="423" name="Shape 423"/>
              <p:cNvGrpSpPr/>
              <p:nvPr/>
            </p:nvGrpSpPr>
            <p:grpSpPr>
              <a:xfrm>
                <a:off x="1548776" y="2785952"/>
                <a:ext cx="976561" cy="630677"/>
                <a:chOff x="1365332" y="2687173"/>
                <a:chExt cx="976561" cy="630677"/>
              </a:xfrm>
            </p:grpSpPr>
            <p:pic>
              <p:nvPicPr>
                <p:cNvPr descr="pizza-icon.png" id="424" name="Shape 424"/>
                <p:cNvPicPr preferRelativeResize="0"/>
                <p:nvPr/>
              </p:nvPicPr>
              <p:blipFill rotWithShape="1">
                <a:blip r:embed="rId9">
                  <a:alphaModFix/>
                </a:blip>
                <a:srcRect b="0" l="0" r="0" t="0"/>
                <a:stretch/>
              </p:blipFill>
              <p:spPr>
                <a:xfrm>
                  <a:off x="1365332" y="2687173"/>
                  <a:ext cx="595782" cy="595782"/>
                </a:xfrm>
                <a:prstGeom prst="rect">
                  <a:avLst/>
                </a:prstGeom>
                <a:noFill/>
                <a:ln>
                  <a:noFill/>
                </a:ln>
              </p:spPr>
            </p:pic>
            <p:pic>
              <p:nvPicPr>
                <p:cNvPr descr="pizza-icon.png" id="425" name="Shape 425"/>
                <p:cNvPicPr preferRelativeResize="0"/>
                <p:nvPr/>
              </p:nvPicPr>
              <p:blipFill rotWithShape="1">
                <a:blip r:embed="rId9">
                  <a:alphaModFix/>
                </a:blip>
                <a:srcRect b="0" l="0" r="0" t="0"/>
                <a:stretch/>
              </p:blipFill>
              <p:spPr>
                <a:xfrm>
                  <a:off x="1746111" y="2722068"/>
                  <a:ext cx="595782" cy="595782"/>
                </a:xfrm>
                <a:prstGeom prst="rect">
                  <a:avLst/>
                </a:prstGeom>
                <a:noFill/>
                <a:ln>
                  <a:noFill/>
                </a:ln>
              </p:spPr>
            </p:pic>
          </p:grpSp>
          <p:grpSp>
            <p:nvGrpSpPr>
              <p:cNvPr id="426" name="Shape 426"/>
              <p:cNvGrpSpPr/>
              <p:nvPr/>
            </p:nvGrpSpPr>
            <p:grpSpPr>
              <a:xfrm>
                <a:off x="3397194" y="2820847"/>
                <a:ext cx="968156" cy="618907"/>
                <a:chOff x="3213750" y="2722068"/>
                <a:chExt cx="968156" cy="618907"/>
              </a:xfrm>
            </p:grpSpPr>
            <p:pic>
              <p:nvPicPr>
                <p:cNvPr descr="pizza-icon.png" id="427" name="Shape 427"/>
                <p:cNvPicPr preferRelativeResize="0"/>
                <p:nvPr/>
              </p:nvPicPr>
              <p:blipFill rotWithShape="1">
                <a:blip r:embed="rId9">
                  <a:alphaModFix/>
                </a:blip>
                <a:srcRect b="0" l="0" r="0" t="0"/>
                <a:stretch/>
              </p:blipFill>
              <p:spPr>
                <a:xfrm>
                  <a:off x="3213750" y="2745193"/>
                  <a:ext cx="595782" cy="595782"/>
                </a:xfrm>
                <a:prstGeom prst="rect">
                  <a:avLst/>
                </a:prstGeom>
                <a:noFill/>
                <a:ln>
                  <a:noFill/>
                </a:ln>
              </p:spPr>
            </p:pic>
            <p:pic>
              <p:nvPicPr>
                <p:cNvPr descr="pizza-icon.png" id="428" name="Shape 428"/>
                <p:cNvPicPr preferRelativeResize="0"/>
                <p:nvPr/>
              </p:nvPicPr>
              <p:blipFill rotWithShape="1">
                <a:blip r:embed="rId9">
                  <a:alphaModFix/>
                </a:blip>
                <a:srcRect b="0" l="0" r="0" t="0"/>
                <a:stretch/>
              </p:blipFill>
              <p:spPr>
                <a:xfrm>
                  <a:off x="3586125" y="2722068"/>
                  <a:ext cx="595782" cy="595782"/>
                </a:xfrm>
                <a:prstGeom prst="rect">
                  <a:avLst/>
                </a:prstGeom>
                <a:noFill/>
                <a:ln>
                  <a:noFill/>
                </a:ln>
              </p:spPr>
            </p:pic>
          </p:grpSp>
        </p:grpSp>
      </p:grpSp>
      <p:sp>
        <p:nvSpPr>
          <p:cNvPr id="429" name="Shape 429"/>
          <p:cNvSpPr txBox="1"/>
          <p:nvPr/>
        </p:nvSpPr>
        <p:spPr>
          <a:xfrm>
            <a:off x="1410758" y="3985562"/>
            <a:ext cx="955322" cy="307777"/>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400">
                <a:solidFill>
                  <a:schemeClr val="lt1"/>
                </a:solidFill>
                <a:latin typeface="Arial"/>
                <a:ea typeface="Arial"/>
                <a:cs typeface="Arial"/>
                <a:sym typeface="Arial"/>
              </a:rPr>
              <a:t>DB Service</a:t>
            </a:r>
          </a:p>
        </p:txBody>
      </p:sp>
      <p:sp>
        <p:nvSpPr>
          <p:cNvPr id="430" name="Shape 430"/>
          <p:cNvSpPr txBox="1"/>
          <p:nvPr/>
        </p:nvSpPr>
        <p:spPr>
          <a:xfrm>
            <a:off x="3199564" y="3958389"/>
            <a:ext cx="1326004" cy="307777"/>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400">
                <a:solidFill>
                  <a:schemeClr val="lt1"/>
                </a:solidFill>
                <a:latin typeface="Arial"/>
                <a:ea typeface="Arial"/>
                <a:cs typeface="Arial"/>
                <a:sym typeface="Arial"/>
              </a:rPr>
              <a:t>Caching Service</a:t>
            </a:r>
          </a:p>
        </p:txBody>
      </p:sp>
      <p:sp>
        <p:nvSpPr>
          <p:cNvPr id="431" name="Shape 431"/>
          <p:cNvSpPr txBox="1"/>
          <p:nvPr/>
        </p:nvSpPr>
        <p:spPr>
          <a:xfrm>
            <a:off x="5409760" y="3995350"/>
            <a:ext cx="1521019" cy="307777"/>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400">
                <a:solidFill>
                  <a:schemeClr val="lt1"/>
                </a:solidFill>
                <a:latin typeface="Arial"/>
                <a:ea typeface="Arial"/>
                <a:cs typeface="Arial"/>
                <a:sym typeface="Arial"/>
              </a:rPr>
              <a:t>Messaging Service</a:t>
            </a:r>
          </a:p>
        </p:txBody>
      </p:sp>
      <p:cxnSp>
        <p:nvCxnSpPr>
          <p:cNvPr id="432" name="Shape 432"/>
          <p:cNvCxnSpPr/>
          <p:nvPr/>
        </p:nvCxnSpPr>
        <p:spPr>
          <a:xfrm>
            <a:off x="4281603" y="3456839"/>
            <a:ext cx="1159680" cy="0"/>
          </a:xfrm>
          <a:prstGeom prst="straightConnector1">
            <a:avLst/>
          </a:prstGeom>
          <a:noFill/>
          <a:ln cap="flat" cmpd="sng" w="25400">
            <a:solidFill>
              <a:srgbClr val="FFFF00"/>
            </a:solidFill>
            <a:prstDash val="solid"/>
            <a:round/>
            <a:headEnd len="lg" w="lg" type="triangle"/>
            <a:tailEnd len="lg" w="lg" type="triangle"/>
          </a:ln>
        </p:spPr>
      </p:cxnSp>
      <p:sp>
        <p:nvSpPr>
          <p:cNvPr id="433" name="Shape 433"/>
          <p:cNvSpPr txBox="1"/>
          <p:nvPr>
            <p:ph type="title"/>
          </p:nvPr>
        </p:nvSpPr>
        <p:spPr>
          <a:xfrm>
            <a:off x="457200" y="191868"/>
            <a:ext cx="8229600" cy="8574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accent1"/>
              </a:buClr>
              <a:buSzPct val="25000"/>
              <a:buFont typeface="Arial"/>
              <a:buNone/>
            </a:pPr>
            <a:r>
              <a:rPr b="0" i="0" lang="en-US" sz="3200" u="none" cap="none" strike="noStrike">
                <a:solidFill>
                  <a:schemeClr val="accent1"/>
                </a:solidFill>
                <a:latin typeface="Arial"/>
                <a:ea typeface="Arial"/>
                <a:cs typeface="Arial"/>
                <a:sym typeface="Arial"/>
              </a:rPr>
              <a:t>Agile Companies use Non-traditional, </a:t>
            </a:r>
            <a:r>
              <a:rPr b="0" i="0" lang="en-US" sz="3200" u="none" cap="none" strike="noStrike">
                <a:solidFill>
                  <a:srgbClr val="FFFFFF"/>
                </a:solidFill>
                <a:latin typeface="Arial"/>
                <a:ea typeface="Arial"/>
                <a:cs typeface="Arial"/>
                <a:sym typeface="Arial"/>
              </a:rPr>
              <a:t>Modular Approaches </a:t>
            </a:r>
            <a:r>
              <a:rPr b="0" i="0" lang="en-US" sz="3200" u="none" cap="none" strike="noStrike">
                <a:solidFill>
                  <a:srgbClr val="008774"/>
                </a:solidFill>
                <a:latin typeface="Arial"/>
                <a:ea typeface="Arial"/>
                <a:cs typeface="Arial"/>
                <a:sym typeface="Arial"/>
              </a:rPr>
              <a:t>to Software Systems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500"/>
                                        <p:tgtEl>
                                          <p:spTgt spid="38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500"/>
                                        <p:tgtEl>
                                          <p:spTgt spid="39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500"/>
                                        <p:tgtEl>
                                          <p:spTgt spid="37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5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500"/>
                                        <p:tgtEl>
                                          <p:spTgt spid="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500"/>
                                        <p:tgtEl>
                                          <p:spTgt spid="413"/>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500"/>
                                        <p:tgtEl>
                                          <p:spTgt spid="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500"/>
                                        <p:tgtEl>
                                          <p:spTgt spid="4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37" name="Shape 437"/>
        <p:cNvGrpSpPr/>
        <p:nvPr/>
      </p:nvGrpSpPr>
      <p:grpSpPr>
        <a:xfrm>
          <a:off x="0" y="0"/>
          <a:ext cx="0" cy="0"/>
          <a:chOff x="0" y="0"/>
          <a:chExt cx="0" cy="0"/>
        </a:xfrm>
      </p:grpSpPr>
      <p:sp>
        <p:nvSpPr>
          <p:cNvPr id="438" name="Shape 438"/>
          <p:cNvSpPr/>
          <p:nvPr/>
        </p:nvSpPr>
        <p:spPr>
          <a:xfrm>
            <a:off x="129400" y="2190400"/>
            <a:ext cx="7203600" cy="867298"/>
          </a:xfrm>
          <a:prstGeom prst="rect">
            <a:avLst/>
          </a:prstGeom>
          <a:noFill/>
          <a:ln cap="flat" cmpd="sng" w="12700">
            <a:solidFill>
              <a:srgbClr val="FF0000"/>
            </a:solidFill>
            <a:prstDash val="dot"/>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39" name="Shape 439"/>
          <p:cNvSpPr txBox="1"/>
          <p:nvPr>
            <p:ph idx="1" type="subTitle"/>
          </p:nvPr>
        </p:nvSpPr>
        <p:spPr>
          <a:xfrm>
            <a:off x="1764425" y="4613925"/>
            <a:ext cx="2960999" cy="464399"/>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PRIVATE CLOUD</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440" name="Shape 440"/>
          <p:cNvSpPr txBox="1"/>
          <p:nvPr>
            <p:ph idx="1" type="subTitle"/>
          </p:nvPr>
        </p:nvSpPr>
        <p:spPr>
          <a:xfrm>
            <a:off x="4786600" y="4616000"/>
            <a:ext cx="2518199" cy="464399"/>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PUBLIC CLOUD</a:t>
            </a:r>
          </a:p>
        </p:txBody>
      </p:sp>
      <p:sp>
        <p:nvSpPr>
          <p:cNvPr id="441" name="Shape 441"/>
          <p:cNvSpPr txBox="1"/>
          <p:nvPr/>
        </p:nvSpPr>
        <p:spPr>
          <a:xfrm>
            <a:off x="4935750" y="4773200"/>
            <a:ext cx="2333699" cy="2106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800" u="none" cap="none" strike="noStrike">
                <a:solidFill>
                  <a:srgbClr val="000000"/>
                </a:solidFill>
                <a:latin typeface="Arial"/>
                <a:ea typeface="Arial"/>
                <a:cs typeface="Arial"/>
                <a:sym typeface="Arial"/>
              </a:rPr>
              <a:t>AWS </a:t>
            </a:r>
            <a:r>
              <a:rPr lang="en-US" sz="800">
                <a:solidFill>
                  <a:schemeClr val="dk1"/>
                </a:solidFill>
                <a:latin typeface="Arial"/>
                <a:ea typeface="Arial"/>
                <a:cs typeface="Arial"/>
                <a:sym typeface="Arial"/>
              </a:rPr>
              <a:t>    </a:t>
            </a:r>
            <a:r>
              <a:rPr b="0" i="0" lang="en-US" sz="800" u="none" cap="none" strike="noStrike">
                <a:solidFill>
                  <a:srgbClr val="000000"/>
                </a:solidFill>
                <a:latin typeface="Arial"/>
                <a:ea typeface="Arial"/>
                <a:cs typeface="Arial"/>
                <a:sym typeface="Arial"/>
              </a:rPr>
              <a:t>Azure     GCP</a:t>
            </a:r>
          </a:p>
        </p:txBody>
      </p:sp>
      <p:sp>
        <p:nvSpPr>
          <p:cNvPr id="442" name="Shape 442"/>
          <p:cNvSpPr txBox="1"/>
          <p:nvPr/>
        </p:nvSpPr>
        <p:spPr>
          <a:xfrm>
            <a:off x="2170625" y="4773200"/>
            <a:ext cx="2333699" cy="2106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800" u="none" cap="none" strike="noStrike">
                <a:solidFill>
                  <a:srgbClr val="000000"/>
                </a:solidFill>
                <a:latin typeface="Arial"/>
                <a:ea typeface="Arial"/>
                <a:cs typeface="Arial"/>
                <a:sym typeface="Arial"/>
              </a:rPr>
              <a:t>vSphere 	OpenStack</a:t>
            </a:r>
          </a:p>
        </p:txBody>
      </p:sp>
      <p:sp>
        <p:nvSpPr>
          <p:cNvPr id="443" name="Shape 443"/>
          <p:cNvSpPr txBox="1"/>
          <p:nvPr/>
        </p:nvSpPr>
        <p:spPr>
          <a:xfrm>
            <a:off x="53196" y="-10450"/>
            <a:ext cx="7240802" cy="380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accent5"/>
              </a:buClr>
              <a:buSzPct val="25000"/>
              <a:buFont typeface="Arial"/>
              <a:buNone/>
            </a:pPr>
            <a:r>
              <a:rPr b="1" i="0" lang="en-US" sz="1400" u="none" cap="none" strike="noStrike">
                <a:solidFill>
                  <a:srgbClr val="008774"/>
                </a:solidFill>
                <a:latin typeface="Arial"/>
                <a:ea typeface="Arial"/>
                <a:cs typeface="Arial"/>
                <a:sym typeface="Arial"/>
              </a:rPr>
              <a:t>Evolving </a:t>
            </a:r>
            <a:r>
              <a:rPr b="1" lang="en-US" sz="1400">
                <a:solidFill>
                  <a:srgbClr val="008774"/>
                </a:solidFill>
                <a:latin typeface="Arial"/>
                <a:ea typeface="Arial"/>
                <a:cs typeface="Arial"/>
                <a:sym typeface="Arial"/>
              </a:rPr>
              <a:t>to a </a:t>
            </a:r>
            <a:r>
              <a:rPr b="1" i="0" lang="en-US" sz="1400" u="none" cap="none" strike="noStrike">
                <a:solidFill>
                  <a:srgbClr val="008774"/>
                </a:solidFill>
                <a:latin typeface="Arial"/>
                <a:ea typeface="Arial"/>
                <a:cs typeface="Arial"/>
                <a:sym typeface="Arial"/>
              </a:rPr>
              <a:t>Microservice Strategy with Cloud Native Architecture (Ecosystem)</a:t>
            </a:r>
          </a:p>
        </p:txBody>
      </p:sp>
      <p:sp>
        <p:nvSpPr>
          <p:cNvPr id="444" name="Shape 444"/>
          <p:cNvSpPr txBox="1"/>
          <p:nvPr>
            <p:ph idx="1" type="subTitle"/>
          </p:nvPr>
        </p:nvSpPr>
        <p:spPr>
          <a:xfrm>
            <a:off x="1764425" y="4119600"/>
            <a:ext cx="5540398" cy="431400"/>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CLOUD ORCHESTRATION </a:t>
            </a:r>
          </a:p>
          <a:p>
            <a:pPr indent="0" lvl="0" marL="0" marR="0" rtl="0" algn="l">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&amp; AUTOMATION</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445" name="Shape 445"/>
          <p:cNvSpPr txBox="1"/>
          <p:nvPr>
            <p:ph idx="1" type="subTitle"/>
          </p:nvPr>
        </p:nvSpPr>
        <p:spPr>
          <a:xfrm>
            <a:off x="1785550" y="2223725"/>
            <a:ext cx="1439397" cy="810600"/>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5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LANGUAGES</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Java</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.NET</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Python</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446" name="Shape 446"/>
          <p:cNvSpPr txBox="1"/>
          <p:nvPr>
            <p:ph idx="1" type="subTitle"/>
          </p:nvPr>
        </p:nvSpPr>
        <p:spPr>
          <a:xfrm>
            <a:off x="1764425" y="3623200"/>
            <a:ext cx="5540398" cy="431400"/>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CONTAINER</a:t>
            </a:r>
          </a:p>
          <a:p>
            <a:pPr indent="0" lvl="0" marL="0" marR="0" rtl="0" algn="l">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ORCHESTRATION </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447" name="Shape 447"/>
          <p:cNvSpPr txBox="1"/>
          <p:nvPr>
            <p:ph idx="1" type="subTitle"/>
          </p:nvPr>
        </p:nvSpPr>
        <p:spPr>
          <a:xfrm>
            <a:off x="1773459" y="3124750"/>
            <a:ext cx="2960999" cy="431400"/>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CONTAINERS</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448" name="Shape 448"/>
          <p:cNvSpPr txBox="1"/>
          <p:nvPr>
            <p:ph idx="1" type="subTitle"/>
          </p:nvPr>
        </p:nvSpPr>
        <p:spPr>
          <a:xfrm>
            <a:off x="4786600" y="3137500"/>
            <a:ext cx="2518199" cy="431400"/>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MESSAGING</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449" name="Shape 449"/>
          <p:cNvSpPr txBox="1"/>
          <p:nvPr>
            <p:ph idx="1" type="subTitle"/>
          </p:nvPr>
        </p:nvSpPr>
        <p:spPr>
          <a:xfrm>
            <a:off x="164425" y="2212075"/>
            <a:ext cx="1559999" cy="810600"/>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5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DATA MICROSERVICES</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Spring Cloud DataFlow</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Storm</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Fink/NiFi</a:t>
            </a:r>
          </a:p>
        </p:txBody>
      </p:sp>
      <p:sp>
        <p:nvSpPr>
          <p:cNvPr id="450" name="Shape 450"/>
          <p:cNvSpPr txBox="1"/>
          <p:nvPr>
            <p:ph idx="1" type="subTitle"/>
          </p:nvPr>
        </p:nvSpPr>
        <p:spPr>
          <a:xfrm>
            <a:off x="4779850" y="2238675"/>
            <a:ext cx="1228500" cy="791399"/>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CIRCUIT BREAKERS</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Hystrix</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DIY</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451" name="Shape 451"/>
          <p:cNvSpPr txBox="1"/>
          <p:nvPr>
            <p:ph idx="1" type="subTitle"/>
          </p:nvPr>
        </p:nvSpPr>
        <p:spPr>
          <a:xfrm>
            <a:off x="6076225" y="2231225"/>
            <a:ext cx="1228500" cy="791399"/>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5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LOAD BALANCING</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Ribbon</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Zuul (client side)</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452" name="Shape 452"/>
          <p:cNvSpPr txBox="1"/>
          <p:nvPr>
            <p:ph idx="1" type="subTitle"/>
          </p:nvPr>
        </p:nvSpPr>
        <p:spPr>
          <a:xfrm>
            <a:off x="178975" y="394325"/>
            <a:ext cx="1531500" cy="1728299"/>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DATABASES AND DATA MANAGEMENT</a:t>
            </a:r>
          </a:p>
          <a:p>
            <a:pPr indent="0" lvl="0" marL="0" marR="0" rtl="0" algn="l">
              <a:lnSpc>
                <a:spcPct val="115000"/>
              </a:lnSpc>
              <a:spcBef>
                <a:spcPts val="0"/>
              </a:spcBef>
              <a:spcAft>
                <a:spcPts val="0"/>
              </a:spcAft>
              <a:buClr>
                <a:schemeClr val="dk2"/>
              </a:buClr>
              <a:buSzPct val="25000"/>
              <a:buFont typeface="Arial"/>
              <a:buNone/>
            </a:pPr>
            <a:r>
              <a:rPr b="1" i="0" lang="en-US" sz="800" u="none" cap="none" strike="noStrike">
                <a:solidFill>
                  <a:schemeClr val="dk2"/>
                </a:solidFill>
                <a:latin typeface="Arial"/>
                <a:ea typeface="Arial"/>
                <a:cs typeface="Arial"/>
                <a:sym typeface="Arial"/>
              </a:rPr>
              <a:t>Traditional RDBMS</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Oracle	MySQL</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SQL Server</a:t>
            </a:r>
          </a:p>
          <a:p>
            <a:pPr indent="0" lvl="0" marL="0" marR="0" rtl="0" algn="l">
              <a:lnSpc>
                <a:spcPct val="100000"/>
              </a:lnSpc>
              <a:spcBef>
                <a:spcPts val="0"/>
              </a:spcBef>
              <a:spcAft>
                <a:spcPts val="0"/>
              </a:spcAft>
              <a:buClr>
                <a:schemeClr val="dk2"/>
              </a:buClr>
              <a:buSzPct val="25000"/>
              <a:buFont typeface="Arial"/>
              <a:buNone/>
            </a:pPr>
            <a:r>
              <a:t/>
            </a:r>
            <a:endParaRPr b="0" i="0" sz="6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rPr b="1" i="0" lang="en-US" sz="800" u="none" cap="none" strike="noStrike">
                <a:solidFill>
                  <a:schemeClr val="dk2"/>
                </a:solidFill>
                <a:latin typeface="Arial"/>
                <a:ea typeface="Arial"/>
                <a:cs typeface="Arial"/>
                <a:sym typeface="Arial"/>
              </a:rPr>
              <a:t>NoSQL datastores</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MongoDB	    Cassandra</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Couchbase</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rPr b="1" i="0" lang="en-US" sz="800" u="none" cap="none" strike="noStrike">
                <a:solidFill>
                  <a:schemeClr val="dk2"/>
                </a:solidFill>
                <a:latin typeface="Arial"/>
                <a:ea typeface="Arial"/>
                <a:cs typeface="Arial"/>
                <a:sym typeface="Arial"/>
              </a:rPr>
              <a:t>Cache and IMDG</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Gemfire    Coherence</a:t>
            </a:r>
          </a:p>
        </p:txBody>
      </p:sp>
      <p:sp>
        <p:nvSpPr>
          <p:cNvPr id="453" name="Shape 453"/>
          <p:cNvSpPr txBox="1"/>
          <p:nvPr>
            <p:ph idx="1" type="subTitle"/>
          </p:nvPr>
        </p:nvSpPr>
        <p:spPr>
          <a:xfrm>
            <a:off x="3272575" y="2218750"/>
            <a:ext cx="1439397" cy="810600"/>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DISCOVERY &amp; REGISTRATION</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Consul</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Eureka</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etcd</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454" name="Shape 454"/>
          <p:cNvSpPr txBox="1"/>
          <p:nvPr>
            <p:ph idx="1" type="subTitle"/>
          </p:nvPr>
        </p:nvSpPr>
        <p:spPr>
          <a:xfrm>
            <a:off x="1765075" y="394325"/>
            <a:ext cx="1439397" cy="867298"/>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5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VERSION CONTROL</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Github</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Gitlab</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SVN</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455" name="Shape 455"/>
          <p:cNvSpPr txBox="1"/>
          <p:nvPr>
            <p:ph idx="1" type="subTitle"/>
          </p:nvPr>
        </p:nvSpPr>
        <p:spPr>
          <a:xfrm>
            <a:off x="1770749" y="1320650"/>
            <a:ext cx="1439397" cy="810600"/>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DEVELOPMENT FRAMEWORKS</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Spring / SCS</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Entity Framework</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Micro</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456" name="Shape 456"/>
          <p:cNvSpPr txBox="1"/>
          <p:nvPr>
            <p:ph idx="1" type="subTitle"/>
          </p:nvPr>
        </p:nvSpPr>
        <p:spPr>
          <a:xfrm>
            <a:off x="3270425" y="1310700"/>
            <a:ext cx="1439397" cy="810600"/>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5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API MANAGEMENT</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APIGee</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Mashery</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DIY</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457" name="Shape 457"/>
          <p:cNvSpPr txBox="1"/>
          <p:nvPr>
            <p:ph idx="1" type="subTitle"/>
          </p:nvPr>
        </p:nvSpPr>
        <p:spPr>
          <a:xfrm>
            <a:off x="4770100" y="394250"/>
            <a:ext cx="1228500" cy="1736998"/>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SECURITY &amp; COMPLIANCE</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OAuth</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UAA</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LDAP</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Kerberos</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SSL/TLS</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PCI</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HIPAA/HL7</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458" name="Shape 458"/>
          <p:cNvSpPr txBox="1"/>
          <p:nvPr>
            <p:ph idx="1" type="subTitle"/>
          </p:nvPr>
        </p:nvSpPr>
        <p:spPr>
          <a:xfrm>
            <a:off x="6065500" y="394400"/>
            <a:ext cx="1228500" cy="1736998"/>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1" i="0" lang="en-US" sz="900" u="none" cap="none" strike="noStrike">
                <a:solidFill>
                  <a:schemeClr val="dk2"/>
                </a:solidFill>
                <a:latin typeface="Arial"/>
                <a:ea typeface="Arial"/>
                <a:cs typeface="Arial"/>
                <a:sym typeface="Arial"/>
              </a:rPr>
              <a:t>METRICS &amp; DASHBOARDS</a:t>
            </a:r>
          </a:p>
          <a:p>
            <a:pPr indent="0" lvl="0" marL="0" marR="0" rtl="0" algn="l">
              <a:lnSpc>
                <a:spcPct val="100000"/>
              </a:lnSpc>
              <a:spcBef>
                <a:spcPts val="0"/>
              </a:spcBef>
              <a:spcAft>
                <a:spcPts val="0"/>
              </a:spcAft>
              <a:buClr>
                <a:schemeClr val="dk2"/>
              </a:buClr>
              <a:buSzPct val="25000"/>
              <a:buFont typeface="Arial"/>
              <a:buNone/>
            </a:pPr>
            <a:r>
              <a:t/>
            </a:r>
            <a:endParaRPr b="1" i="0" sz="9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Collection</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Storage</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Dashboards</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Alerts</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459" name="Shape 459"/>
          <p:cNvSpPr txBox="1"/>
          <p:nvPr/>
        </p:nvSpPr>
        <p:spPr>
          <a:xfrm>
            <a:off x="3186150" y="4278575"/>
            <a:ext cx="4408499" cy="210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800" u="none" cap="none" strike="noStrike">
                <a:solidFill>
                  <a:srgbClr val="000000"/>
                </a:solidFill>
                <a:latin typeface="Arial"/>
                <a:ea typeface="Arial"/>
                <a:cs typeface="Arial"/>
                <a:sym typeface="Arial"/>
              </a:rPr>
              <a:t>BOSH / Cloud Foundry   Chef</a:t>
            </a:r>
            <a:r>
              <a:rPr lang="en-US" sz="800">
                <a:solidFill>
                  <a:schemeClr val="dk1"/>
                </a:solidFill>
                <a:latin typeface="Arial"/>
                <a:ea typeface="Arial"/>
                <a:cs typeface="Arial"/>
                <a:sym typeface="Arial"/>
              </a:rPr>
              <a:t>    </a:t>
            </a:r>
            <a:r>
              <a:rPr b="0" i="0" lang="en-US" sz="800" u="none" cap="none" strike="noStrike">
                <a:solidFill>
                  <a:srgbClr val="000000"/>
                </a:solidFill>
                <a:latin typeface="Arial"/>
                <a:ea typeface="Arial"/>
                <a:cs typeface="Arial"/>
                <a:sym typeface="Arial"/>
              </a:rPr>
              <a:t>Puppet	   Ansible     SaltStack</a:t>
            </a:r>
            <a:r>
              <a:rPr b="0" i="0" lang="en-US" sz="800" u="none" cap="none" strike="noStrike">
                <a:solidFill>
                  <a:schemeClr val="dk1"/>
                </a:solidFill>
                <a:latin typeface="Arial"/>
                <a:ea typeface="Arial"/>
                <a:cs typeface="Arial"/>
                <a:sym typeface="Arial"/>
              </a:rPr>
              <a:t>     Mesos</a:t>
            </a:r>
          </a:p>
        </p:txBody>
      </p:sp>
      <p:sp>
        <p:nvSpPr>
          <p:cNvPr id="460" name="Shape 460"/>
          <p:cNvSpPr txBox="1"/>
          <p:nvPr/>
        </p:nvSpPr>
        <p:spPr>
          <a:xfrm>
            <a:off x="3258750" y="3741025"/>
            <a:ext cx="4408499" cy="210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800" u="none" cap="none" strike="noStrike">
                <a:solidFill>
                  <a:srgbClr val="000000"/>
                </a:solidFill>
                <a:latin typeface="Arial"/>
                <a:ea typeface="Arial"/>
                <a:cs typeface="Arial"/>
                <a:sym typeface="Arial"/>
              </a:rPr>
              <a:t>Cloud Foundry Runtime         Kubernetes        Swar</a:t>
            </a:r>
            <a:r>
              <a:rPr lang="en-US" sz="800">
                <a:solidFill>
                  <a:schemeClr val="dk1"/>
                </a:solidFill>
                <a:latin typeface="Arial"/>
                <a:ea typeface="Arial"/>
                <a:cs typeface="Arial"/>
                <a:sym typeface="Arial"/>
              </a:rPr>
              <a:t>m       </a:t>
            </a:r>
            <a:r>
              <a:rPr b="0" i="0" lang="en-US" sz="800" u="none" cap="none" strike="noStrike">
                <a:solidFill>
                  <a:srgbClr val="000000"/>
                </a:solidFill>
                <a:latin typeface="Arial"/>
                <a:ea typeface="Arial"/>
                <a:cs typeface="Arial"/>
                <a:sym typeface="Arial"/>
              </a:rPr>
              <a:t>Marathon         </a:t>
            </a:r>
            <a:r>
              <a:rPr lang="en-US" sz="800">
                <a:solidFill>
                  <a:schemeClr val="dk1"/>
                </a:solidFill>
                <a:latin typeface="Arial"/>
                <a:ea typeface="Arial"/>
                <a:cs typeface="Arial"/>
                <a:sym typeface="Arial"/>
              </a:rPr>
              <a:t> </a:t>
            </a:r>
            <a:r>
              <a:rPr b="0" i="0" lang="en-US" sz="800" u="none" cap="none" strike="noStrike">
                <a:solidFill>
                  <a:srgbClr val="000000"/>
                </a:solidFill>
                <a:latin typeface="Arial"/>
                <a:ea typeface="Arial"/>
                <a:cs typeface="Arial"/>
                <a:sym typeface="Arial"/>
              </a:rPr>
              <a:t>ECS</a:t>
            </a:r>
            <a:r>
              <a:rPr b="0" i="0" lang="en-US" sz="800" u="none" cap="none" strike="noStrike">
                <a:solidFill>
                  <a:schemeClr val="dk1"/>
                </a:solidFill>
                <a:latin typeface="Arial"/>
                <a:ea typeface="Arial"/>
                <a:cs typeface="Arial"/>
                <a:sym typeface="Arial"/>
              </a:rPr>
              <a:t> </a:t>
            </a:r>
          </a:p>
        </p:txBody>
      </p:sp>
      <p:sp>
        <p:nvSpPr>
          <p:cNvPr id="461" name="Shape 461"/>
          <p:cNvSpPr txBox="1"/>
          <p:nvPr/>
        </p:nvSpPr>
        <p:spPr>
          <a:xfrm>
            <a:off x="2410500" y="3287350"/>
            <a:ext cx="2294098" cy="2106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800" u="none" cap="none" strike="noStrike">
                <a:solidFill>
                  <a:srgbClr val="000000"/>
                </a:solidFill>
                <a:latin typeface="Arial"/>
                <a:ea typeface="Arial"/>
                <a:cs typeface="Arial"/>
                <a:sym typeface="Arial"/>
              </a:rPr>
              <a:t>Garden </a:t>
            </a:r>
            <a:r>
              <a:rPr lang="en-US" sz="800">
                <a:solidFill>
                  <a:schemeClr val="dk1"/>
                </a:solidFill>
                <a:latin typeface="Arial"/>
                <a:ea typeface="Arial"/>
                <a:cs typeface="Arial"/>
                <a:sym typeface="Arial"/>
              </a:rPr>
              <a:t>    </a:t>
            </a:r>
            <a:r>
              <a:rPr b="0" i="0" lang="en-US" sz="800" u="none" cap="none" strike="noStrike">
                <a:solidFill>
                  <a:srgbClr val="000000"/>
                </a:solidFill>
                <a:latin typeface="Arial"/>
                <a:ea typeface="Arial"/>
                <a:cs typeface="Arial"/>
                <a:sym typeface="Arial"/>
              </a:rPr>
              <a:t>Docker</a:t>
            </a:r>
            <a:r>
              <a:rPr lang="en-US" sz="800">
                <a:solidFill>
                  <a:schemeClr val="dk1"/>
                </a:solidFill>
                <a:latin typeface="Arial"/>
                <a:ea typeface="Arial"/>
                <a:cs typeface="Arial"/>
                <a:sym typeface="Arial"/>
              </a:rPr>
              <a:t>       </a:t>
            </a:r>
            <a:r>
              <a:rPr b="0" i="0" lang="en-US" sz="800" u="none" cap="none" strike="noStrike">
                <a:solidFill>
                  <a:srgbClr val="000000"/>
                </a:solidFill>
                <a:latin typeface="Arial"/>
                <a:ea typeface="Arial"/>
                <a:cs typeface="Arial"/>
                <a:sym typeface="Arial"/>
              </a:rPr>
              <a:t>runC</a:t>
            </a:r>
          </a:p>
        </p:txBody>
      </p:sp>
      <p:sp>
        <p:nvSpPr>
          <p:cNvPr id="462" name="Shape 462"/>
          <p:cNvSpPr txBox="1"/>
          <p:nvPr/>
        </p:nvSpPr>
        <p:spPr>
          <a:xfrm>
            <a:off x="5610075" y="3287350"/>
            <a:ext cx="1877400" cy="2106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800" u="none" cap="none" strike="noStrike">
                <a:solidFill>
                  <a:srgbClr val="000000"/>
                </a:solidFill>
                <a:latin typeface="Arial"/>
                <a:ea typeface="Arial"/>
                <a:cs typeface="Arial"/>
                <a:sym typeface="Arial"/>
              </a:rPr>
              <a:t>Kafka	RabbitMQ</a:t>
            </a:r>
          </a:p>
        </p:txBody>
      </p:sp>
      <p:sp>
        <p:nvSpPr>
          <p:cNvPr id="463" name="Shape 463"/>
          <p:cNvSpPr txBox="1"/>
          <p:nvPr/>
        </p:nvSpPr>
        <p:spPr>
          <a:xfrm>
            <a:off x="2502700" y="2433509"/>
            <a:ext cx="624300" cy="210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800" u="none" cap="none" strike="noStrike">
                <a:solidFill>
                  <a:srgbClr val="000000"/>
                </a:solidFill>
                <a:latin typeface="Arial"/>
                <a:ea typeface="Arial"/>
                <a:cs typeface="Arial"/>
                <a:sym typeface="Arial"/>
              </a:rPr>
              <a:t>Ruby</a:t>
            </a:r>
          </a:p>
          <a:p>
            <a:pPr indent="0" lvl="0" marL="0" marR="0" rtl="0" algn="l">
              <a:lnSpc>
                <a:spcPct val="100000"/>
              </a:lnSpc>
              <a:spcBef>
                <a:spcPts val="0"/>
              </a:spcBef>
              <a:spcAft>
                <a:spcPts val="0"/>
              </a:spcAft>
              <a:buClr>
                <a:srgbClr val="000000"/>
              </a:buClr>
              <a:buSzPct val="25000"/>
              <a:buFont typeface="Arial"/>
              <a:buNone/>
            </a:pPr>
            <a:r>
              <a:rPr b="0" i="0" lang="en-US" sz="800" u="none" cap="none" strike="noStrike">
                <a:solidFill>
                  <a:srgbClr val="000000"/>
                </a:solidFill>
                <a:latin typeface="Arial"/>
                <a:ea typeface="Arial"/>
                <a:cs typeface="Arial"/>
                <a:sym typeface="Arial"/>
              </a:rPr>
              <a:t>Go</a:t>
            </a:r>
          </a:p>
          <a:p>
            <a:pPr indent="0" lvl="0" marL="0" marR="0" rtl="0" algn="l">
              <a:lnSpc>
                <a:spcPct val="100000"/>
              </a:lnSpc>
              <a:spcBef>
                <a:spcPts val="0"/>
              </a:spcBef>
              <a:spcAft>
                <a:spcPts val="0"/>
              </a:spcAft>
              <a:buClr>
                <a:srgbClr val="000000"/>
              </a:buClr>
              <a:buSzPct val="25000"/>
              <a:buFont typeface="Arial"/>
              <a:buNone/>
            </a:pPr>
            <a:r>
              <a:rPr b="0" i="0" lang="en-US" sz="800" u="none" cap="none" strike="noStrike">
                <a:solidFill>
                  <a:srgbClr val="000000"/>
                </a:solidFill>
                <a:latin typeface="Arial"/>
                <a:ea typeface="Arial"/>
                <a:cs typeface="Arial"/>
                <a:sym typeface="Arial"/>
              </a:rPr>
              <a:t>*.JS</a:t>
            </a:r>
          </a:p>
        </p:txBody>
      </p:sp>
      <p:grpSp>
        <p:nvGrpSpPr>
          <p:cNvPr id="464" name="Shape 464"/>
          <p:cNvGrpSpPr/>
          <p:nvPr/>
        </p:nvGrpSpPr>
        <p:grpSpPr>
          <a:xfrm>
            <a:off x="37452" y="2156595"/>
            <a:ext cx="186455" cy="176645"/>
            <a:chOff x="8317600" y="1296225"/>
            <a:chExt cx="255000" cy="287698"/>
          </a:xfrm>
        </p:grpSpPr>
        <p:sp>
          <p:nvSpPr>
            <p:cNvPr id="465" name="Shape 465"/>
            <p:cNvSpPr/>
            <p:nvPr/>
          </p:nvSpPr>
          <p:spPr>
            <a:xfrm>
              <a:off x="8317600" y="1296225"/>
              <a:ext cx="255000" cy="287698"/>
            </a:xfrm>
            <a:prstGeom prst="rect">
              <a:avLst/>
            </a:prstGeom>
            <a:solidFill>
              <a:srgbClr val="FFFFFF"/>
            </a:solidFill>
            <a:ln cap="flat" cmpd="sng" w="9525">
              <a:solidFill>
                <a:srgbClr val="000000"/>
              </a:solidFill>
              <a:prstDash val="dot"/>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466" name="Shape 466"/>
            <p:cNvPicPr preferRelativeResize="0"/>
            <p:nvPr/>
          </p:nvPicPr>
          <p:blipFill rotWithShape="1">
            <a:blip r:embed="rId3">
              <a:alphaModFix/>
            </a:blip>
            <a:srcRect b="0" l="0" r="0" t="0"/>
            <a:stretch/>
          </p:blipFill>
          <p:spPr>
            <a:xfrm>
              <a:off x="8333525" y="1316024"/>
              <a:ext cx="210600" cy="210580"/>
            </a:xfrm>
            <a:prstGeom prst="rect">
              <a:avLst/>
            </a:prstGeom>
            <a:noFill/>
            <a:ln cap="flat" cmpd="sng" w="9525">
              <a:solidFill>
                <a:srgbClr val="FFFFFF"/>
              </a:solidFill>
              <a:prstDash val="solid"/>
              <a:round/>
              <a:headEnd len="med" w="med" type="none"/>
              <a:tailEnd len="med" w="med" type="none"/>
            </a:ln>
          </p:spPr>
        </p:pic>
      </p:grpSp>
      <p:sp>
        <p:nvSpPr>
          <p:cNvPr id="467" name="Shape 467"/>
          <p:cNvSpPr txBox="1"/>
          <p:nvPr/>
        </p:nvSpPr>
        <p:spPr>
          <a:xfrm>
            <a:off x="3932578" y="2571725"/>
            <a:ext cx="749399" cy="210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800" u="none" cap="none" strike="noStrike">
                <a:solidFill>
                  <a:schemeClr val="lt2"/>
                </a:solidFill>
                <a:latin typeface="Arial"/>
                <a:ea typeface="Arial"/>
                <a:cs typeface="Arial"/>
                <a:sym typeface="Arial"/>
              </a:rPr>
              <a:t>Zookeeper</a:t>
            </a:r>
          </a:p>
          <a:p>
            <a:pPr indent="0" lvl="0" marL="0" marR="0" rtl="0" algn="l">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
        <p:nvSpPr>
          <p:cNvPr id="468" name="Shape 468"/>
          <p:cNvSpPr txBox="1"/>
          <p:nvPr>
            <p:ph idx="1" type="subTitle"/>
          </p:nvPr>
        </p:nvSpPr>
        <p:spPr>
          <a:xfrm>
            <a:off x="3259075" y="394400"/>
            <a:ext cx="1439397" cy="867298"/>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50000"/>
              </a:lnSpc>
              <a:spcBef>
                <a:spcPts val="0"/>
              </a:spcBef>
              <a:spcAft>
                <a:spcPts val="0"/>
              </a:spcAft>
              <a:buClr>
                <a:schemeClr val="dk1"/>
              </a:buClr>
              <a:buSzPct val="25000"/>
              <a:buFont typeface="Arial"/>
              <a:buNone/>
            </a:pPr>
            <a:r>
              <a:rPr b="1" i="0" lang="en-US" sz="900" u="none" cap="none" strike="noStrike">
                <a:solidFill>
                  <a:schemeClr val="dk2"/>
                </a:solidFill>
                <a:latin typeface="Arial"/>
                <a:ea typeface="Arial"/>
                <a:cs typeface="Arial"/>
                <a:sym typeface="Arial"/>
              </a:rPr>
              <a:t>CI / CD</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Jenkins</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Concourse</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Artifactory</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469" name="Shape 469"/>
          <p:cNvSpPr txBox="1"/>
          <p:nvPr/>
        </p:nvSpPr>
        <p:spPr>
          <a:xfrm>
            <a:off x="4031250" y="595412"/>
            <a:ext cx="624300" cy="210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800" u="none" cap="none" strike="noStrike">
                <a:solidFill>
                  <a:srgbClr val="000000"/>
                </a:solidFill>
                <a:latin typeface="Arial"/>
                <a:ea typeface="Arial"/>
                <a:cs typeface="Arial"/>
                <a:sym typeface="Arial"/>
              </a:rPr>
              <a:t>Spinaker</a:t>
            </a:r>
          </a:p>
          <a:p>
            <a:pPr indent="0" lvl="0" marL="0" marR="0" rtl="0" algn="l">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
        <p:nvSpPr>
          <p:cNvPr id="470" name="Shape 470"/>
          <p:cNvSpPr txBox="1"/>
          <p:nvPr>
            <p:ph idx="1" type="subTitle"/>
          </p:nvPr>
        </p:nvSpPr>
        <p:spPr>
          <a:xfrm>
            <a:off x="161325" y="4119600"/>
            <a:ext cx="1559999" cy="958797"/>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NETWORKING</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DNS</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Load Balancing</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Intelligent Routing</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Network Segmentation</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Firewalls</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471" name="Shape 471"/>
          <p:cNvSpPr txBox="1"/>
          <p:nvPr>
            <p:ph idx="1" type="subTitle"/>
          </p:nvPr>
        </p:nvSpPr>
        <p:spPr>
          <a:xfrm>
            <a:off x="161325" y="3137500"/>
            <a:ext cx="1559999" cy="917100"/>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MONITORING &amp; LOGGING</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Log Aggregation</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Storage</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Thresholds</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Metering</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472" name="Shape 472"/>
          <p:cNvSpPr txBox="1"/>
          <p:nvPr/>
        </p:nvSpPr>
        <p:spPr>
          <a:xfrm>
            <a:off x="7594550" y="1829266"/>
            <a:ext cx="1427153" cy="731910"/>
          </a:xfrm>
          <a:prstGeom prst="rect">
            <a:avLst/>
          </a:prstGeom>
          <a:solidFill>
            <a:srgbClr val="EFEFEF"/>
          </a:solid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000" u="none" cap="none" strike="noStrike">
                <a:solidFill>
                  <a:srgbClr val="000000"/>
                </a:solidFill>
                <a:latin typeface="Arial"/>
                <a:ea typeface="Arial"/>
                <a:cs typeface="Arial"/>
                <a:sym typeface="Arial"/>
              </a:rPr>
              <a:t>What does it take to deploy and operate ALL this at SCALE</a:t>
            </a:r>
          </a:p>
        </p:txBody>
      </p:sp>
      <p:sp>
        <p:nvSpPr>
          <p:cNvPr id="473" name="Shape 473"/>
          <p:cNvSpPr txBox="1"/>
          <p:nvPr/>
        </p:nvSpPr>
        <p:spPr>
          <a:xfrm>
            <a:off x="7594550" y="2827073"/>
            <a:ext cx="1427154" cy="796127"/>
          </a:xfrm>
          <a:prstGeom prst="rect">
            <a:avLst/>
          </a:prstGeom>
          <a:solidFill>
            <a:srgbClr val="EFEFEF"/>
          </a:solid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000" u="none" cap="none" strike="noStrike">
                <a:solidFill>
                  <a:srgbClr val="000000"/>
                </a:solidFill>
                <a:latin typeface="Arial"/>
                <a:ea typeface="Arial"/>
                <a:cs typeface="Arial"/>
                <a:sym typeface="Arial"/>
              </a:rPr>
              <a:t>Where should your best developers focus to maximise BUSINESS VALUE? </a:t>
            </a:r>
          </a:p>
        </p:txBody>
      </p:sp>
      <p:sp>
        <p:nvSpPr>
          <p:cNvPr id="474" name="Shape 474"/>
          <p:cNvSpPr/>
          <p:nvPr/>
        </p:nvSpPr>
        <p:spPr>
          <a:xfrm>
            <a:off x="7359050" y="296275"/>
            <a:ext cx="235500" cy="4816797"/>
          </a:xfrm>
          <a:prstGeom prst="righ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78" name="Shape 478"/>
        <p:cNvGrpSpPr/>
        <p:nvPr/>
      </p:nvGrpSpPr>
      <p:grpSpPr>
        <a:xfrm>
          <a:off x="0" y="0"/>
          <a:ext cx="0" cy="0"/>
          <a:chOff x="0" y="0"/>
          <a:chExt cx="0" cy="0"/>
        </a:xfrm>
      </p:grpSpPr>
      <p:sp>
        <p:nvSpPr>
          <p:cNvPr id="479" name="Shape 479"/>
          <p:cNvSpPr/>
          <p:nvPr/>
        </p:nvSpPr>
        <p:spPr>
          <a:xfrm>
            <a:off x="129400" y="2190400"/>
            <a:ext cx="7203600" cy="867298"/>
          </a:xfrm>
          <a:prstGeom prst="rect">
            <a:avLst/>
          </a:prstGeom>
          <a:noFill/>
          <a:ln cap="flat" cmpd="sng" w="9525">
            <a:solidFill>
              <a:srgbClr val="0B5394"/>
            </a:solidFill>
            <a:prstDash val="dot"/>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0" name="Shape 480"/>
          <p:cNvSpPr txBox="1"/>
          <p:nvPr>
            <p:ph idx="1" type="subTitle"/>
          </p:nvPr>
        </p:nvSpPr>
        <p:spPr>
          <a:xfrm>
            <a:off x="1756951" y="4575000"/>
            <a:ext cx="5540399" cy="464399"/>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PUBLIC CLOUD</a:t>
            </a:r>
          </a:p>
        </p:txBody>
      </p:sp>
      <p:sp>
        <p:nvSpPr>
          <p:cNvPr id="481" name="Shape 481"/>
          <p:cNvSpPr txBox="1"/>
          <p:nvPr/>
        </p:nvSpPr>
        <p:spPr>
          <a:xfrm>
            <a:off x="53198" y="-10450"/>
            <a:ext cx="6927097" cy="380700"/>
          </a:xfrm>
          <a:prstGeom prst="rect">
            <a:avLst/>
          </a:prstGeom>
          <a:noFill/>
          <a:ln>
            <a:noFill/>
          </a:ln>
        </p:spPr>
        <p:txBody>
          <a:bodyPr anchorCtr="0" anchor="t" bIns="91425" lIns="91425" rIns="91425" tIns="91425">
            <a:noAutofit/>
          </a:bodyPr>
          <a:lstStyle/>
          <a:p>
            <a:pPr indent="0" lvl="0" marL="0" marR="0" rtl="0" algn="l">
              <a:spcBef>
                <a:spcPts val="0"/>
              </a:spcBef>
              <a:buSzPct val="25000"/>
              <a:buNone/>
            </a:pPr>
            <a:r>
              <a:rPr b="1" lang="en-US" sz="1400">
                <a:solidFill>
                  <a:srgbClr val="008774"/>
                </a:solidFill>
                <a:latin typeface="Arial"/>
                <a:ea typeface="Arial"/>
                <a:cs typeface="Arial"/>
                <a:sym typeface="Arial"/>
              </a:rPr>
              <a:t>Enabling Microservice Strategy with Cloud Native Architecture </a:t>
            </a:r>
            <a:r>
              <a:rPr b="1" i="0" lang="en-US" sz="1400" u="none" cap="none" strike="noStrike">
                <a:solidFill>
                  <a:schemeClr val="accent1"/>
                </a:solidFill>
                <a:latin typeface="Arial"/>
                <a:ea typeface="Arial"/>
                <a:cs typeface="Arial"/>
                <a:sym typeface="Arial"/>
              </a:rPr>
              <a:t>(AWS</a:t>
            </a:r>
            <a:r>
              <a:rPr b="1" i="0" lang="en-US" sz="1400" u="none" cap="none" strike="noStrike">
                <a:solidFill>
                  <a:schemeClr val="accent5"/>
                </a:solidFill>
                <a:latin typeface="Arial"/>
                <a:ea typeface="Arial"/>
                <a:cs typeface="Arial"/>
                <a:sym typeface="Arial"/>
              </a:rPr>
              <a:t>)</a:t>
            </a:r>
          </a:p>
        </p:txBody>
      </p:sp>
      <p:sp>
        <p:nvSpPr>
          <p:cNvPr id="482" name="Shape 482"/>
          <p:cNvSpPr txBox="1"/>
          <p:nvPr>
            <p:ph idx="1" type="subTitle"/>
          </p:nvPr>
        </p:nvSpPr>
        <p:spPr>
          <a:xfrm>
            <a:off x="1764425" y="4119600"/>
            <a:ext cx="5540398" cy="431400"/>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CLOUD ORCHESTRATION </a:t>
            </a:r>
          </a:p>
          <a:p>
            <a:pPr indent="0" lvl="0" marL="0" marR="0" rtl="0" algn="l">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&amp; AUTOMATION</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483" name="Shape 483"/>
          <p:cNvSpPr txBox="1"/>
          <p:nvPr>
            <p:ph idx="1" type="subTitle"/>
          </p:nvPr>
        </p:nvSpPr>
        <p:spPr>
          <a:xfrm>
            <a:off x="1785550" y="2223725"/>
            <a:ext cx="1439397" cy="810600"/>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5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LANGUAGES</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Java</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.NET</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Python</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484" name="Shape 484"/>
          <p:cNvSpPr txBox="1"/>
          <p:nvPr>
            <p:ph idx="1" type="subTitle"/>
          </p:nvPr>
        </p:nvSpPr>
        <p:spPr>
          <a:xfrm>
            <a:off x="1764425" y="3623200"/>
            <a:ext cx="5540398" cy="431400"/>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CONTAINER</a:t>
            </a:r>
          </a:p>
          <a:p>
            <a:pPr indent="0" lvl="0" marL="0" marR="0" rtl="0" algn="l">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ORCHESTRATION </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485" name="Shape 485"/>
          <p:cNvSpPr txBox="1"/>
          <p:nvPr>
            <p:ph idx="1" type="subTitle"/>
          </p:nvPr>
        </p:nvSpPr>
        <p:spPr>
          <a:xfrm>
            <a:off x="1773459" y="3124750"/>
            <a:ext cx="2960999" cy="431400"/>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CONTAINERS</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486" name="Shape 486"/>
          <p:cNvSpPr txBox="1"/>
          <p:nvPr>
            <p:ph idx="1" type="subTitle"/>
          </p:nvPr>
        </p:nvSpPr>
        <p:spPr>
          <a:xfrm>
            <a:off x="4786600" y="3137500"/>
            <a:ext cx="2518199" cy="431400"/>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MESSAGING</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487" name="Shape 487"/>
          <p:cNvSpPr txBox="1"/>
          <p:nvPr>
            <p:ph idx="1" type="subTitle"/>
          </p:nvPr>
        </p:nvSpPr>
        <p:spPr>
          <a:xfrm>
            <a:off x="164425" y="2212075"/>
            <a:ext cx="1559999" cy="810600"/>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5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DATA MICROSERVICES</a:t>
            </a:r>
          </a:p>
          <a:p>
            <a:pPr indent="0" lvl="0" marL="0" marR="0" rtl="0" algn="ctr">
              <a:lnSpc>
                <a:spcPct val="150000"/>
              </a:lnSpc>
              <a:spcBef>
                <a:spcPts val="0"/>
              </a:spcBef>
              <a:spcAft>
                <a:spcPts val="0"/>
              </a:spcAft>
              <a:buClr>
                <a:schemeClr val="dk2"/>
              </a:buClr>
              <a:buSzPct val="25000"/>
              <a:buFont typeface="Arial"/>
              <a:buNone/>
            </a:pPr>
            <a:r>
              <a:t/>
            </a:r>
            <a:endParaRPr b="1" i="0" sz="900" u="none" cap="none" strike="noStrike">
              <a:solidFill>
                <a:schemeClr val="dk2"/>
              </a:solidFill>
              <a:latin typeface="Arial"/>
              <a:ea typeface="Arial"/>
              <a:cs typeface="Arial"/>
              <a:sym typeface="Arial"/>
            </a:endParaRPr>
          </a:p>
        </p:txBody>
      </p:sp>
      <p:sp>
        <p:nvSpPr>
          <p:cNvPr id="488" name="Shape 488"/>
          <p:cNvSpPr txBox="1"/>
          <p:nvPr>
            <p:ph idx="1" type="subTitle"/>
          </p:nvPr>
        </p:nvSpPr>
        <p:spPr>
          <a:xfrm>
            <a:off x="4779850" y="2238675"/>
            <a:ext cx="1228500" cy="791399"/>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CIRCUIT BREAKERS</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Hystrix</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DIY</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489" name="Shape 489"/>
          <p:cNvSpPr txBox="1"/>
          <p:nvPr>
            <p:ph idx="1" type="subTitle"/>
          </p:nvPr>
        </p:nvSpPr>
        <p:spPr>
          <a:xfrm>
            <a:off x="6076225" y="2231225"/>
            <a:ext cx="1228500" cy="791399"/>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5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LOAD BALANCING</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Ribbon</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Zuul</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490" name="Shape 490"/>
          <p:cNvSpPr txBox="1"/>
          <p:nvPr>
            <p:ph idx="1" type="subTitle"/>
          </p:nvPr>
        </p:nvSpPr>
        <p:spPr>
          <a:xfrm>
            <a:off x="178975" y="394325"/>
            <a:ext cx="1531500" cy="1728299"/>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DATABASES AND DATA MANAGEMENT</a:t>
            </a:r>
          </a:p>
          <a:p>
            <a:pPr indent="0" lvl="0" marL="0" marR="0" rtl="0" algn="l">
              <a:lnSpc>
                <a:spcPct val="115000"/>
              </a:lnSpc>
              <a:spcBef>
                <a:spcPts val="0"/>
              </a:spcBef>
              <a:spcAft>
                <a:spcPts val="0"/>
              </a:spcAft>
              <a:buClr>
                <a:schemeClr val="dk2"/>
              </a:buClr>
              <a:buSzPct val="25000"/>
              <a:buFont typeface="Arial"/>
              <a:buNone/>
            </a:pPr>
            <a:r>
              <a:t/>
            </a:r>
            <a:endParaRPr b="0" i="0" sz="600" u="none" cap="none" strike="noStrike">
              <a:solidFill>
                <a:schemeClr val="dk2"/>
              </a:solidFill>
              <a:latin typeface="Arial"/>
              <a:ea typeface="Arial"/>
              <a:cs typeface="Arial"/>
              <a:sym typeface="Arial"/>
            </a:endParaRPr>
          </a:p>
        </p:txBody>
      </p:sp>
      <p:sp>
        <p:nvSpPr>
          <p:cNvPr id="491" name="Shape 491"/>
          <p:cNvSpPr txBox="1"/>
          <p:nvPr>
            <p:ph idx="1" type="subTitle"/>
          </p:nvPr>
        </p:nvSpPr>
        <p:spPr>
          <a:xfrm>
            <a:off x="3272575" y="2218750"/>
            <a:ext cx="1439397" cy="810600"/>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DISCOVERY &amp; REGISTRATION</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Consul</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Eureka</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etcd</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492" name="Shape 492"/>
          <p:cNvSpPr txBox="1"/>
          <p:nvPr>
            <p:ph idx="1" type="subTitle"/>
          </p:nvPr>
        </p:nvSpPr>
        <p:spPr>
          <a:xfrm>
            <a:off x="1765075" y="394325"/>
            <a:ext cx="1439397" cy="867298"/>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5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VERSION CONTROL</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493" name="Shape 493"/>
          <p:cNvSpPr txBox="1"/>
          <p:nvPr>
            <p:ph idx="1" type="subTitle"/>
          </p:nvPr>
        </p:nvSpPr>
        <p:spPr>
          <a:xfrm>
            <a:off x="1770749" y="1320650"/>
            <a:ext cx="1439397" cy="810600"/>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DEV FRAMEWORKS</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494" name="Shape 494"/>
          <p:cNvSpPr txBox="1"/>
          <p:nvPr>
            <p:ph idx="1" type="subTitle"/>
          </p:nvPr>
        </p:nvSpPr>
        <p:spPr>
          <a:xfrm>
            <a:off x="3270425" y="1310700"/>
            <a:ext cx="1439397" cy="810600"/>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5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API MANAGEMENT</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495" name="Shape 495"/>
          <p:cNvSpPr txBox="1"/>
          <p:nvPr>
            <p:ph idx="1" type="subTitle"/>
          </p:nvPr>
        </p:nvSpPr>
        <p:spPr>
          <a:xfrm>
            <a:off x="4770100" y="394250"/>
            <a:ext cx="1228500" cy="1736998"/>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SECURITY &amp; COMPLIANCE</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OAuth</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UAA</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LDAP</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Kerberos</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SSL/TLS</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PCI</a:t>
            </a:r>
          </a:p>
          <a:p>
            <a:pPr indent="0" lvl="0" marL="0" marR="0" rtl="0" algn="l">
              <a:lnSpc>
                <a:spcPct val="100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HIPAA/HL7</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496" name="Shape 496"/>
          <p:cNvSpPr txBox="1"/>
          <p:nvPr>
            <p:ph idx="1" type="subTitle"/>
          </p:nvPr>
        </p:nvSpPr>
        <p:spPr>
          <a:xfrm>
            <a:off x="6065500" y="394400"/>
            <a:ext cx="1228500" cy="1736998"/>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1" i="0" lang="en-US" sz="900" u="none" cap="none" strike="noStrike">
                <a:solidFill>
                  <a:schemeClr val="dk2"/>
                </a:solidFill>
                <a:latin typeface="Arial"/>
                <a:ea typeface="Arial"/>
                <a:cs typeface="Arial"/>
                <a:sym typeface="Arial"/>
              </a:rPr>
              <a:t>METRICS &amp; DASHBOARDS</a:t>
            </a:r>
          </a:p>
          <a:p>
            <a:pPr indent="0" lvl="0" marL="0" marR="0" rtl="0" algn="l">
              <a:lnSpc>
                <a:spcPct val="100000"/>
              </a:lnSpc>
              <a:spcBef>
                <a:spcPts val="0"/>
              </a:spcBef>
              <a:spcAft>
                <a:spcPts val="0"/>
              </a:spcAft>
              <a:buClr>
                <a:schemeClr val="dk2"/>
              </a:buClr>
              <a:buSzPct val="25000"/>
              <a:buFont typeface="Arial"/>
              <a:buNone/>
            </a:pPr>
            <a:r>
              <a:t/>
            </a:r>
            <a:endParaRPr b="1" i="0" sz="9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rPr b="1" i="0" lang="en-US" sz="900" u="none" cap="none" strike="noStrike">
                <a:solidFill>
                  <a:srgbClr val="FFAB40"/>
                </a:solidFill>
                <a:latin typeface="Arial"/>
                <a:ea typeface="Arial"/>
                <a:cs typeface="Arial"/>
                <a:sym typeface="Arial"/>
              </a:rPr>
              <a:t>AWS CloudWatch</a:t>
            </a:r>
          </a:p>
        </p:txBody>
      </p:sp>
      <p:sp>
        <p:nvSpPr>
          <p:cNvPr id="497" name="Shape 497"/>
          <p:cNvSpPr txBox="1"/>
          <p:nvPr/>
        </p:nvSpPr>
        <p:spPr>
          <a:xfrm>
            <a:off x="3186150" y="4278575"/>
            <a:ext cx="4408499" cy="210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800" u="none" cap="none" strike="noStrike">
                <a:solidFill>
                  <a:srgbClr val="000000"/>
                </a:solidFill>
                <a:latin typeface="Arial"/>
                <a:ea typeface="Arial"/>
                <a:cs typeface="Arial"/>
                <a:sym typeface="Arial"/>
              </a:rPr>
              <a:t>Chef	Puppet	   Ansible       SaltStack</a:t>
            </a:r>
            <a:r>
              <a:rPr b="0" i="0" lang="en-US" sz="800" u="none" cap="none" strike="noStrike">
                <a:solidFill>
                  <a:schemeClr val="dk1"/>
                </a:solidFill>
                <a:latin typeface="Arial"/>
                <a:ea typeface="Arial"/>
                <a:cs typeface="Arial"/>
                <a:sym typeface="Arial"/>
              </a:rPr>
              <a:t> 	Mesos</a:t>
            </a:r>
          </a:p>
        </p:txBody>
      </p:sp>
      <p:sp>
        <p:nvSpPr>
          <p:cNvPr id="498" name="Shape 498"/>
          <p:cNvSpPr txBox="1"/>
          <p:nvPr/>
        </p:nvSpPr>
        <p:spPr>
          <a:xfrm>
            <a:off x="3258750" y="3741025"/>
            <a:ext cx="4408499" cy="210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800" u="none" cap="none" strike="noStrike">
                <a:solidFill>
                  <a:srgbClr val="000000"/>
                </a:solidFill>
                <a:latin typeface="Arial"/>
                <a:ea typeface="Arial"/>
                <a:cs typeface="Arial"/>
                <a:sym typeface="Arial"/>
              </a:rPr>
              <a:t>Kubernetes	Swarm	      Marathon	ECS</a:t>
            </a:r>
            <a:r>
              <a:rPr b="0" i="0" lang="en-US" sz="800" u="none" cap="none" strike="noStrike">
                <a:solidFill>
                  <a:schemeClr val="dk1"/>
                </a:solidFill>
                <a:latin typeface="Arial"/>
                <a:ea typeface="Arial"/>
                <a:cs typeface="Arial"/>
                <a:sym typeface="Arial"/>
              </a:rPr>
              <a:t> </a:t>
            </a:r>
          </a:p>
        </p:txBody>
      </p:sp>
      <p:sp>
        <p:nvSpPr>
          <p:cNvPr id="499" name="Shape 499"/>
          <p:cNvSpPr txBox="1"/>
          <p:nvPr/>
        </p:nvSpPr>
        <p:spPr>
          <a:xfrm>
            <a:off x="2774100" y="3234097"/>
            <a:ext cx="1566901" cy="2106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800" u="none" cap="none" strike="noStrike">
                <a:solidFill>
                  <a:srgbClr val="000000"/>
                </a:solidFill>
                <a:latin typeface="Arial"/>
                <a:ea typeface="Arial"/>
                <a:cs typeface="Arial"/>
                <a:sym typeface="Arial"/>
              </a:rPr>
              <a:t>Docker		</a:t>
            </a:r>
          </a:p>
        </p:txBody>
      </p:sp>
      <p:sp>
        <p:nvSpPr>
          <p:cNvPr id="500" name="Shape 500"/>
          <p:cNvSpPr txBox="1"/>
          <p:nvPr/>
        </p:nvSpPr>
        <p:spPr>
          <a:xfrm>
            <a:off x="5610075" y="3287350"/>
            <a:ext cx="1877400" cy="210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
        <p:nvSpPr>
          <p:cNvPr id="501" name="Shape 501"/>
          <p:cNvSpPr txBox="1"/>
          <p:nvPr/>
        </p:nvSpPr>
        <p:spPr>
          <a:xfrm>
            <a:off x="2502700" y="2433509"/>
            <a:ext cx="624300" cy="210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800" u="none" cap="none" strike="noStrike">
                <a:solidFill>
                  <a:srgbClr val="000000"/>
                </a:solidFill>
                <a:latin typeface="Arial"/>
                <a:ea typeface="Arial"/>
                <a:cs typeface="Arial"/>
                <a:sym typeface="Arial"/>
              </a:rPr>
              <a:t>Ruby</a:t>
            </a:r>
          </a:p>
          <a:p>
            <a:pPr indent="0" lvl="0" marL="0" marR="0" rtl="0" algn="l">
              <a:lnSpc>
                <a:spcPct val="100000"/>
              </a:lnSpc>
              <a:spcBef>
                <a:spcPts val="0"/>
              </a:spcBef>
              <a:spcAft>
                <a:spcPts val="0"/>
              </a:spcAft>
              <a:buClr>
                <a:srgbClr val="000000"/>
              </a:buClr>
              <a:buSzPct val="25000"/>
              <a:buFont typeface="Arial"/>
              <a:buNone/>
            </a:pPr>
            <a:r>
              <a:rPr b="0" i="0" lang="en-US" sz="800" u="none" cap="none" strike="noStrike">
                <a:solidFill>
                  <a:srgbClr val="000000"/>
                </a:solidFill>
                <a:latin typeface="Arial"/>
                <a:ea typeface="Arial"/>
                <a:cs typeface="Arial"/>
                <a:sym typeface="Arial"/>
              </a:rPr>
              <a:t>Go</a:t>
            </a:r>
          </a:p>
          <a:p>
            <a:pPr indent="0" lvl="0" marL="0" marR="0" rtl="0" algn="l">
              <a:lnSpc>
                <a:spcPct val="100000"/>
              </a:lnSpc>
              <a:spcBef>
                <a:spcPts val="0"/>
              </a:spcBef>
              <a:spcAft>
                <a:spcPts val="0"/>
              </a:spcAft>
              <a:buClr>
                <a:srgbClr val="000000"/>
              </a:buClr>
              <a:buSzPct val="25000"/>
              <a:buFont typeface="Arial"/>
              <a:buNone/>
            </a:pPr>
            <a:r>
              <a:rPr b="0" i="0" lang="en-US" sz="800" u="none" cap="none" strike="noStrike">
                <a:solidFill>
                  <a:srgbClr val="000000"/>
                </a:solidFill>
                <a:latin typeface="Arial"/>
                <a:ea typeface="Arial"/>
                <a:cs typeface="Arial"/>
                <a:sym typeface="Arial"/>
              </a:rPr>
              <a:t>*.JS</a:t>
            </a:r>
          </a:p>
        </p:txBody>
      </p:sp>
      <p:grpSp>
        <p:nvGrpSpPr>
          <p:cNvPr id="502" name="Shape 502"/>
          <p:cNvGrpSpPr/>
          <p:nvPr/>
        </p:nvGrpSpPr>
        <p:grpSpPr>
          <a:xfrm>
            <a:off x="37452" y="2156595"/>
            <a:ext cx="186455" cy="176645"/>
            <a:chOff x="8317600" y="1296225"/>
            <a:chExt cx="255000" cy="287698"/>
          </a:xfrm>
        </p:grpSpPr>
        <p:sp>
          <p:nvSpPr>
            <p:cNvPr id="503" name="Shape 503"/>
            <p:cNvSpPr/>
            <p:nvPr/>
          </p:nvSpPr>
          <p:spPr>
            <a:xfrm>
              <a:off x="8317600" y="1296225"/>
              <a:ext cx="255000" cy="287698"/>
            </a:xfrm>
            <a:prstGeom prst="rect">
              <a:avLst/>
            </a:prstGeom>
            <a:solidFill>
              <a:srgbClr val="FFFFFF"/>
            </a:solidFill>
            <a:ln cap="flat" cmpd="sng" w="9525">
              <a:solidFill>
                <a:srgbClr val="000000"/>
              </a:solidFill>
              <a:prstDash val="dot"/>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504" name="Shape 504"/>
            <p:cNvPicPr preferRelativeResize="0"/>
            <p:nvPr/>
          </p:nvPicPr>
          <p:blipFill rotWithShape="1">
            <a:blip r:embed="rId4">
              <a:alphaModFix/>
            </a:blip>
            <a:srcRect b="0" l="0" r="0" t="0"/>
            <a:stretch/>
          </p:blipFill>
          <p:spPr>
            <a:xfrm>
              <a:off x="8333525" y="1316024"/>
              <a:ext cx="210600" cy="210580"/>
            </a:xfrm>
            <a:prstGeom prst="rect">
              <a:avLst/>
            </a:prstGeom>
            <a:noFill/>
            <a:ln cap="flat" cmpd="sng" w="9525">
              <a:solidFill>
                <a:srgbClr val="FFFFFF"/>
              </a:solidFill>
              <a:prstDash val="solid"/>
              <a:round/>
              <a:headEnd len="med" w="med" type="none"/>
              <a:tailEnd len="med" w="med" type="none"/>
            </a:ln>
          </p:spPr>
        </p:pic>
      </p:grpSp>
      <p:sp>
        <p:nvSpPr>
          <p:cNvPr id="505" name="Shape 505"/>
          <p:cNvSpPr txBox="1"/>
          <p:nvPr/>
        </p:nvSpPr>
        <p:spPr>
          <a:xfrm>
            <a:off x="4037200" y="2466425"/>
            <a:ext cx="749399" cy="210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
        <p:nvSpPr>
          <p:cNvPr id="506" name="Shape 506"/>
          <p:cNvSpPr txBox="1"/>
          <p:nvPr>
            <p:ph idx="1" type="subTitle"/>
          </p:nvPr>
        </p:nvSpPr>
        <p:spPr>
          <a:xfrm>
            <a:off x="3259075" y="394400"/>
            <a:ext cx="1439397" cy="867298"/>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50000"/>
              </a:lnSpc>
              <a:spcBef>
                <a:spcPts val="0"/>
              </a:spcBef>
              <a:spcAft>
                <a:spcPts val="0"/>
              </a:spcAft>
              <a:buClr>
                <a:schemeClr val="dk1"/>
              </a:buClr>
              <a:buSzPct val="25000"/>
              <a:buFont typeface="Arial"/>
              <a:buNone/>
            </a:pPr>
            <a:r>
              <a:rPr b="1" i="0" lang="en-US" sz="900" u="none" cap="none" strike="noStrike">
                <a:solidFill>
                  <a:schemeClr val="dk2"/>
                </a:solidFill>
                <a:latin typeface="Arial"/>
                <a:ea typeface="Arial"/>
                <a:cs typeface="Arial"/>
                <a:sym typeface="Arial"/>
              </a:rPr>
              <a:t>CI / CD</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507" name="Shape 507"/>
          <p:cNvSpPr txBox="1"/>
          <p:nvPr>
            <p:ph idx="1" type="subTitle"/>
          </p:nvPr>
        </p:nvSpPr>
        <p:spPr>
          <a:xfrm>
            <a:off x="161325" y="4119600"/>
            <a:ext cx="1559999" cy="958797"/>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NETWORKING</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508" name="Shape 508"/>
          <p:cNvSpPr txBox="1"/>
          <p:nvPr>
            <p:ph idx="1" type="subTitle"/>
          </p:nvPr>
        </p:nvSpPr>
        <p:spPr>
          <a:xfrm>
            <a:off x="161325" y="3137500"/>
            <a:ext cx="1559999" cy="917100"/>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MONITORING &amp; LOGGING</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509" name="Shape 509"/>
          <p:cNvSpPr/>
          <p:nvPr/>
        </p:nvSpPr>
        <p:spPr>
          <a:xfrm>
            <a:off x="7359050" y="296275"/>
            <a:ext cx="235500" cy="4816797"/>
          </a:xfrm>
          <a:prstGeom prst="righ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Unknown.jpg" id="510" name="Shape 510"/>
          <p:cNvPicPr preferRelativeResize="0"/>
          <p:nvPr/>
        </p:nvPicPr>
        <p:blipFill rotWithShape="1">
          <a:blip r:embed="rId5">
            <a:alphaModFix/>
          </a:blip>
          <a:srcRect b="0" l="0" r="0" t="0"/>
          <a:stretch/>
        </p:blipFill>
        <p:spPr>
          <a:xfrm>
            <a:off x="2502700" y="717587"/>
            <a:ext cx="582525" cy="423008"/>
          </a:xfrm>
          <a:prstGeom prst="rect">
            <a:avLst/>
          </a:prstGeom>
          <a:noFill/>
          <a:ln>
            <a:noFill/>
          </a:ln>
        </p:spPr>
      </p:pic>
      <p:pic>
        <p:nvPicPr>
          <p:cNvPr descr="Unknown - pipeline.png" id="511" name="Shape 511"/>
          <p:cNvPicPr preferRelativeResize="0"/>
          <p:nvPr/>
        </p:nvPicPr>
        <p:blipFill rotWithShape="1">
          <a:blip r:embed="rId6">
            <a:alphaModFix/>
          </a:blip>
          <a:srcRect b="0" l="0" r="0" t="0"/>
          <a:stretch/>
        </p:blipFill>
        <p:spPr>
          <a:xfrm>
            <a:off x="4051648" y="717589"/>
            <a:ext cx="566136" cy="423008"/>
          </a:xfrm>
          <a:prstGeom prst="rect">
            <a:avLst/>
          </a:prstGeom>
          <a:noFill/>
          <a:ln>
            <a:noFill/>
          </a:ln>
        </p:spPr>
      </p:pic>
      <p:pic>
        <p:nvPicPr>
          <p:cNvPr descr="aws-api-gateway.png" id="512" name="Shape 512"/>
          <p:cNvPicPr preferRelativeResize="0"/>
          <p:nvPr/>
        </p:nvPicPr>
        <p:blipFill rotWithShape="1">
          <a:blip r:embed="rId7">
            <a:alphaModFix/>
          </a:blip>
          <a:srcRect b="0" l="0" r="0" t="0"/>
          <a:stretch/>
        </p:blipFill>
        <p:spPr>
          <a:xfrm>
            <a:off x="4156200" y="1620100"/>
            <a:ext cx="461585" cy="460322"/>
          </a:xfrm>
          <a:prstGeom prst="rect">
            <a:avLst/>
          </a:prstGeom>
          <a:noFill/>
          <a:ln>
            <a:noFill/>
          </a:ln>
        </p:spPr>
      </p:pic>
      <p:pic>
        <p:nvPicPr>
          <p:cNvPr descr="amazon-cloudwatch.png" id="513" name="Shape 513"/>
          <p:cNvPicPr preferRelativeResize="0"/>
          <p:nvPr/>
        </p:nvPicPr>
        <p:blipFill rotWithShape="1">
          <a:blip r:embed="rId8">
            <a:alphaModFix/>
          </a:blip>
          <a:srcRect b="0" l="0" r="0" t="0"/>
          <a:stretch/>
        </p:blipFill>
        <p:spPr>
          <a:xfrm>
            <a:off x="6511407" y="1304999"/>
            <a:ext cx="689061" cy="689061"/>
          </a:xfrm>
          <a:prstGeom prst="rect">
            <a:avLst/>
          </a:prstGeom>
          <a:noFill/>
          <a:ln>
            <a:noFill/>
          </a:ln>
        </p:spPr>
      </p:pic>
      <p:pic>
        <p:nvPicPr>
          <p:cNvPr descr="Unknown - pipeline.png" id="514" name="Shape 514"/>
          <p:cNvPicPr preferRelativeResize="0"/>
          <p:nvPr/>
        </p:nvPicPr>
        <p:blipFill rotWithShape="1">
          <a:blip r:embed="rId6">
            <a:alphaModFix/>
          </a:blip>
          <a:srcRect b="0" l="0" r="0" t="0"/>
          <a:stretch/>
        </p:blipFill>
        <p:spPr>
          <a:xfrm>
            <a:off x="952462" y="2522316"/>
            <a:ext cx="574712" cy="420662"/>
          </a:xfrm>
          <a:prstGeom prst="rect">
            <a:avLst/>
          </a:prstGeom>
          <a:noFill/>
          <a:ln>
            <a:noFill/>
          </a:ln>
        </p:spPr>
      </p:pic>
      <p:pic>
        <p:nvPicPr>
          <p:cNvPr id="515" name="Shape 515"/>
          <p:cNvPicPr preferRelativeResize="0"/>
          <p:nvPr/>
        </p:nvPicPr>
        <p:blipFill rotWithShape="1">
          <a:blip r:embed="rId9">
            <a:alphaModFix/>
          </a:blip>
          <a:srcRect b="31914" l="0" r="0" t="0"/>
          <a:stretch/>
        </p:blipFill>
        <p:spPr>
          <a:xfrm>
            <a:off x="3953128" y="3177776"/>
            <a:ext cx="613341" cy="284687"/>
          </a:xfrm>
          <a:prstGeom prst="rect">
            <a:avLst/>
          </a:prstGeom>
          <a:noFill/>
          <a:ln>
            <a:noFill/>
          </a:ln>
          <a:effectLst>
            <a:outerShdw blurRad="50799" sx="97000" rotWithShape="0" algn="tl" dir="2700000" dist="38100" sy="97000">
              <a:srgbClr val="000000">
                <a:alpha val="70196"/>
              </a:srgbClr>
            </a:outerShdw>
          </a:effectLst>
        </p:spPr>
      </p:pic>
      <p:pic>
        <p:nvPicPr>
          <p:cNvPr descr="https://encrypted-tbn0.gstatic.com/images?q=tbn:ANd9GcRgWtweeNVNot_dJ1JZ4fATg5X0qxTniN17Zry9UylCHUwXFy8KJQ" id="516" name="Shape 516"/>
          <p:cNvPicPr preferRelativeResize="0"/>
          <p:nvPr/>
        </p:nvPicPr>
        <p:blipFill rotWithShape="1">
          <a:blip r:embed="rId10">
            <a:alphaModFix/>
          </a:blip>
          <a:srcRect b="0" l="0" r="0" t="0"/>
          <a:stretch/>
        </p:blipFill>
        <p:spPr>
          <a:xfrm>
            <a:off x="5381896" y="4718976"/>
            <a:ext cx="408899" cy="174300"/>
          </a:xfrm>
          <a:prstGeom prst="rect">
            <a:avLst/>
          </a:prstGeom>
          <a:noFill/>
          <a:ln>
            <a:noFill/>
          </a:ln>
        </p:spPr>
      </p:pic>
      <p:pic>
        <p:nvPicPr>
          <p:cNvPr descr="OSS.png" id="517" name="Shape 517"/>
          <p:cNvPicPr preferRelativeResize="0"/>
          <p:nvPr/>
        </p:nvPicPr>
        <p:blipFill rotWithShape="1">
          <a:blip r:embed="rId11">
            <a:alphaModFix/>
          </a:blip>
          <a:srcRect b="0" l="0" r="0" t="0"/>
          <a:stretch/>
        </p:blipFill>
        <p:spPr>
          <a:xfrm>
            <a:off x="4171467" y="2571908"/>
            <a:ext cx="446318" cy="423646"/>
          </a:xfrm>
          <a:prstGeom prst="rect">
            <a:avLst/>
          </a:prstGeom>
          <a:noFill/>
          <a:ln>
            <a:noFill/>
          </a:ln>
        </p:spPr>
      </p:pic>
      <p:pic>
        <p:nvPicPr>
          <p:cNvPr descr="OSS.png" id="518" name="Shape 518"/>
          <p:cNvPicPr preferRelativeResize="0"/>
          <p:nvPr/>
        </p:nvPicPr>
        <p:blipFill rotWithShape="1">
          <a:blip r:embed="rId11">
            <a:alphaModFix/>
          </a:blip>
          <a:srcRect b="0" l="0" r="0" t="0"/>
          <a:stretch/>
        </p:blipFill>
        <p:spPr>
          <a:xfrm>
            <a:off x="5475446" y="2586341"/>
            <a:ext cx="446318" cy="423646"/>
          </a:xfrm>
          <a:prstGeom prst="rect">
            <a:avLst/>
          </a:prstGeom>
          <a:noFill/>
          <a:ln>
            <a:noFill/>
          </a:ln>
        </p:spPr>
      </p:pic>
      <p:pic>
        <p:nvPicPr>
          <p:cNvPr descr="OSS.png" id="519" name="Shape 519"/>
          <p:cNvPicPr preferRelativeResize="0"/>
          <p:nvPr/>
        </p:nvPicPr>
        <p:blipFill rotWithShape="1">
          <a:blip r:embed="rId11">
            <a:alphaModFix/>
          </a:blip>
          <a:srcRect b="0" l="0" r="0" t="0"/>
          <a:stretch/>
        </p:blipFill>
        <p:spPr>
          <a:xfrm>
            <a:off x="6768582" y="2559899"/>
            <a:ext cx="446318" cy="423646"/>
          </a:xfrm>
          <a:prstGeom prst="rect">
            <a:avLst/>
          </a:prstGeom>
          <a:noFill/>
          <a:ln>
            <a:noFill/>
          </a:ln>
        </p:spPr>
      </p:pic>
      <p:pic>
        <p:nvPicPr>
          <p:cNvPr descr="route 53.png" id="520" name="Shape 520"/>
          <p:cNvPicPr preferRelativeResize="0"/>
          <p:nvPr/>
        </p:nvPicPr>
        <p:blipFill rotWithShape="1">
          <a:blip r:embed="rId12">
            <a:alphaModFix/>
          </a:blip>
          <a:srcRect b="0" l="0" r="0" t="0"/>
          <a:stretch/>
        </p:blipFill>
        <p:spPr>
          <a:xfrm>
            <a:off x="490879" y="4370037"/>
            <a:ext cx="923164" cy="670735"/>
          </a:xfrm>
          <a:prstGeom prst="rect">
            <a:avLst/>
          </a:prstGeom>
          <a:noFill/>
          <a:ln>
            <a:noFill/>
          </a:ln>
        </p:spPr>
      </p:pic>
      <p:pic>
        <p:nvPicPr>
          <p:cNvPr descr="pict--amazon-swf-aws-application-services---vector-stencils-library.png--diagram-flowchart-example.png" id="521" name="Shape 521"/>
          <p:cNvPicPr preferRelativeResize="0"/>
          <p:nvPr/>
        </p:nvPicPr>
        <p:blipFill rotWithShape="1">
          <a:blip r:embed="rId13">
            <a:alphaModFix/>
          </a:blip>
          <a:srcRect b="0" l="0" r="0" t="0"/>
          <a:stretch/>
        </p:blipFill>
        <p:spPr>
          <a:xfrm>
            <a:off x="2594514" y="1567390"/>
            <a:ext cx="441394" cy="484844"/>
          </a:xfrm>
          <a:prstGeom prst="rect">
            <a:avLst/>
          </a:prstGeom>
          <a:noFill/>
          <a:ln>
            <a:noFill/>
          </a:ln>
        </p:spPr>
      </p:pic>
      <p:pic>
        <p:nvPicPr>
          <p:cNvPr descr="cloudwatch.png" id="522" name="Shape 522"/>
          <p:cNvPicPr preferRelativeResize="0"/>
          <p:nvPr/>
        </p:nvPicPr>
        <p:blipFill rotWithShape="1">
          <a:blip r:embed="rId14">
            <a:alphaModFix/>
          </a:blip>
          <a:srcRect b="0" l="0" r="0" t="0"/>
          <a:stretch/>
        </p:blipFill>
        <p:spPr>
          <a:xfrm>
            <a:off x="598254" y="3492348"/>
            <a:ext cx="761390" cy="508531"/>
          </a:xfrm>
          <a:prstGeom prst="rect">
            <a:avLst/>
          </a:prstGeom>
          <a:noFill/>
          <a:ln>
            <a:noFill/>
          </a:ln>
        </p:spPr>
      </p:pic>
      <p:pic>
        <p:nvPicPr>
          <p:cNvPr descr="dynamoDB.png" id="523" name="Shape 523"/>
          <p:cNvPicPr preferRelativeResize="0"/>
          <p:nvPr/>
        </p:nvPicPr>
        <p:blipFill rotWithShape="1">
          <a:blip r:embed="rId15">
            <a:alphaModFix/>
          </a:blip>
          <a:srcRect b="0" l="0" r="0" t="0"/>
          <a:stretch/>
        </p:blipFill>
        <p:spPr>
          <a:xfrm>
            <a:off x="242529" y="842808"/>
            <a:ext cx="709934" cy="477840"/>
          </a:xfrm>
          <a:prstGeom prst="rect">
            <a:avLst/>
          </a:prstGeom>
          <a:noFill/>
          <a:ln>
            <a:noFill/>
          </a:ln>
        </p:spPr>
      </p:pic>
      <p:pic>
        <p:nvPicPr>
          <p:cNvPr descr="Amazonredshift_220x110.png" id="524" name="Shape 524"/>
          <p:cNvPicPr preferRelativeResize="0"/>
          <p:nvPr/>
        </p:nvPicPr>
        <p:blipFill rotWithShape="1">
          <a:blip r:embed="rId16">
            <a:alphaModFix/>
          </a:blip>
          <a:srcRect b="0" l="0" r="0" t="0"/>
          <a:stretch/>
        </p:blipFill>
        <p:spPr>
          <a:xfrm>
            <a:off x="242529" y="1521154"/>
            <a:ext cx="709931" cy="516953"/>
          </a:xfrm>
          <a:prstGeom prst="rect">
            <a:avLst/>
          </a:prstGeom>
          <a:noFill/>
          <a:ln>
            <a:noFill/>
          </a:ln>
        </p:spPr>
      </p:pic>
      <p:pic>
        <p:nvPicPr>
          <p:cNvPr descr="200x100_MySQL_Logo_v2.png" id="525" name="Shape 525"/>
          <p:cNvPicPr preferRelativeResize="0"/>
          <p:nvPr/>
        </p:nvPicPr>
        <p:blipFill rotWithShape="1">
          <a:blip r:embed="rId17">
            <a:alphaModFix/>
          </a:blip>
          <a:srcRect b="0" l="0" r="0" t="0"/>
          <a:stretch/>
        </p:blipFill>
        <p:spPr>
          <a:xfrm>
            <a:off x="1057049" y="861650"/>
            <a:ext cx="598766" cy="458999"/>
          </a:xfrm>
          <a:prstGeom prst="rect">
            <a:avLst/>
          </a:prstGeom>
          <a:noFill/>
          <a:ln>
            <a:noFill/>
          </a:ln>
        </p:spPr>
      </p:pic>
      <p:pic>
        <p:nvPicPr>
          <p:cNvPr descr="200x100_Oracle_Logo_v2.png" id="526" name="Shape 526"/>
          <p:cNvPicPr preferRelativeResize="0"/>
          <p:nvPr/>
        </p:nvPicPr>
        <p:blipFill rotWithShape="1">
          <a:blip r:embed="rId18">
            <a:alphaModFix/>
          </a:blip>
          <a:srcRect b="0" l="0" r="0" t="0"/>
          <a:stretch/>
        </p:blipFill>
        <p:spPr>
          <a:xfrm>
            <a:off x="1024295" y="1518653"/>
            <a:ext cx="631519" cy="533581"/>
          </a:xfrm>
          <a:prstGeom prst="rect">
            <a:avLst/>
          </a:prstGeom>
          <a:noFill/>
          <a:ln>
            <a:noFill/>
          </a:ln>
        </p:spPr>
      </p:pic>
      <p:pic>
        <p:nvPicPr>
          <p:cNvPr descr="SNS.png" id="527" name="Shape 527"/>
          <p:cNvPicPr preferRelativeResize="0"/>
          <p:nvPr/>
        </p:nvPicPr>
        <p:blipFill rotWithShape="1">
          <a:blip r:embed="rId19">
            <a:alphaModFix/>
          </a:blip>
          <a:srcRect b="0" l="0" r="0" t="0"/>
          <a:stretch/>
        </p:blipFill>
        <p:spPr>
          <a:xfrm>
            <a:off x="6564249" y="3165255"/>
            <a:ext cx="581800" cy="378800"/>
          </a:xfrm>
          <a:prstGeom prst="rect">
            <a:avLst/>
          </a:prstGeom>
          <a:noFill/>
          <a:ln>
            <a:noFill/>
          </a:ln>
        </p:spPr>
      </p:pic>
      <p:sp>
        <p:nvSpPr>
          <p:cNvPr id="528" name="Shape 528"/>
          <p:cNvSpPr txBox="1"/>
          <p:nvPr/>
        </p:nvSpPr>
        <p:spPr>
          <a:xfrm>
            <a:off x="7611435" y="360241"/>
            <a:ext cx="1338326" cy="4680529"/>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chemeClr val="dk2"/>
              </a:buClr>
              <a:buFont typeface="Arial"/>
              <a:buNone/>
            </a:pPr>
            <a:r>
              <a:t/>
            </a:r>
            <a:endParaRPr b="0" i="0" sz="800" u="none" cap="none" strike="noStrike">
              <a:solidFill>
                <a:schemeClr val="dk2"/>
              </a:solidFill>
              <a:latin typeface="Arial"/>
              <a:ea typeface="Arial"/>
              <a:cs typeface="Arial"/>
              <a:sym typeface="Arial"/>
            </a:endParaRPr>
          </a:p>
        </p:txBody>
      </p:sp>
      <p:sp>
        <p:nvSpPr>
          <p:cNvPr id="529" name="Shape 529"/>
          <p:cNvSpPr txBox="1"/>
          <p:nvPr/>
        </p:nvSpPr>
        <p:spPr>
          <a:xfrm>
            <a:off x="7667249" y="489477"/>
            <a:ext cx="1282512"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accent1"/>
              </a:buClr>
              <a:buSzPct val="25000"/>
              <a:buFont typeface="Arial"/>
              <a:buNone/>
            </a:pPr>
            <a:r>
              <a:rPr b="1" i="0" lang="en-US" sz="1000" u="none" cap="none" strike="noStrike">
                <a:solidFill>
                  <a:schemeClr val="accent1"/>
                </a:solidFill>
                <a:latin typeface="Arial"/>
                <a:ea typeface="Arial"/>
                <a:cs typeface="Arial"/>
                <a:sym typeface="Arial"/>
              </a:rPr>
              <a:t>DevOps Partners</a:t>
            </a:r>
          </a:p>
        </p:txBody>
      </p:sp>
      <p:pic>
        <p:nvPicPr>
          <p:cNvPr descr="600x400_Atlassian_logo.png" id="530" name="Shape 530"/>
          <p:cNvPicPr preferRelativeResize="0"/>
          <p:nvPr/>
        </p:nvPicPr>
        <p:blipFill rotWithShape="1">
          <a:blip r:embed="rId20">
            <a:alphaModFix/>
          </a:blip>
          <a:srcRect b="0" l="0" r="0" t="0"/>
          <a:stretch/>
        </p:blipFill>
        <p:spPr>
          <a:xfrm>
            <a:off x="7652307" y="851775"/>
            <a:ext cx="1243943" cy="829296"/>
          </a:xfrm>
          <a:prstGeom prst="rect">
            <a:avLst/>
          </a:prstGeom>
          <a:noFill/>
          <a:ln>
            <a:noFill/>
          </a:ln>
        </p:spPr>
      </p:pic>
      <p:pic>
        <p:nvPicPr>
          <p:cNvPr descr="600x400_TravisCl_logo.png" id="531" name="Shape 531"/>
          <p:cNvPicPr preferRelativeResize="0"/>
          <p:nvPr/>
        </p:nvPicPr>
        <p:blipFill rotWithShape="1">
          <a:blip r:embed="rId21">
            <a:alphaModFix/>
          </a:blip>
          <a:srcRect b="0" l="0" r="0" t="0"/>
          <a:stretch/>
        </p:blipFill>
        <p:spPr>
          <a:xfrm>
            <a:off x="7652309" y="1820083"/>
            <a:ext cx="1243943" cy="899210"/>
          </a:xfrm>
          <a:prstGeom prst="rect">
            <a:avLst/>
          </a:prstGeom>
          <a:noFill/>
          <a:ln>
            <a:noFill/>
          </a:ln>
        </p:spPr>
      </p:pic>
      <p:pic>
        <p:nvPicPr>
          <p:cNvPr descr="600x400_GitHub_logo.png" id="532" name="Shape 532"/>
          <p:cNvPicPr preferRelativeResize="0"/>
          <p:nvPr/>
        </p:nvPicPr>
        <p:blipFill rotWithShape="1">
          <a:blip r:embed="rId22">
            <a:alphaModFix/>
          </a:blip>
          <a:srcRect b="0" l="0" r="0" t="0"/>
          <a:stretch/>
        </p:blipFill>
        <p:spPr>
          <a:xfrm>
            <a:off x="7641317" y="2864222"/>
            <a:ext cx="1284815" cy="856541"/>
          </a:xfrm>
          <a:prstGeom prst="rect">
            <a:avLst/>
          </a:prstGeom>
          <a:noFill/>
          <a:ln>
            <a:noFill/>
          </a:ln>
        </p:spPr>
      </p:pic>
      <p:pic>
        <p:nvPicPr>
          <p:cNvPr descr="600x400_CloudBees_logo.png" id="533" name="Shape 533"/>
          <p:cNvPicPr preferRelativeResize="0"/>
          <p:nvPr/>
        </p:nvPicPr>
        <p:blipFill rotWithShape="1">
          <a:blip r:embed="rId23">
            <a:alphaModFix/>
          </a:blip>
          <a:srcRect b="0" l="0" r="0" t="0"/>
          <a:stretch/>
        </p:blipFill>
        <p:spPr>
          <a:xfrm>
            <a:off x="7656260" y="3890330"/>
            <a:ext cx="1254375" cy="836250"/>
          </a:xfrm>
          <a:prstGeom prst="rect">
            <a:avLst/>
          </a:prstGeom>
          <a:noFill/>
          <a:ln>
            <a:noFill/>
          </a:ln>
        </p:spPr>
      </p:pic>
      <p:sp>
        <p:nvSpPr>
          <p:cNvPr id="534" name="Shape 534"/>
          <p:cNvSpPr txBox="1"/>
          <p:nvPr/>
        </p:nvSpPr>
        <p:spPr>
          <a:xfrm>
            <a:off x="112964" y="2522316"/>
            <a:ext cx="1112212" cy="36933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AB40"/>
              </a:buClr>
              <a:buSzPct val="25000"/>
              <a:buFont typeface="Arial"/>
              <a:buNone/>
            </a:pPr>
            <a:r>
              <a:rPr b="1" i="0" lang="en-US" sz="900" u="none" cap="none" strike="noStrike">
                <a:solidFill>
                  <a:srgbClr val="FFAB40"/>
                </a:solidFill>
                <a:latin typeface="Arial"/>
                <a:ea typeface="Arial"/>
                <a:cs typeface="Arial"/>
                <a:sym typeface="Arial"/>
              </a:rPr>
              <a:t>AWS</a:t>
            </a:r>
          </a:p>
          <a:p>
            <a:pPr indent="0" lvl="0" marL="0" marR="0" rtl="0" algn="l">
              <a:lnSpc>
                <a:spcPct val="100000"/>
              </a:lnSpc>
              <a:spcBef>
                <a:spcPts val="0"/>
              </a:spcBef>
              <a:spcAft>
                <a:spcPts val="0"/>
              </a:spcAft>
              <a:buClr>
                <a:srgbClr val="FFAB40"/>
              </a:buClr>
              <a:buSzPct val="25000"/>
              <a:buFont typeface="Arial"/>
              <a:buNone/>
            </a:pPr>
            <a:r>
              <a:rPr b="1" i="0" lang="en-US" sz="900" u="none" cap="none" strike="noStrike">
                <a:solidFill>
                  <a:srgbClr val="FFAB40"/>
                </a:solidFill>
                <a:latin typeface="Arial"/>
                <a:ea typeface="Arial"/>
                <a:cs typeface="Arial"/>
                <a:sym typeface="Arial"/>
              </a:rPr>
              <a:t>Data Pipeline</a:t>
            </a:r>
          </a:p>
        </p:txBody>
      </p:sp>
      <p:sp>
        <p:nvSpPr>
          <p:cNvPr id="535" name="Shape 535"/>
          <p:cNvSpPr txBox="1"/>
          <p:nvPr/>
        </p:nvSpPr>
        <p:spPr>
          <a:xfrm>
            <a:off x="1785550" y="1620100"/>
            <a:ext cx="1112212" cy="50783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AB40"/>
              </a:buClr>
              <a:buSzPct val="25000"/>
              <a:buFont typeface="Arial"/>
              <a:buNone/>
            </a:pPr>
            <a:r>
              <a:rPr b="1" i="0" lang="en-US" sz="900" u="none" cap="none" strike="noStrike">
                <a:solidFill>
                  <a:srgbClr val="FFAB40"/>
                </a:solidFill>
                <a:latin typeface="Arial"/>
                <a:ea typeface="Arial"/>
                <a:cs typeface="Arial"/>
                <a:sym typeface="Arial"/>
              </a:rPr>
              <a:t>AWS</a:t>
            </a:r>
          </a:p>
          <a:p>
            <a:pPr indent="0" lvl="0" marL="0" marR="0" rtl="0" algn="l">
              <a:lnSpc>
                <a:spcPct val="100000"/>
              </a:lnSpc>
              <a:spcBef>
                <a:spcPts val="0"/>
              </a:spcBef>
              <a:spcAft>
                <a:spcPts val="0"/>
              </a:spcAft>
              <a:buClr>
                <a:srgbClr val="FFAB40"/>
              </a:buClr>
              <a:buSzPct val="25000"/>
              <a:buFont typeface="Arial"/>
              <a:buNone/>
            </a:pPr>
            <a:r>
              <a:rPr b="1" i="0" lang="en-US" sz="900" u="none" cap="none" strike="noStrike">
                <a:solidFill>
                  <a:srgbClr val="FFAB40"/>
                </a:solidFill>
                <a:latin typeface="Arial"/>
                <a:ea typeface="Arial"/>
                <a:cs typeface="Arial"/>
                <a:sym typeface="Arial"/>
              </a:rPr>
              <a:t>Simple</a:t>
            </a:r>
          </a:p>
          <a:p>
            <a:pPr indent="0" lvl="0" marL="0" marR="0" rtl="0" algn="l">
              <a:lnSpc>
                <a:spcPct val="100000"/>
              </a:lnSpc>
              <a:spcBef>
                <a:spcPts val="0"/>
              </a:spcBef>
              <a:spcAft>
                <a:spcPts val="0"/>
              </a:spcAft>
              <a:buClr>
                <a:srgbClr val="FFAB40"/>
              </a:buClr>
              <a:buSzPct val="25000"/>
              <a:buFont typeface="Arial"/>
              <a:buNone/>
            </a:pPr>
            <a:r>
              <a:rPr b="1" i="0" lang="en-US" sz="900" u="none" cap="none" strike="noStrike">
                <a:solidFill>
                  <a:srgbClr val="FFAB40"/>
                </a:solidFill>
                <a:latin typeface="Arial"/>
                <a:ea typeface="Arial"/>
                <a:cs typeface="Arial"/>
                <a:sym typeface="Arial"/>
              </a:rPr>
              <a:t>Workflow</a:t>
            </a:r>
          </a:p>
        </p:txBody>
      </p:sp>
      <p:sp>
        <p:nvSpPr>
          <p:cNvPr id="536" name="Shape 536"/>
          <p:cNvSpPr txBox="1"/>
          <p:nvPr/>
        </p:nvSpPr>
        <p:spPr>
          <a:xfrm>
            <a:off x="3270425" y="1582333"/>
            <a:ext cx="1112212" cy="36933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AB40"/>
              </a:buClr>
              <a:buSzPct val="25000"/>
              <a:buFont typeface="Arial"/>
              <a:buNone/>
            </a:pPr>
            <a:r>
              <a:rPr b="1" i="0" lang="en-US" sz="900" u="none" cap="none" strike="noStrike">
                <a:solidFill>
                  <a:srgbClr val="FFAB40"/>
                </a:solidFill>
                <a:latin typeface="Arial"/>
                <a:ea typeface="Arial"/>
                <a:cs typeface="Arial"/>
                <a:sym typeface="Arial"/>
              </a:rPr>
              <a:t>AWS API</a:t>
            </a:r>
          </a:p>
          <a:p>
            <a:pPr indent="0" lvl="0" marL="0" marR="0" rtl="0" algn="l">
              <a:lnSpc>
                <a:spcPct val="100000"/>
              </a:lnSpc>
              <a:spcBef>
                <a:spcPts val="0"/>
              </a:spcBef>
              <a:spcAft>
                <a:spcPts val="0"/>
              </a:spcAft>
              <a:buClr>
                <a:srgbClr val="FFAB40"/>
              </a:buClr>
              <a:buSzPct val="25000"/>
              <a:buFont typeface="Arial"/>
              <a:buNone/>
            </a:pPr>
            <a:r>
              <a:rPr b="1" i="0" lang="en-US" sz="900" u="none" cap="none" strike="noStrike">
                <a:solidFill>
                  <a:srgbClr val="FFAB40"/>
                </a:solidFill>
                <a:latin typeface="Arial"/>
                <a:ea typeface="Arial"/>
                <a:cs typeface="Arial"/>
                <a:sym typeface="Arial"/>
              </a:rPr>
              <a:t>Management</a:t>
            </a:r>
          </a:p>
        </p:txBody>
      </p:sp>
      <p:sp>
        <p:nvSpPr>
          <p:cNvPr id="537" name="Shape 537"/>
          <p:cNvSpPr txBox="1"/>
          <p:nvPr/>
        </p:nvSpPr>
        <p:spPr>
          <a:xfrm>
            <a:off x="1785550" y="732775"/>
            <a:ext cx="1112212" cy="50783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AB40"/>
              </a:buClr>
              <a:buSzPct val="25000"/>
              <a:buFont typeface="Arial"/>
              <a:buNone/>
            </a:pPr>
            <a:r>
              <a:rPr b="1" i="0" lang="en-US" sz="900" u="none" cap="none" strike="noStrike">
                <a:solidFill>
                  <a:srgbClr val="FFAB40"/>
                </a:solidFill>
                <a:latin typeface="Arial"/>
                <a:ea typeface="Arial"/>
                <a:cs typeface="Arial"/>
                <a:sym typeface="Arial"/>
              </a:rPr>
              <a:t>AWS</a:t>
            </a:r>
          </a:p>
          <a:p>
            <a:pPr indent="0" lvl="0" marL="0" marR="0" rtl="0" algn="l">
              <a:lnSpc>
                <a:spcPct val="100000"/>
              </a:lnSpc>
              <a:spcBef>
                <a:spcPts val="0"/>
              </a:spcBef>
              <a:spcAft>
                <a:spcPts val="0"/>
              </a:spcAft>
              <a:buClr>
                <a:srgbClr val="FFAB40"/>
              </a:buClr>
              <a:buSzPct val="25000"/>
              <a:buFont typeface="Arial"/>
              <a:buNone/>
            </a:pPr>
            <a:r>
              <a:rPr b="1" i="0" lang="en-US" sz="900" u="none" cap="none" strike="noStrike">
                <a:solidFill>
                  <a:srgbClr val="FFAB40"/>
                </a:solidFill>
                <a:latin typeface="Arial"/>
                <a:ea typeface="Arial"/>
                <a:cs typeface="Arial"/>
                <a:sym typeface="Arial"/>
              </a:rPr>
              <a:t>Code </a:t>
            </a:r>
          </a:p>
          <a:p>
            <a:pPr indent="0" lvl="0" marL="0" marR="0" rtl="0" algn="l">
              <a:lnSpc>
                <a:spcPct val="100000"/>
              </a:lnSpc>
              <a:spcBef>
                <a:spcPts val="0"/>
              </a:spcBef>
              <a:spcAft>
                <a:spcPts val="0"/>
              </a:spcAft>
              <a:buClr>
                <a:srgbClr val="FFAB40"/>
              </a:buClr>
              <a:buSzPct val="25000"/>
              <a:buFont typeface="Arial"/>
              <a:buNone/>
            </a:pPr>
            <a:r>
              <a:rPr b="1" i="0" lang="en-US" sz="900" u="none" cap="none" strike="noStrike">
                <a:solidFill>
                  <a:srgbClr val="FFAB40"/>
                </a:solidFill>
                <a:latin typeface="Arial"/>
                <a:ea typeface="Arial"/>
                <a:cs typeface="Arial"/>
                <a:sym typeface="Arial"/>
              </a:rPr>
              <a:t>Commit</a:t>
            </a:r>
          </a:p>
        </p:txBody>
      </p:sp>
      <p:sp>
        <p:nvSpPr>
          <p:cNvPr id="538" name="Shape 538"/>
          <p:cNvSpPr txBox="1"/>
          <p:nvPr/>
        </p:nvSpPr>
        <p:spPr>
          <a:xfrm>
            <a:off x="5647853" y="3225265"/>
            <a:ext cx="1112212" cy="23083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AB40"/>
              </a:buClr>
              <a:buSzPct val="25000"/>
              <a:buFont typeface="Arial"/>
              <a:buNone/>
            </a:pPr>
            <a:r>
              <a:rPr b="1" i="0" lang="en-US" sz="900" u="none" cap="none" strike="noStrike">
                <a:solidFill>
                  <a:srgbClr val="FFAB40"/>
                </a:solidFill>
                <a:latin typeface="Arial"/>
                <a:ea typeface="Arial"/>
                <a:cs typeface="Arial"/>
                <a:sym typeface="Arial"/>
              </a:rPr>
              <a:t>AWS SNS</a:t>
            </a:r>
          </a:p>
        </p:txBody>
      </p:sp>
      <p:sp>
        <p:nvSpPr>
          <p:cNvPr id="539" name="Shape 539"/>
          <p:cNvSpPr txBox="1"/>
          <p:nvPr/>
        </p:nvSpPr>
        <p:spPr>
          <a:xfrm>
            <a:off x="3312439" y="717587"/>
            <a:ext cx="1112212" cy="50783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AB40"/>
              </a:buClr>
              <a:buSzPct val="25000"/>
              <a:buFont typeface="Arial"/>
              <a:buNone/>
            </a:pPr>
            <a:r>
              <a:rPr b="1" i="0" lang="en-US" sz="900" u="none" cap="none" strike="noStrike">
                <a:solidFill>
                  <a:srgbClr val="FFAB40"/>
                </a:solidFill>
                <a:latin typeface="Arial"/>
                <a:ea typeface="Arial"/>
                <a:cs typeface="Arial"/>
                <a:sym typeface="Arial"/>
              </a:rPr>
              <a:t>AWS</a:t>
            </a:r>
          </a:p>
          <a:p>
            <a:pPr indent="0" lvl="0" marL="0" marR="0" rtl="0" algn="l">
              <a:lnSpc>
                <a:spcPct val="100000"/>
              </a:lnSpc>
              <a:spcBef>
                <a:spcPts val="0"/>
              </a:spcBef>
              <a:spcAft>
                <a:spcPts val="0"/>
              </a:spcAft>
              <a:buClr>
                <a:srgbClr val="FFAB40"/>
              </a:buClr>
              <a:buSzPct val="25000"/>
              <a:buFont typeface="Arial"/>
              <a:buNone/>
            </a:pPr>
            <a:r>
              <a:rPr b="1" i="0" lang="en-US" sz="900" u="none" cap="none" strike="noStrike">
                <a:solidFill>
                  <a:srgbClr val="FFAB40"/>
                </a:solidFill>
                <a:latin typeface="Arial"/>
                <a:ea typeface="Arial"/>
                <a:cs typeface="Arial"/>
                <a:sym typeface="Arial"/>
              </a:rPr>
              <a:t>Code </a:t>
            </a:r>
          </a:p>
          <a:p>
            <a:pPr indent="0" lvl="0" marL="0" marR="0" rtl="0" algn="l">
              <a:lnSpc>
                <a:spcPct val="100000"/>
              </a:lnSpc>
              <a:spcBef>
                <a:spcPts val="0"/>
              </a:spcBef>
              <a:spcAft>
                <a:spcPts val="0"/>
              </a:spcAft>
              <a:buClr>
                <a:srgbClr val="FFAB40"/>
              </a:buClr>
              <a:buSzPct val="25000"/>
              <a:buFont typeface="Arial"/>
              <a:buNone/>
            </a:pPr>
            <a:r>
              <a:rPr b="1" i="0" lang="en-US" sz="900" u="none" cap="none" strike="noStrike">
                <a:solidFill>
                  <a:srgbClr val="FFAB40"/>
                </a:solidFill>
                <a:latin typeface="Arial"/>
                <a:ea typeface="Arial"/>
                <a:cs typeface="Arial"/>
                <a:sym typeface="Arial"/>
              </a:rPr>
              <a:t>Pipeline</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43" name="Shape 543"/>
        <p:cNvGrpSpPr/>
        <p:nvPr/>
      </p:nvGrpSpPr>
      <p:grpSpPr>
        <a:xfrm>
          <a:off x="0" y="0"/>
          <a:ext cx="0" cy="0"/>
          <a:chOff x="0" y="0"/>
          <a:chExt cx="0" cy="0"/>
        </a:xfrm>
      </p:grpSpPr>
      <p:sp>
        <p:nvSpPr>
          <p:cNvPr id="544" name="Shape 544"/>
          <p:cNvSpPr/>
          <p:nvPr/>
        </p:nvSpPr>
        <p:spPr>
          <a:xfrm>
            <a:off x="129400" y="2190400"/>
            <a:ext cx="7203600" cy="867298"/>
          </a:xfrm>
          <a:prstGeom prst="rect">
            <a:avLst/>
          </a:prstGeom>
          <a:noFill/>
          <a:ln cap="flat" cmpd="sng" w="9525">
            <a:solidFill>
              <a:srgbClr val="0B5394"/>
            </a:solidFill>
            <a:prstDash val="dot"/>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45" name="Shape 545"/>
          <p:cNvSpPr txBox="1"/>
          <p:nvPr>
            <p:ph idx="1" type="subTitle"/>
          </p:nvPr>
        </p:nvSpPr>
        <p:spPr>
          <a:xfrm>
            <a:off x="1764425" y="4613925"/>
            <a:ext cx="2960999" cy="464399"/>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PRIVATE CLOUD</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546" name="Shape 546"/>
          <p:cNvSpPr txBox="1"/>
          <p:nvPr>
            <p:ph idx="1" type="subTitle"/>
          </p:nvPr>
        </p:nvSpPr>
        <p:spPr>
          <a:xfrm>
            <a:off x="4786600" y="4616000"/>
            <a:ext cx="2518199" cy="464399"/>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 PUBLIC CLOUD</a:t>
            </a:r>
          </a:p>
        </p:txBody>
      </p:sp>
      <p:sp>
        <p:nvSpPr>
          <p:cNvPr id="547" name="Shape 547"/>
          <p:cNvSpPr txBox="1"/>
          <p:nvPr/>
        </p:nvSpPr>
        <p:spPr>
          <a:xfrm>
            <a:off x="2170625" y="4773200"/>
            <a:ext cx="2333699" cy="2106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
        <p:nvSpPr>
          <p:cNvPr id="548" name="Shape 548"/>
          <p:cNvSpPr txBox="1"/>
          <p:nvPr/>
        </p:nvSpPr>
        <p:spPr>
          <a:xfrm>
            <a:off x="53200" y="-10450"/>
            <a:ext cx="6870652" cy="380700"/>
          </a:xfrm>
          <a:prstGeom prst="rect">
            <a:avLst/>
          </a:prstGeom>
          <a:noFill/>
          <a:ln>
            <a:noFill/>
          </a:ln>
        </p:spPr>
        <p:txBody>
          <a:bodyPr anchorCtr="0" anchor="t" bIns="91425" lIns="91425" rIns="91425" tIns="91425">
            <a:noAutofit/>
          </a:bodyPr>
          <a:lstStyle/>
          <a:p>
            <a:pPr indent="0" lvl="0" marL="0" marR="0" rtl="0" algn="l">
              <a:spcBef>
                <a:spcPts val="0"/>
              </a:spcBef>
              <a:buSzPct val="25000"/>
              <a:buNone/>
            </a:pPr>
            <a:r>
              <a:rPr b="1" lang="en-US" sz="1400">
                <a:solidFill>
                  <a:srgbClr val="008774"/>
                </a:solidFill>
                <a:latin typeface="Arial"/>
                <a:ea typeface="Arial"/>
                <a:cs typeface="Arial"/>
                <a:sym typeface="Arial"/>
              </a:rPr>
              <a:t>Enabling Microservice Strategy with Cloud Native Architecture (</a:t>
            </a:r>
            <a:r>
              <a:rPr b="1" i="0" lang="en-US" sz="1400" u="none" cap="none" strike="noStrike">
                <a:solidFill>
                  <a:srgbClr val="008774"/>
                </a:solidFill>
                <a:latin typeface="Arial"/>
                <a:ea typeface="Arial"/>
                <a:cs typeface="Arial"/>
                <a:sym typeface="Arial"/>
              </a:rPr>
              <a:t>PCF)</a:t>
            </a:r>
          </a:p>
        </p:txBody>
      </p:sp>
      <p:sp>
        <p:nvSpPr>
          <p:cNvPr id="549" name="Shape 549"/>
          <p:cNvSpPr txBox="1"/>
          <p:nvPr>
            <p:ph idx="1" type="subTitle"/>
          </p:nvPr>
        </p:nvSpPr>
        <p:spPr>
          <a:xfrm>
            <a:off x="1764425" y="4119600"/>
            <a:ext cx="5540398" cy="431400"/>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CLOUD ORCHESTRATION </a:t>
            </a:r>
          </a:p>
          <a:p>
            <a:pPr indent="0" lvl="0" marL="0" marR="0" rtl="0" algn="l">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&amp; AUTOMATION</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550" name="Shape 550"/>
          <p:cNvSpPr txBox="1"/>
          <p:nvPr>
            <p:ph idx="1" type="subTitle"/>
          </p:nvPr>
        </p:nvSpPr>
        <p:spPr>
          <a:xfrm>
            <a:off x="1785550" y="2223725"/>
            <a:ext cx="1439397" cy="810600"/>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5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LANGUAGES</a:t>
            </a:r>
          </a:p>
          <a:p>
            <a:pPr indent="0" lvl="0" marL="0" marR="0" rtl="0" algn="l">
              <a:lnSpc>
                <a:spcPct val="100000"/>
              </a:lnSpc>
              <a:spcBef>
                <a:spcPts val="0"/>
              </a:spcBef>
              <a:spcAft>
                <a:spcPts val="0"/>
              </a:spcAft>
              <a:buClr>
                <a:schemeClr val="dk2"/>
              </a:buClr>
              <a:buSzPct val="25000"/>
              <a:buFont typeface="Arial"/>
              <a:buNone/>
            </a:pPr>
            <a:r>
              <a:rPr b="1" i="0" lang="en-US" sz="800" u="none" cap="none" strike="noStrike">
                <a:solidFill>
                  <a:srgbClr val="008000"/>
                </a:solidFill>
                <a:latin typeface="Arial"/>
                <a:ea typeface="Arial"/>
                <a:cs typeface="Arial"/>
                <a:sym typeface="Arial"/>
              </a:rPr>
              <a:t>Java</a:t>
            </a:r>
          </a:p>
          <a:p>
            <a:pPr indent="0" lvl="0" marL="0" marR="0" rtl="0" algn="l">
              <a:lnSpc>
                <a:spcPct val="100000"/>
              </a:lnSpc>
              <a:spcBef>
                <a:spcPts val="0"/>
              </a:spcBef>
              <a:spcAft>
                <a:spcPts val="0"/>
              </a:spcAft>
              <a:buClr>
                <a:schemeClr val="dk2"/>
              </a:buClr>
              <a:buSzPct val="25000"/>
              <a:buFont typeface="Arial"/>
              <a:buNone/>
            </a:pPr>
            <a:r>
              <a:rPr b="1" i="0" lang="en-US" sz="800" u="none" cap="none" strike="noStrike">
                <a:solidFill>
                  <a:srgbClr val="008000"/>
                </a:solidFill>
                <a:latin typeface="Arial"/>
                <a:ea typeface="Arial"/>
                <a:cs typeface="Arial"/>
                <a:sym typeface="Arial"/>
              </a:rPr>
              <a:t>Python</a:t>
            </a:r>
          </a:p>
          <a:p>
            <a:pPr indent="0" lvl="0" marL="0" marR="0" rtl="0" algn="l">
              <a:lnSpc>
                <a:spcPct val="100000"/>
              </a:lnSpc>
              <a:spcBef>
                <a:spcPts val="0"/>
              </a:spcBef>
              <a:spcAft>
                <a:spcPts val="0"/>
              </a:spcAft>
              <a:buClr>
                <a:schemeClr val="dk2"/>
              </a:buClr>
              <a:buSzPct val="25000"/>
              <a:buFont typeface="Arial"/>
              <a:buNone/>
            </a:pPr>
            <a:r>
              <a:rPr b="1" i="0" lang="en-US" sz="800" u="none" cap="none" strike="noStrike">
                <a:solidFill>
                  <a:srgbClr val="008000"/>
                </a:solidFill>
                <a:latin typeface="Arial"/>
                <a:ea typeface="Arial"/>
                <a:cs typeface="Arial"/>
                <a:sym typeface="Arial"/>
              </a:rPr>
              <a:t>PHP</a:t>
            </a:r>
          </a:p>
          <a:p>
            <a:pPr indent="0" lvl="0" marL="0" marR="0" rtl="0" algn="l">
              <a:lnSpc>
                <a:spcPct val="100000"/>
              </a:lnSpc>
              <a:spcBef>
                <a:spcPts val="0"/>
              </a:spcBef>
              <a:spcAft>
                <a:spcPts val="0"/>
              </a:spcAft>
              <a:buClr>
                <a:schemeClr val="dk2"/>
              </a:buClr>
              <a:buSzPct val="25000"/>
              <a:buFont typeface="Arial"/>
              <a:buNone/>
            </a:pPr>
            <a:r>
              <a:rPr b="1" i="0" lang="en-US" sz="800" u="none" cap="none" strike="noStrike">
                <a:solidFill>
                  <a:srgbClr val="008000"/>
                </a:solidFill>
                <a:latin typeface="Arial"/>
                <a:ea typeface="Arial"/>
                <a:cs typeface="Arial"/>
                <a:sym typeface="Arial"/>
              </a:rPr>
              <a:t>.NET </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551" name="Shape 551"/>
          <p:cNvSpPr txBox="1"/>
          <p:nvPr>
            <p:ph idx="1" type="subTitle"/>
          </p:nvPr>
        </p:nvSpPr>
        <p:spPr>
          <a:xfrm>
            <a:off x="1764425" y="3623200"/>
            <a:ext cx="5540398" cy="431400"/>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CONTAINER</a:t>
            </a:r>
          </a:p>
          <a:p>
            <a:pPr indent="0" lvl="0" marL="0" marR="0" rtl="0" algn="l">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ORCHESTRATION </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552" name="Shape 552"/>
          <p:cNvSpPr txBox="1"/>
          <p:nvPr>
            <p:ph idx="1" type="subTitle"/>
          </p:nvPr>
        </p:nvSpPr>
        <p:spPr>
          <a:xfrm>
            <a:off x="1773459" y="3124750"/>
            <a:ext cx="2960999" cy="431400"/>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CONTAINERS</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553" name="Shape 553"/>
          <p:cNvSpPr txBox="1"/>
          <p:nvPr>
            <p:ph idx="1" type="subTitle"/>
          </p:nvPr>
        </p:nvSpPr>
        <p:spPr>
          <a:xfrm>
            <a:off x="4786600" y="3137500"/>
            <a:ext cx="2518199" cy="431400"/>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MESSAGING</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554" name="Shape 554"/>
          <p:cNvSpPr txBox="1"/>
          <p:nvPr>
            <p:ph idx="1" type="subTitle"/>
          </p:nvPr>
        </p:nvSpPr>
        <p:spPr>
          <a:xfrm>
            <a:off x="164425" y="2212075"/>
            <a:ext cx="1559999" cy="810600"/>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5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DATA MICROSERVICES</a:t>
            </a:r>
          </a:p>
        </p:txBody>
      </p:sp>
      <p:sp>
        <p:nvSpPr>
          <p:cNvPr id="555" name="Shape 555"/>
          <p:cNvSpPr txBox="1"/>
          <p:nvPr>
            <p:ph idx="1" type="subTitle"/>
          </p:nvPr>
        </p:nvSpPr>
        <p:spPr>
          <a:xfrm>
            <a:off x="4779850" y="2238675"/>
            <a:ext cx="1228500" cy="791399"/>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CIRCUIT BREAKERS</a:t>
            </a:r>
          </a:p>
          <a:p>
            <a:pPr indent="0" lvl="0" marL="0" marR="0" rtl="0" algn="l">
              <a:lnSpc>
                <a:spcPct val="100000"/>
              </a:lnSpc>
              <a:spcBef>
                <a:spcPts val="0"/>
              </a:spcBef>
              <a:spcAft>
                <a:spcPts val="0"/>
              </a:spcAft>
              <a:buClr>
                <a:schemeClr val="dk2"/>
              </a:buClr>
              <a:buSzPct val="25000"/>
              <a:buFont typeface="Arial"/>
              <a:buNone/>
            </a:pPr>
            <a:r>
              <a:rPr b="1" i="0" lang="en-US" sz="800" u="none" cap="none" strike="noStrike">
                <a:solidFill>
                  <a:srgbClr val="008000"/>
                </a:solidFill>
                <a:latin typeface="Arial"/>
                <a:ea typeface="Arial"/>
                <a:cs typeface="Arial"/>
                <a:sym typeface="Arial"/>
              </a:rPr>
              <a:t>Hystrix</a:t>
            </a:r>
          </a:p>
          <a:p>
            <a:pPr indent="0" lvl="0" marL="0" marR="0" rtl="0" algn="l">
              <a:lnSpc>
                <a:spcPct val="100000"/>
              </a:lnSpc>
              <a:spcBef>
                <a:spcPts val="0"/>
              </a:spcBef>
              <a:spcAft>
                <a:spcPts val="0"/>
              </a:spcAft>
              <a:buClr>
                <a:schemeClr val="dk2"/>
              </a:buClr>
              <a:buSzPct val="25000"/>
              <a:buFont typeface="Arial"/>
              <a:buNone/>
            </a:pPr>
            <a:r>
              <a:rPr b="1" i="0" lang="en-US" sz="800" u="none" cap="none" strike="noStrike">
                <a:solidFill>
                  <a:srgbClr val="008000"/>
                </a:solidFill>
                <a:latin typeface="Arial"/>
                <a:ea typeface="Arial"/>
                <a:cs typeface="Arial"/>
                <a:sym typeface="Arial"/>
              </a:rPr>
              <a:t>DIY</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556" name="Shape 556"/>
          <p:cNvSpPr txBox="1"/>
          <p:nvPr>
            <p:ph idx="1" type="subTitle"/>
          </p:nvPr>
        </p:nvSpPr>
        <p:spPr>
          <a:xfrm>
            <a:off x="6047362" y="2231225"/>
            <a:ext cx="1228500" cy="791399"/>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5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LOAD BALANCING</a:t>
            </a:r>
          </a:p>
          <a:p>
            <a:pPr indent="0" lvl="0" marL="0" marR="0" rtl="0" algn="l">
              <a:lnSpc>
                <a:spcPct val="100000"/>
              </a:lnSpc>
              <a:spcBef>
                <a:spcPts val="0"/>
              </a:spcBef>
              <a:spcAft>
                <a:spcPts val="0"/>
              </a:spcAft>
              <a:buClr>
                <a:schemeClr val="dk2"/>
              </a:buClr>
              <a:buSzPct val="25000"/>
              <a:buFont typeface="Arial"/>
              <a:buNone/>
            </a:pPr>
            <a:r>
              <a:rPr b="1" i="0" lang="en-US" sz="800" u="none" cap="none" strike="noStrike">
                <a:solidFill>
                  <a:srgbClr val="008000"/>
                </a:solidFill>
                <a:latin typeface="Arial"/>
                <a:ea typeface="Arial"/>
                <a:cs typeface="Arial"/>
                <a:sym typeface="Arial"/>
              </a:rPr>
              <a:t>Ribbon</a:t>
            </a:r>
          </a:p>
          <a:p>
            <a:pPr indent="0" lvl="0" marL="0" marR="0" rtl="0" algn="l">
              <a:lnSpc>
                <a:spcPct val="100000"/>
              </a:lnSpc>
              <a:spcBef>
                <a:spcPts val="0"/>
              </a:spcBef>
              <a:spcAft>
                <a:spcPts val="0"/>
              </a:spcAft>
              <a:buClr>
                <a:schemeClr val="dk2"/>
              </a:buClr>
              <a:buSzPct val="25000"/>
              <a:buFont typeface="Arial"/>
              <a:buNone/>
            </a:pPr>
            <a:r>
              <a:rPr b="1" i="0" lang="en-US" sz="800" u="none" cap="none" strike="noStrike">
                <a:solidFill>
                  <a:srgbClr val="008000"/>
                </a:solidFill>
                <a:latin typeface="Arial"/>
                <a:ea typeface="Arial"/>
                <a:cs typeface="Arial"/>
                <a:sym typeface="Arial"/>
              </a:rPr>
              <a:t>Zuul</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557" name="Shape 557"/>
          <p:cNvSpPr txBox="1"/>
          <p:nvPr>
            <p:ph idx="1" type="subTitle"/>
          </p:nvPr>
        </p:nvSpPr>
        <p:spPr>
          <a:xfrm>
            <a:off x="178975" y="394325"/>
            <a:ext cx="1531500" cy="1728299"/>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DATABASES AND DATA MANAGEMENT</a:t>
            </a:r>
          </a:p>
          <a:p>
            <a:pPr indent="0" lvl="0" marL="0" marR="0" rtl="0" algn="l">
              <a:lnSpc>
                <a:spcPct val="115000"/>
              </a:lnSpc>
              <a:spcBef>
                <a:spcPts val="0"/>
              </a:spcBef>
              <a:spcAft>
                <a:spcPts val="0"/>
              </a:spcAft>
              <a:buClr>
                <a:schemeClr val="dk2"/>
              </a:buClr>
              <a:buSzPct val="25000"/>
              <a:buFont typeface="Arial"/>
              <a:buNone/>
            </a:pPr>
            <a:r>
              <a:t/>
            </a:r>
            <a:endParaRPr b="0" i="0" sz="600" u="none" cap="none" strike="noStrike">
              <a:solidFill>
                <a:schemeClr val="dk2"/>
              </a:solidFill>
              <a:latin typeface="Arial"/>
              <a:ea typeface="Arial"/>
              <a:cs typeface="Arial"/>
              <a:sym typeface="Arial"/>
            </a:endParaRPr>
          </a:p>
          <a:p>
            <a:pPr indent="0" lvl="0" marL="0" marR="0" rtl="0" algn="l">
              <a:lnSpc>
                <a:spcPct val="115000"/>
              </a:lnSpc>
              <a:spcBef>
                <a:spcPts val="0"/>
              </a:spcBef>
              <a:spcAft>
                <a:spcPts val="0"/>
              </a:spcAft>
              <a:buClr>
                <a:schemeClr val="dk2"/>
              </a:buClr>
              <a:buSzPct val="25000"/>
              <a:buFont typeface="Arial"/>
              <a:buNone/>
            </a:pPr>
            <a:r>
              <a:rPr b="0" i="0" lang="en-US" sz="800" u="none" cap="none" strike="noStrike">
                <a:solidFill>
                  <a:schemeClr val="dk2"/>
                </a:solidFill>
                <a:latin typeface="Arial"/>
                <a:ea typeface="Arial"/>
                <a:cs typeface="Arial"/>
                <a:sym typeface="Arial"/>
              </a:rPr>
              <a:t>	</a:t>
            </a:r>
          </a:p>
        </p:txBody>
      </p:sp>
      <p:sp>
        <p:nvSpPr>
          <p:cNvPr id="558" name="Shape 558"/>
          <p:cNvSpPr txBox="1"/>
          <p:nvPr>
            <p:ph idx="1" type="subTitle"/>
          </p:nvPr>
        </p:nvSpPr>
        <p:spPr>
          <a:xfrm>
            <a:off x="3272575" y="2218750"/>
            <a:ext cx="1439397" cy="810600"/>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DISCOVERY &amp; REGISTRATION</a:t>
            </a:r>
          </a:p>
          <a:p>
            <a:pPr indent="0" lvl="0" marL="0" marR="0" rtl="0" algn="l">
              <a:lnSpc>
                <a:spcPct val="100000"/>
              </a:lnSpc>
              <a:spcBef>
                <a:spcPts val="0"/>
              </a:spcBef>
              <a:spcAft>
                <a:spcPts val="0"/>
              </a:spcAft>
              <a:buClr>
                <a:schemeClr val="dk2"/>
              </a:buClr>
              <a:buSzPct val="25000"/>
              <a:buFont typeface="Arial"/>
              <a:buNone/>
            </a:pPr>
            <a:r>
              <a:rPr b="1" i="0" lang="en-US" sz="800" u="none" cap="none" strike="noStrike">
                <a:solidFill>
                  <a:srgbClr val="008000"/>
                </a:solidFill>
                <a:latin typeface="Arial"/>
                <a:ea typeface="Arial"/>
                <a:cs typeface="Arial"/>
                <a:sym typeface="Arial"/>
              </a:rPr>
              <a:t>Consul</a:t>
            </a:r>
          </a:p>
          <a:p>
            <a:pPr indent="0" lvl="0" marL="0" marR="0" rtl="0" algn="l">
              <a:lnSpc>
                <a:spcPct val="100000"/>
              </a:lnSpc>
              <a:spcBef>
                <a:spcPts val="0"/>
              </a:spcBef>
              <a:spcAft>
                <a:spcPts val="0"/>
              </a:spcAft>
              <a:buClr>
                <a:schemeClr val="dk2"/>
              </a:buClr>
              <a:buSzPct val="25000"/>
              <a:buFont typeface="Arial"/>
              <a:buNone/>
            </a:pPr>
            <a:r>
              <a:rPr b="1" i="0" lang="en-US" sz="800" u="none" cap="none" strike="noStrike">
                <a:solidFill>
                  <a:srgbClr val="008000"/>
                </a:solidFill>
                <a:latin typeface="Arial"/>
                <a:ea typeface="Arial"/>
                <a:cs typeface="Arial"/>
                <a:sym typeface="Arial"/>
              </a:rPr>
              <a:t>Eureka</a:t>
            </a:r>
          </a:p>
          <a:p>
            <a:pPr indent="0" lvl="0" marL="0" marR="0" rtl="0" algn="l">
              <a:lnSpc>
                <a:spcPct val="100000"/>
              </a:lnSpc>
              <a:spcBef>
                <a:spcPts val="0"/>
              </a:spcBef>
              <a:spcAft>
                <a:spcPts val="0"/>
              </a:spcAft>
              <a:buClr>
                <a:schemeClr val="dk2"/>
              </a:buClr>
              <a:buSzPct val="25000"/>
              <a:buFont typeface="Arial"/>
              <a:buNone/>
            </a:pPr>
            <a:r>
              <a:rPr b="1" i="0" lang="en-US" sz="800" u="none" cap="none" strike="noStrike">
                <a:solidFill>
                  <a:srgbClr val="008000"/>
                </a:solidFill>
                <a:latin typeface="Arial"/>
                <a:ea typeface="Arial"/>
                <a:cs typeface="Arial"/>
                <a:sym typeface="Arial"/>
              </a:rPr>
              <a:t>etcd</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559" name="Shape 559"/>
          <p:cNvSpPr txBox="1"/>
          <p:nvPr>
            <p:ph idx="1" type="subTitle"/>
          </p:nvPr>
        </p:nvSpPr>
        <p:spPr>
          <a:xfrm>
            <a:off x="1765075" y="394325"/>
            <a:ext cx="1439397" cy="867298"/>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5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VERSION CONTROL</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560" name="Shape 560"/>
          <p:cNvSpPr txBox="1"/>
          <p:nvPr>
            <p:ph idx="1" type="subTitle"/>
          </p:nvPr>
        </p:nvSpPr>
        <p:spPr>
          <a:xfrm>
            <a:off x="1770749" y="1320650"/>
            <a:ext cx="1439397" cy="810600"/>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DEV FRAMEWORKS</a:t>
            </a:r>
          </a:p>
          <a:p>
            <a:pPr indent="0" lvl="0" marL="0" marR="0" rtl="0" algn="l">
              <a:lnSpc>
                <a:spcPct val="100000"/>
              </a:lnSpc>
              <a:spcBef>
                <a:spcPts val="0"/>
              </a:spcBef>
              <a:spcAft>
                <a:spcPts val="0"/>
              </a:spcAft>
              <a:buClr>
                <a:schemeClr val="dk2"/>
              </a:buClr>
              <a:buSzPct val="25000"/>
              <a:buFont typeface="Arial"/>
              <a:buNone/>
            </a:pPr>
            <a:r>
              <a:t/>
            </a:r>
            <a:endParaRPr b="1" i="0" sz="1000" u="none" cap="none" strike="noStrike">
              <a:solidFill>
                <a:srgbClr val="008000"/>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rPr b="1" i="0" lang="en-US" sz="1000" u="none" cap="none" strike="noStrike">
                <a:solidFill>
                  <a:srgbClr val="008000"/>
                </a:solidFill>
                <a:latin typeface="Arial"/>
                <a:ea typeface="Arial"/>
                <a:cs typeface="Arial"/>
                <a:sym typeface="Arial"/>
              </a:rPr>
              <a:t>Buildpacks</a:t>
            </a:r>
          </a:p>
        </p:txBody>
      </p:sp>
      <p:sp>
        <p:nvSpPr>
          <p:cNvPr id="561" name="Shape 561"/>
          <p:cNvSpPr txBox="1"/>
          <p:nvPr>
            <p:ph idx="1" type="subTitle"/>
          </p:nvPr>
        </p:nvSpPr>
        <p:spPr>
          <a:xfrm>
            <a:off x="3270425" y="1310700"/>
            <a:ext cx="1439397" cy="810600"/>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5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API MANAGEMENT</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rgbClr val="008000"/>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1" i="0" sz="800" u="none" cap="none" strike="noStrike">
              <a:solidFill>
                <a:srgbClr val="008000"/>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562" name="Shape 562"/>
          <p:cNvSpPr txBox="1"/>
          <p:nvPr>
            <p:ph idx="1" type="subTitle"/>
          </p:nvPr>
        </p:nvSpPr>
        <p:spPr>
          <a:xfrm>
            <a:off x="4770100" y="394250"/>
            <a:ext cx="1228500" cy="1736998"/>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SECURITY &amp; COMPLIANCE</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rPr b="1" i="0" lang="en-US" sz="1000" u="none" cap="none" strike="noStrike">
                <a:solidFill>
                  <a:srgbClr val="008000"/>
                </a:solidFill>
                <a:latin typeface="Arial"/>
                <a:ea typeface="Arial"/>
                <a:cs typeface="Arial"/>
                <a:sym typeface="Arial"/>
              </a:rPr>
              <a:t>SSO</a:t>
            </a:r>
          </a:p>
          <a:p>
            <a:pPr indent="0" lvl="0" marL="0" marR="0" rtl="0" algn="l">
              <a:lnSpc>
                <a:spcPct val="100000"/>
              </a:lnSpc>
              <a:spcBef>
                <a:spcPts val="0"/>
              </a:spcBef>
              <a:spcAft>
                <a:spcPts val="0"/>
              </a:spcAft>
              <a:buClr>
                <a:schemeClr val="dk2"/>
              </a:buClr>
              <a:buSzPct val="25000"/>
              <a:buFont typeface="Arial"/>
              <a:buNone/>
            </a:pPr>
            <a:r>
              <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rPr b="1" i="0" lang="en-US" sz="1000" u="none" cap="none" strike="noStrike">
                <a:solidFill>
                  <a:srgbClr val="008000"/>
                </a:solidFill>
                <a:latin typeface="Arial"/>
                <a:ea typeface="Arial"/>
                <a:cs typeface="Arial"/>
                <a:sym typeface="Arial"/>
              </a:rPr>
              <a:t>IPSEC</a:t>
            </a:r>
          </a:p>
        </p:txBody>
      </p:sp>
      <p:sp>
        <p:nvSpPr>
          <p:cNvPr id="563" name="Shape 563"/>
          <p:cNvSpPr txBox="1"/>
          <p:nvPr>
            <p:ph idx="1" type="subTitle"/>
          </p:nvPr>
        </p:nvSpPr>
        <p:spPr>
          <a:xfrm>
            <a:off x="6007776" y="394400"/>
            <a:ext cx="1228500" cy="1736998"/>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1" i="0" lang="en-US" sz="900" u="none" cap="none" strike="noStrike">
                <a:solidFill>
                  <a:schemeClr val="dk2"/>
                </a:solidFill>
                <a:latin typeface="Arial"/>
                <a:ea typeface="Arial"/>
                <a:cs typeface="Arial"/>
                <a:sym typeface="Arial"/>
              </a:rPr>
              <a:t>METRICS &amp; DASHBOARDS</a:t>
            </a:r>
          </a:p>
          <a:p>
            <a:pPr indent="0" lvl="0" marL="0" marR="0" rtl="0" algn="l">
              <a:lnSpc>
                <a:spcPct val="100000"/>
              </a:lnSpc>
              <a:spcBef>
                <a:spcPts val="0"/>
              </a:spcBef>
              <a:spcAft>
                <a:spcPts val="0"/>
              </a:spcAft>
              <a:buClr>
                <a:schemeClr val="dk2"/>
              </a:buClr>
              <a:buSzPct val="25000"/>
              <a:buFont typeface="Arial"/>
              <a:buNone/>
            </a:pPr>
            <a:r>
              <a:t/>
            </a:r>
            <a:endParaRPr b="1" i="0" sz="9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rPr b="1" i="0" lang="en-US" sz="800" u="none" cap="none" strike="noStrike">
                <a:solidFill>
                  <a:srgbClr val="008000"/>
                </a:solidFill>
                <a:latin typeface="Arial"/>
                <a:ea typeface="Arial"/>
                <a:cs typeface="Arial"/>
                <a:sym typeface="Arial"/>
              </a:rPr>
              <a:t>PCF Metrics</a:t>
            </a:r>
          </a:p>
          <a:p>
            <a:pPr indent="0" lvl="0" marL="0" marR="0" rtl="0" algn="l">
              <a:lnSpc>
                <a:spcPct val="100000"/>
              </a:lnSpc>
              <a:spcBef>
                <a:spcPts val="0"/>
              </a:spcBef>
              <a:spcAft>
                <a:spcPts val="0"/>
              </a:spcAft>
              <a:buClr>
                <a:schemeClr val="dk2"/>
              </a:buClr>
              <a:buSzPct val="25000"/>
              <a:buFont typeface="Arial"/>
              <a:buNone/>
            </a:pPr>
            <a:r>
              <a:t/>
            </a:r>
            <a:endParaRPr b="1" i="0" sz="800" u="none" cap="none" strike="noStrike">
              <a:solidFill>
                <a:srgbClr val="008000"/>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1" i="0" sz="800" u="none" cap="none" strike="noStrike">
              <a:solidFill>
                <a:srgbClr val="008000"/>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1" i="0" sz="800" u="none" cap="none" strike="noStrike">
              <a:solidFill>
                <a:srgbClr val="008000"/>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rPr b="1" i="0" lang="en-US" sz="800" u="none" cap="none" strike="noStrike">
                <a:solidFill>
                  <a:srgbClr val="008000"/>
                </a:solidFill>
                <a:latin typeface="Arial"/>
                <a:ea typeface="Arial"/>
                <a:cs typeface="Arial"/>
                <a:sym typeface="Arial"/>
              </a:rPr>
              <a:t>PCF Logging</a:t>
            </a:r>
          </a:p>
        </p:txBody>
      </p:sp>
      <p:sp>
        <p:nvSpPr>
          <p:cNvPr id="564" name="Shape 564"/>
          <p:cNvSpPr txBox="1"/>
          <p:nvPr/>
        </p:nvSpPr>
        <p:spPr>
          <a:xfrm>
            <a:off x="5608375" y="4196325"/>
            <a:ext cx="1485899" cy="210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8000"/>
              </a:buClr>
              <a:buSzPct val="25000"/>
              <a:buFont typeface="Arial"/>
              <a:buNone/>
            </a:pPr>
            <a:r>
              <a:rPr b="1" i="0" lang="en-US" sz="1000" u="none" cap="none" strike="noStrike">
                <a:solidFill>
                  <a:srgbClr val="008000"/>
                </a:solidFill>
                <a:latin typeface="Arial"/>
                <a:ea typeface="Arial"/>
                <a:cs typeface="Arial"/>
                <a:sym typeface="Arial"/>
              </a:rPr>
              <a:t>BOSH</a:t>
            </a:r>
          </a:p>
        </p:txBody>
      </p:sp>
      <p:sp>
        <p:nvSpPr>
          <p:cNvPr id="565" name="Shape 565"/>
          <p:cNvSpPr txBox="1"/>
          <p:nvPr/>
        </p:nvSpPr>
        <p:spPr>
          <a:xfrm>
            <a:off x="1924041" y="3257500"/>
            <a:ext cx="2294098" cy="210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8000"/>
              </a:buClr>
              <a:buSzPct val="25000"/>
              <a:buFont typeface="Arial"/>
              <a:buNone/>
            </a:pPr>
            <a:r>
              <a:rPr b="1" i="0" lang="en-US" sz="800" u="none" cap="none" strike="noStrike">
                <a:solidFill>
                  <a:srgbClr val="008000"/>
                </a:solidFill>
                <a:latin typeface="Arial"/>
                <a:ea typeface="Arial"/>
                <a:cs typeface="Arial"/>
                <a:sym typeface="Arial"/>
              </a:rPr>
              <a:t>        </a:t>
            </a:r>
            <a:r>
              <a:rPr b="1" i="0" lang="en-US" sz="1000" u="none" cap="none" strike="noStrike">
                <a:solidFill>
                  <a:srgbClr val="008000"/>
                </a:solidFill>
                <a:latin typeface="Arial"/>
                <a:ea typeface="Arial"/>
                <a:cs typeface="Arial"/>
                <a:sym typeface="Arial"/>
              </a:rPr>
              <a:t>Docker                         RunC </a:t>
            </a:r>
          </a:p>
        </p:txBody>
      </p:sp>
      <p:sp>
        <p:nvSpPr>
          <p:cNvPr id="566" name="Shape 566"/>
          <p:cNvSpPr txBox="1"/>
          <p:nvPr/>
        </p:nvSpPr>
        <p:spPr>
          <a:xfrm>
            <a:off x="4786600" y="3287348"/>
            <a:ext cx="2307651" cy="453675"/>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
        <p:nvSpPr>
          <p:cNvPr id="567" name="Shape 567"/>
          <p:cNvSpPr txBox="1"/>
          <p:nvPr/>
        </p:nvSpPr>
        <p:spPr>
          <a:xfrm>
            <a:off x="2208039" y="2433508"/>
            <a:ext cx="624300" cy="589113"/>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8000"/>
              </a:buClr>
              <a:buSzPct val="25000"/>
              <a:buFont typeface="Arial"/>
              <a:buNone/>
            </a:pPr>
            <a:r>
              <a:rPr b="1" i="0" lang="en-US" sz="800" u="none" cap="none" strike="noStrike">
                <a:solidFill>
                  <a:srgbClr val="008000"/>
                </a:solidFill>
                <a:latin typeface="Arial"/>
                <a:ea typeface="Arial"/>
                <a:cs typeface="Arial"/>
                <a:sym typeface="Arial"/>
              </a:rPr>
              <a:t>Ruby</a:t>
            </a:r>
          </a:p>
          <a:p>
            <a:pPr indent="0" lvl="0" marL="0" marR="0" rtl="0" algn="l">
              <a:lnSpc>
                <a:spcPct val="100000"/>
              </a:lnSpc>
              <a:spcBef>
                <a:spcPts val="0"/>
              </a:spcBef>
              <a:spcAft>
                <a:spcPts val="0"/>
              </a:spcAft>
              <a:buClr>
                <a:srgbClr val="008000"/>
              </a:buClr>
              <a:buSzPct val="25000"/>
              <a:buFont typeface="Arial"/>
              <a:buNone/>
            </a:pPr>
            <a:r>
              <a:rPr b="1" lang="en-US" sz="800">
                <a:solidFill>
                  <a:srgbClr val="008000"/>
                </a:solidFill>
                <a:latin typeface="Arial"/>
                <a:ea typeface="Arial"/>
                <a:cs typeface="Arial"/>
                <a:sym typeface="Arial"/>
              </a:rPr>
              <a:t>Node</a:t>
            </a:r>
          </a:p>
          <a:p>
            <a:pPr indent="0" lvl="0" marL="0" marR="0" rtl="0" algn="l">
              <a:lnSpc>
                <a:spcPct val="100000"/>
              </a:lnSpc>
              <a:spcBef>
                <a:spcPts val="0"/>
              </a:spcBef>
              <a:spcAft>
                <a:spcPts val="0"/>
              </a:spcAft>
              <a:buClr>
                <a:srgbClr val="008000"/>
              </a:buClr>
              <a:buSzPct val="25000"/>
              <a:buFont typeface="Arial"/>
              <a:buNone/>
            </a:pPr>
            <a:r>
              <a:rPr b="1" i="0" lang="en-US" sz="800" u="none" cap="none" strike="noStrike">
                <a:solidFill>
                  <a:srgbClr val="008000"/>
                </a:solidFill>
                <a:latin typeface="Arial"/>
                <a:ea typeface="Arial"/>
                <a:cs typeface="Arial"/>
                <a:sym typeface="Arial"/>
              </a:rPr>
              <a:t>Go</a:t>
            </a:r>
          </a:p>
          <a:p>
            <a:pPr indent="0" lvl="0" marL="0" marR="0" rtl="0" algn="l">
              <a:lnSpc>
                <a:spcPct val="100000"/>
              </a:lnSpc>
              <a:spcBef>
                <a:spcPts val="0"/>
              </a:spcBef>
              <a:spcAft>
                <a:spcPts val="0"/>
              </a:spcAft>
              <a:buClr>
                <a:srgbClr val="008000"/>
              </a:buClr>
              <a:buFont typeface="Arial"/>
              <a:buNone/>
            </a:pPr>
            <a:r>
              <a:t/>
            </a:r>
            <a:endParaRPr b="1" i="0" sz="800" u="none" cap="none" strike="noStrike">
              <a:solidFill>
                <a:srgbClr val="008000"/>
              </a:solidFill>
              <a:latin typeface="Arial"/>
              <a:ea typeface="Arial"/>
              <a:cs typeface="Arial"/>
              <a:sym typeface="Arial"/>
            </a:endParaRPr>
          </a:p>
        </p:txBody>
      </p:sp>
      <p:grpSp>
        <p:nvGrpSpPr>
          <p:cNvPr id="568" name="Shape 568"/>
          <p:cNvGrpSpPr/>
          <p:nvPr/>
        </p:nvGrpSpPr>
        <p:grpSpPr>
          <a:xfrm>
            <a:off x="37452" y="2156595"/>
            <a:ext cx="186455" cy="176645"/>
            <a:chOff x="8317600" y="1296225"/>
            <a:chExt cx="255000" cy="287698"/>
          </a:xfrm>
        </p:grpSpPr>
        <p:sp>
          <p:nvSpPr>
            <p:cNvPr id="569" name="Shape 569"/>
            <p:cNvSpPr/>
            <p:nvPr/>
          </p:nvSpPr>
          <p:spPr>
            <a:xfrm>
              <a:off x="8317600" y="1296225"/>
              <a:ext cx="255000" cy="287698"/>
            </a:xfrm>
            <a:prstGeom prst="rect">
              <a:avLst/>
            </a:prstGeom>
            <a:solidFill>
              <a:srgbClr val="FFFFFF"/>
            </a:solidFill>
            <a:ln cap="flat" cmpd="sng" w="9525">
              <a:solidFill>
                <a:srgbClr val="000000"/>
              </a:solidFill>
              <a:prstDash val="dot"/>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570" name="Shape 570"/>
            <p:cNvPicPr preferRelativeResize="0"/>
            <p:nvPr/>
          </p:nvPicPr>
          <p:blipFill rotWithShape="1">
            <a:blip r:embed="rId3">
              <a:alphaModFix/>
            </a:blip>
            <a:srcRect b="0" l="0" r="0" t="0"/>
            <a:stretch/>
          </p:blipFill>
          <p:spPr>
            <a:xfrm>
              <a:off x="8333525" y="1316024"/>
              <a:ext cx="210600" cy="210580"/>
            </a:xfrm>
            <a:prstGeom prst="rect">
              <a:avLst/>
            </a:prstGeom>
            <a:noFill/>
            <a:ln cap="flat" cmpd="sng" w="9525">
              <a:solidFill>
                <a:srgbClr val="FFFFFF"/>
              </a:solidFill>
              <a:prstDash val="solid"/>
              <a:round/>
              <a:headEnd len="med" w="med" type="none"/>
              <a:tailEnd len="med" w="med" type="none"/>
            </a:ln>
          </p:spPr>
        </p:pic>
      </p:grpSp>
      <p:sp>
        <p:nvSpPr>
          <p:cNvPr id="571" name="Shape 571"/>
          <p:cNvSpPr txBox="1"/>
          <p:nvPr>
            <p:ph idx="1" type="subTitle"/>
          </p:nvPr>
        </p:nvSpPr>
        <p:spPr>
          <a:xfrm>
            <a:off x="3259075" y="394400"/>
            <a:ext cx="1439397" cy="867298"/>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50000"/>
              </a:lnSpc>
              <a:spcBef>
                <a:spcPts val="0"/>
              </a:spcBef>
              <a:spcAft>
                <a:spcPts val="0"/>
              </a:spcAft>
              <a:buClr>
                <a:schemeClr val="dk1"/>
              </a:buClr>
              <a:buSzPct val="25000"/>
              <a:buFont typeface="Arial"/>
              <a:buNone/>
            </a:pPr>
            <a:r>
              <a:rPr b="1" i="0" lang="en-US" sz="1000" u="none" cap="none" strike="noStrike">
                <a:solidFill>
                  <a:schemeClr val="dk1"/>
                </a:solidFill>
                <a:latin typeface="Arial"/>
                <a:ea typeface="Arial"/>
                <a:cs typeface="Arial"/>
                <a:sym typeface="Arial"/>
              </a:rPr>
              <a:t>CI / CD</a:t>
            </a:r>
          </a:p>
          <a:p>
            <a:pPr indent="0" lvl="0" marL="0" marR="0" rtl="0" algn="l">
              <a:lnSpc>
                <a:spcPct val="100000"/>
              </a:lnSpc>
              <a:spcBef>
                <a:spcPts val="0"/>
              </a:spcBef>
              <a:spcAft>
                <a:spcPts val="0"/>
              </a:spcAft>
              <a:buClr>
                <a:schemeClr val="dk2"/>
              </a:buClr>
              <a:buSzPct val="25000"/>
              <a:buFont typeface="Arial"/>
              <a:buNone/>
            </a:pPr>
            <a:r>
              <a:t/>
            </a:r>
            <a:endParaRPr b="1" i="0" sz="1200" u="none" cap="none" strike="noStrike">
              <a:solidFill>
                <a:schemeClr val="dk1"/>
              </a:solidFill>
              <a:latin typeface="Arial"/>
              <a:ea typeface="Arial"/>
              <a:cs typeface="Arial"/>
              <a:sym typeface="Arial"/>
            </a:endParaRPr>
          </a:p>
        </p:txBody>
      </p:sp>
      <p:sp>
        <p:nvSpPr>
          <p:cNvPr id="572" name="Shape 572"/>
          <p:cNvSpPr txBox="1"/>
          <p:nvPr/>
        </p:nvSpPr>
        <p:spPr>
          <a:xfrm>
            <a:off x="4031250" y="595412"/>
            <a:ext cx="624300" cy="210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
        <p:nvSpPr>
          <p:cNvPr id="573" name="Shape 573"/>
          <p:cNvSpPr txBox="1"/>
          <p:nvPr>
            <p:ph idx="1" type="subTitle"/>
          </p:nvPr>
        </p:nvSpPr>
        <p:spPr>
          <a:xfrm>
            <a:off x="161325" y="4119600"/>
            <a:ext cx="1559999" cy="958797"/>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NETWORKING</a:t>
            </a: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0" i="0" sz="800" u="none" cap="none" strike="noStrike">
              <a:solidFill>
                <a:schemeClr val="dk2"/>
              </a:solidFill>
              <a:latin typeface="Arial"/>
              <a:ea typeface="Arial"/>
              <a:cs typeface="Arial"/>
              <a:sym typeface="Arial"/>
            </a:endParaRPr>
          </a:p>
        </p:txBody>
      </p:sp>
      <p:sp>
        <p:nvSpPr>
          <p:cNvPr id="574" name="Shape 574"/>
          <p:cNvSpPr txBox="1"/>
          <p:nvPr>
            <p:ph idx="1" type="subTitle"/>
          </p:nvPr>
        </p:nvSpPr>
        <p:spPr>
          <a:xfrm>
            <a:off x="161325" y="3137500"/>
            <a:ext cx="1559999" cy="917100"/>
          </a:xfrm>
          <a:prstGeom prst="rect">
            <a:avLst/>
          </a:prstGeom>
          <a:noFill/>
          <a:ln cap="flat" cmpd="sng" w="9525">
            <a:solidFill>
              <a:srgbClr val="B7B7B7"/>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US" sz="900" u="none" cap="none" strike="noStrike">
                <a:solidFill>
                  <a:schemeClr val="dk2"/>
                </a:solidFill>
                <a:latin typeface="Arial"/>
                <a:ea typeface="Arial"/>
                <a:cs typeface="Arial"/>
                <a:sym typeface="Arial"/>
              </a:rPr>
              <a:t>MONITORING / LOGGING</a:t>
            </a:r>
          </a:p>
        </p:txBody>
      </p:sp>
      <p:sp>
        <p:nvSpPr>
          <p:cNvPr id="575" name="Shape 575"/>
          <p:cNvSpPr/>
          <p:nvPr/>
        </p:nvSpPr>
        <p:spPr>
          <a:xfrm>
            <a:off x="7359050" y="296275"/>
            <a:ext cx="235500" cy="4816797"/>
          </a:xfrm>
          <a:prstGeom prst="righ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icon_jfrog_cf@2x.png" id="576" name="Shape 576"/>
          <p:cNvPicPr preferRelativeResize="0"/>
          <p:nvPr/>
        </p:nvPicPr>
        <p:blipFill rotWithShape="1">
          <a:blip r:embed="rId4">
            <a:alphaModFix/>
          </a:blip>
          <a:srcRect b="0" l="0" r="0" t="0"/>
          <a:stretch/>
        </p:blipFill>
        <p:spPr>
          <a:xfrm>
            <a:off x="4098325" y="701624"/>
            <a:ext cx="309899" cy="309899"/>
          </a:xfrm>
          <a:prstGeom prst="rect">
            <a:avLst/>
          </a:prstGeom>
          <a:noFill/>
          <a:ln>
            <a:noFill/>
          </a:ln>
        </p:spPr>
      </p:pic>
      <p:pic>
        <p:nvPicPr>
          <p:cNvPr descr="icon_jenkins_enterprise.png" id="577" name="Shape 577"/>
          <p:cNvPicPr preferRelativeResize="0"/>
          <p:nvPr/>
        </p:nvPicPr>
        <p:blipFill rotWithShape="1">
          <a:blip r:embed="rId5">
            <a:alphaModFix/>
          </a:blip>
          <a:srcRect b="0" l="0" r="0" t="0"/>
          <a:stretch/>
        </p:blipFill>
        <p:spPr>
          <a:xfrm>
            <a:off x="3387587" y="617191"/>
            <a:ext cx="460500" cy="421499"/>
          </a:xfrm>
          <a:prstGeom prst="rect">
            <a:avLst/>
          </a:prstGeom>
          <a:noFill/>
          <a:ln>
            <a:noFill/>
          </a:ln>
        </p:spPr>
      </p:pic>
      <p:pic>
        <p:nvPicPr>
          <p:cNvPr descr="icon_gitlab_cf@2x.png" id="578" name="Shape 578"/>
          <p:cNvPicPr preferRelativeResize="0"/>
          <p:nvPr/>
        </p:nvPicPr>
        <p:blipFill rotWithShape="1">
          <a:blip r:embed="rId6">
            <a:alphaModFix/>
          </a:blip>
          <a:srcRect b="0" l="0" r="0" t="0"/>
          <a:stretch/>
        </p:blipFill>
        <p:spPr>
          <a:xfrm>
            <a:off x="2473174" y="722950"/>
            <a:ext cx="577499" cy="482099"/>
          </a:xfrm>
          <a:prstGeom prst="rect">
            <a:avLst/>
          </a:prstGeom>
          <a:noFill/>
          <a:ln>
            <a:noFill/>
          </a:ln>
        </p:spPr>
      </p:pic>
      <p:pic>
        <p:nvPicPr>
          <p:cNvPr descr="icon_single_signon_cf@2x.png" id="579" name="Shape 579"/>
          <p:cNvPicPr preferRelativeResize="0"/>
          <p:nvPr/>
        </p:nvPicPr>
        <p:blipFill rotWithShape="1">
          <a:blip r:embed="rId7">
            <a:alphaModFix/>
          </a:blip>
          <a:srcRect b="0" l="0" r="0" t="0"/>
          <a:stretch/>
        </p:blipFill>
        <p:spPr>
          <a:xfrm>
            <a:off x="5344126" y="806012"/>
            <a:ext cx="531895" cy="514653"/>
          </a:xfrm>
          <a:prstGeom prst="rect">
            <a:avLst/>
          </a:prstGeom>
          <a:noFill/>
          <a:ln>
            <a:noFill/>
          </a:ln>
        </p:spPr>
      </p:pic>
      <p:pic>
        <p:nvPicPr>
          <p:cNvPr descr="default_product_logo@2x-a3dd9ac57373d57a41532c366896def4.png" id="580" name="Shape 580"/>
          <p:cNvPicPr preferRelativeResize="0"/>
          <p:nvPr/>
        </p:nvPicPr>
        <p:blipFill rotWithShape="1">
          <a:blip r:embed="rId8">
            <a:alphaModFix/>
          </a:blip>
          <a:srcRect b="0" l="0" r="0" t="0"/>
          <a:stretch/>
        </p:blipFill>
        <p:spPr>
          <a:xfrm>
            <a:off x="5344125" y="1448683"/>
            <a:ext cx="531895" cy="494205"/>
          </a:xfrm>
          <a:prstGeom prst="rect">
            <a:avLst/>
          </a:prstGeom>
          <a:noFill/>
          <a:ln>
            <a:noFill/>
          </a:ln>
        </p:spPr>
      </p:pic>
      <p:pic>
        <p:nvPicPr>
          <p:cNvPr descr="icon_opsmetrics_cf@2x.png" id="581" name="Shape 581"/>
          <p:cNvPicPr preferRelativeResize="0"/>
          <p:nvPr/>
        </p:nvPicPr>
        <p:blipFill rotWithShape="1">
          <a:blip r:embed="rId9">
            <a:alphaModFix/>
          </a:blip>
          <a:srcRect b="0" l="0" r="0" t="0"/>
          <a:stretch/>
        </p:blipFill>
        <p:spPr>
          <a:xfrm>
            <a:off x="6735978" y="1101695"/>
            <a:ext cx="456212" cy="456212"/>
          </a:xfrm>
          <a:prstGeom prst="rect">
            <a:avLst/>
          </a:prstGeom>
          <a:noFill/>
          <a:ln>
            <a:noFill/>
          </a:ln>
        </p:spPr>
      </p:pic>
      <p:pic>
        <p:nvPicPr>
          <p:cNvPr descr="icon_gemfire_cf@2x.png" id="582" name="Shape 582"/>
          <p:cNvPicPr preferRelativeResize="0"/>
          <p:nvPr/>
        </p:nvPicPr>
        <p:blipFill rotWithShape="1">
          <a:blip r:embed="rId10">
            <a:alphaModFix/>
          </a:blip>
          <a:srcRect b="0" l="0" r="0" t="0"/>
          <a:stretch/>
        </p:blipFill>
        <p:spPr>
          <a:xfrm>
            <a:off x="1074716" y="783493"/>
            <a:ext cx="435613" cy="435613"/>
          </a:xfrm>
          <a:prstGeom prst="rect">
            <a:avLst/>
          </a:prstGeom>
          <a:noFill/>
          <a:ln>
            <a:noFill/>
          </a:ln>
        </p:spPr>
      </p:pic>
      <p:pic>
        <p:nvPicPr>
          <p:cNvPr descr="icon_mysql_cf@2x.png" id="583" name="Shape 583"/>
          <p:cNvPicPr preferRelativeResize="0"/>
          <p:nvPr/>
        </p:nvPicPr>
        <p:blipFill rotWithShape="1">
          <a:blip r:embed="rId11">
            <a:alphaModFix/>
          </a:blip>
          <a:srcRect b="0" l="0" r="0" t="0"/>
          <a:stretch/>
        </p:blipFill>
        <p:spPr>
          <a:xfrm>
            <a:off x="204093" y="783658"/>
            <a:ext cx="489757" cy="470238"/>
          </a:xfrm>
          <a:prstGeom prst="rect">
            <a:avLst/>
          </a:prstGeom>
          <a:noFill/>
          <a:ln>
            <a:noFill/>
          </a:ln>
        </p:spPr>
      </p:pic>
      <p:pic>
        <p:nvPicPr>
          <p:cNvPr descr="icon_redis_cf@2x.png" id="584" name="Shape 584"/>
          <p:cNvPicPr preferRelativeResize="0"/>
          <p:nvPr/>
        </p:nvPicPr>
        <p:blipFill rotWithShape="1">
          <a:blip r:embed="rId12">
            <a:alphaModFix/>
          </a:blip>
          <a:srcRect b="0" l="0" r="0" t="0"/>
          <a:stretch/>
        </p:blipFill>
        <p:spPr>
          <a:xfrm>
            <a:off x="223906" y="1527832"/>
            <a:ext cx="469945" cy="419816"/>
          </a:xfrm>
          <a:prstGeom prst="rect">
            <a:avLst/>
          </a:prstGeom>
          <a:noFill/>
          <a:ln>
            <a:noFill/>
          </a:ln>
        </p:spPr>
      </p:pic>
      <p:pic>
        <p:nvPicPr>
          <p:cNvPr descr="icon_pivotalhd_cf@2x.png" id="585" name="Shape 585"/>
          <p:cNvPicPr preferRelativeResize="0"/>
          <p:nvPr/>
        </p:nvPicPr>
        <p:blipFill rotWithShape="1">
          <a:blip r:embed="rId13">
            <a:alphaModFix/>
          </a:blip>
          <a:srcRect b="0" l="0" r="0" t="0"/>
          <a:stretch/>
        </p:blipFill>
        <p:spPr>
          <a:xfrm>
            <a:off x="1074716" y="1536458"/>
            <a:ext cx="435613" cy="413699"/>
          </a:xfrm>
          <a:prstGeom prst="rect">
            <a:avLst/>
          </a:prstGeom>
          <a:noFill/>
          <a:ln>
            <a:noFill/>
          </a:ln>
        </p:spPr>
      </p:pic>
      <p:pic>
        <p:nvPicPr>
          <p:cNvPr descr="icon_springxd_cf@2x.png" id="586" name="Shape 586"/>
          <p:cNvPicPr preferRelativeResize="0"/>
          <p:nvPr/>
        </p:nvPicPr>
        <p:blipFill rotWithShape="1">
          <a:blip r:embed="rId14">
            <a:alphaModFix/>
          </a:blip>
          <a:srcRect b="0" l="0" r="0" t="0"/>
          <a:stretch/>
        </p:blipFill>
        <p:spPr>
          <a:xfrm>
            <a:off x="1174958" y="2531765"/>
            <a:ext cx="451423" cy="417416"/>
          </a:xfrm>
          <a:prstGeom prst="rect">
            <a:avLst/>
          </a:prstGeom>
          <a:noFill/>
          <a:ln cap="flat" cmpd="sng" w="9525">
            <a:solidFill>
              <a:srgbClr val="33928A"/>
            </a:solidFill>
            <a:prstDash val="solid"/>
            <a:round/>
            <a:headEnd len="med" w="med" type="none"/>
            <a:tailEnd len="med" w="med" type="none"/>
          </a:ln>
        </p:spPr>
      </p:pic>
      <p:pic>
        <p:nvPicPr>
          <p:cNvPr descr="icon_spring_cloud_services_cf@2x.png" id="587" name="Shape 587"/>
          <p:cNvPicPr preferRelativeResize="0"/>
          <p:nvPr/>
        </p:nvPicPr>
        <p:blipFill rotWithShape="1">
          <a:blip r:embed="rId15">
            <a:alphaModFix/>
          </a:blip>
          <a:srcRect b="0" l="0" r="0" t="0"/>
          <a:stretch/>
        </p:blipFill>
        <p:spPr>
          <a:xfrm>
            <a:off x="4218142" y="2639930"/>
            <a:ext cx="345710" cy="345710"/>
          </a:xfrm>
          <a:prstGeom prst="rect">
            <a:avLst/>
          </a:prstGeom>
          <a:noFill/>
          <a:ln>
            <a:noFill/>
          </a:ln>
        </p:spPr>
      </p:pic>
      <p:pic>
        <p:nvPicPr>
          <p:cNvPr descr="icon_apigee@2x.png" id="588" name="Shape 588"/>
          <p:cNvPicPr preferRelativeResize="0"/>
          <p:nvPr/>
        </p:nvPicPr>
        <p:blipFill rotWithShape="1">
          <a:blip r:embed="rId16">
            <a:alphaModFix/>
          </a:blip>
          <a:srcRect b="0" l="0" r="0" t="0"/>
          <a:stretch/>
        </p:blipFill>
        <p:spPr>
          <a:xfrm>
            <a:off x="3537123" y="1448683"/>
            <a:ext cx="981535" cy="741716"/>
          </a:xfrm>
          <a:prstGeom prst="rect">
            <a:avLst/>
          </a:prstGeom>
          <a:noFill/>
          <a:ln>
            <a:noFill/>
          </a:ln>
        </p:spPr>
      </p:pic>
      <p:pic>
        <p:nvPicPr>
          <p:cNvPr descr="icon_rabbitmq_cf@2x.png" id="589" name="Shape 589"/>
          <p:cNvPicPr preferRelativeResize="0"/>
          <p:nvPr/>
        </p:nvPicPr>
        <p:blipFill rotWithShape="1">
          <a:blip r:embed="rId17">
            <a:alphaModFix/>
          </a:blip>
          <a:srcRect b="0" l="0" r="0" t="0"/>
          <a:stretch/>
        </p:blipFill>
        <p:spPr>
          <a:xfrm>
            <a:off x="6709435" y="3171333"/>
            <a:ext cx="384815" cy="384815"/>
          </a:xfrm>
          <a:prstGeom prst="rect">
            <a:avLst/>
          </a:prstGeom>
          <a:noFill/>
          <a:ln>
            <a:noFill/>
          </a:ln>
        </p:spPr>
      </p:pic>
      <p:pic>
        <p:nvPicPr>
          <p:cNvPr descr="Icon_appdynamics_cf.png" id="590" name="Shape 590"/>
          <p:cNvPicPr preferRelativeResize="0"/>
          <p:nvPr/>
        </p:nvPicPr>
        <p:blipFill rotWithShape="1">
          <a:blip r:embed="rId18">
            <a:alphaModFix/>
          </a:blip>
          <a:srcRect b="0" l="0" r="0" t="0"/>
          <a:stretch/>
        </p:blipFill>
        <p:spPr>
          <a:xfrm>
            <a:off x="371169" y="3374896"/>
            <a:ext cx="336529" cy="306593"/>
          </a:xfrm>
          <a:prstGeom prst="rect">
            <a:avLst/>
          </a:prstGeom>
          <a:noFill/>
          <a:ln>
            <a:noFill/>
          </a:ln>
        </p:spPr>
      </p:pic>
      <p:pic>
        <p:nvPicPr>
          <p:cNvPr descr="icon_newrelic_cf@2x.png" id="591" name="Shape 591"/>
          <p:cNvPicPr preferRelativeResize="0"/>
          <p:nvPr/>
        </p:nvPicPr>
        <p:blipFill rotWithShape="1">
          <a:blip r:embed="rId19">
            <a:alphaModFix/>
          </a:blip>
          <a:srcRect b="0" l="0" r="0" t="0"/>
          <a:stretch/>
        </p:blipFill>
        <p:spPr>
          <a:xfrm>
            <a:off x="1057554" y="3333110"/>
            <a:ext cx="310041" cy="325158"/>
          </a:xfrm>
          <a:prstGeom prst="rect">
            <a:avLst/>
          </a:prstGeom>
          <a:noFill/>
          <a:ln>
            <a:noFill/>
          </a:ln>
        </p:spPr>
      </p:pic>
      <p:pic>
        <p:nvPicPr>
          <p:cNvPr descr="icon-dynatrace.png" id="592" name="Shape 592"/>
          <p:cNvPicPr preferRelativeResize="0"/>
          <p:nvPr/>
        </p:nvPicPr>
        <p:blipFill rotWithShape="1">
          <a:blip r:embed="rId20">
            <a:alphaModFix/>
          </a:blip>
          <a:srcRect b="0" l="0" r="0" t="0"/>
          <a:stretch/>
        </p:blipFill>
        <p:spPr>
          <a:xfrm>
            <a:off x="371169" y="3676673"/>
            <a:ext cx="336529" cy="328974"/>
          </a:xfrm>
          <a:prstGeom prst="rect">
            <a:avLst/>
          </a:prstGeom>
          <a:noFill/>
          <a:ln>
            <a:noFill/>
          </a:ln>
        </p:spPr>
      </p:pic>
      <p:pic>
        <p:nvPicPr>
          <p:cNvPr id="593" name="Shape 593"/>
          <p:cNvPicPr preferRelativeResize="0"/>
          <p:nvPr/>
        </p:nvPicPr>
        <p:blipFill rotWithShape="1">
          <a:blip r:embed="rId21">
            <a:alphaModFix/>
          </a:blip>
          <a:srcRect b="31914" l="0" r="0" t="0"/>
          <a:stretch/>
        </p:blipFill>
        <p:spPr>
          <a:xfrm>
            <a:off x="2832339" y="3219806"/>
            <a:ext cx="613341" cy="284687"/>
          </a:xfrm>
          <a:prstGeom prst="rect">
            <a:avLst/>
          </a:prstGeom>
          <a:noFill/>
          <a:ln>
            <a:noFill/>
          </a:ln>
          <a:effectLst>
            <a:outerShdw blurRad="50799" sx="97000" rotWithShape="0" algn="tl" dir="2700000" dist="38100" sy="97000">
              <a:srgbClr val="000000">
                <a:alpha val="70196"/>
              </a:srgbClr>
            </a:outerShdw>
          </a:effectLst>
        </p:spPr>
      </p:pic>
      <p:pic>
        <p:nvPicPr>
          <p:cNvPr id="594" name="Shape 594"/>
          <p:cNvPicPr preferRelativeResize="0"/>
          <p:nvPr/>
        </p:nvPicPr>
        <p:blipFill rotWithShape="1">
          <a:blip r:embed="rId22">
            <a:alphaModFix/>
          </a:blip>
          <a:srcRect b="0" l="0" r="0" t="0"/>
          <a:stretch/>
        </p:blipFill>
        <p:spPr>
          <a:xfrm>
            <a:off x="2170633" y="4867923"/>
            <a:ext cx="447899" cy="125399"/>
          </a:xfrm>
          <a:prstGeom prst="rect">
            <a:avLst/>
          </a:prstGeom>
          <a:noFill/>
          <a:ln>
            <a:noFill/>
          </a:ln>
        </p:spPr>
      </p:pic>
      <p:pic>
        <p:nvPicPr>
          <p:cNvPr descr="openstack_logo.jpg" id="595" name="Shape 595"/>
          <p:cNvPicPr preferRelativeResize="0"/>
          <p:nvPr/>
        </p:nvPicPr>
        <p:blipFill rotWithShape="1">
          <a:blip r:embed="rId23">
            <a:alphaModFix/>
          </a:blip>
          <a:srcRect b="0" l="4286" r="0" t="0"/>
          <a:stretch/>
        </p:blipFill>
        <p:spPr>
          <a:xfrm>
            <a:off x="3901489" y="4840771"/>
            <a:ext cx="464699" cy="179700"/>
          </a:xfrm>
          <a:prstGeom prst="rect">
            <a:avLst/>
          </a:prstGeom>
          <a:noFill/>
          <a:ln>
            <a:noFill/>
          </a:ln>
        </p:spPr>
      </p:pic>
      <p:pic>
        <p:nvPicPr>
          <p:cNvPr descr="https://encrypted-tbn0.gstatic.com/images?q=tbn:ANd9GcRgWtweeNVNot_dJ1JZ4fATg5X0qxTniN17Zry9UylCHUwXFy8KJQ" id="596" name="Shape 596"/>
          <p:cNvPicPr preferRelativeResize="0"/>
          <p:nvPr/>
        </p:nvPicPr>
        <p:blipFill rotWithShape="1">
          <a:blip r:embed="rId24">
            <a:alphaModFix/>
          </a:blip>
          <a:srcRect b="0" l="0" r="0" t="0"/>
          <a:stretch/>
        </p:blipFill>
        <p:spPr>
          <a:xfrm>
            <a:off x="4988746" y="4768776"/>
            <a:ext cx="409032" cy="174356"/>
          </a:xfrm>
          <a:prstGeom prst="rect">
            <a:avLst/>
          </a:prstGeom>
          <a:noFill/>
          <a:ln>
            <a:noFill/>
          </a:ln>
        </p:spPr>
      </p:pic>
      <p:grpSp>
        <p:nvGrpSpPr>
          <p:cNvPr id="597" name="Shape 597"/>
          <p:cNvGrpSpPr/>
          <p:nvPr/>
        </p:nvGrpSpPr>
        <p:grpSpPr>
          <a:xfrm>
            <a:off x="6619594" y="4724401"/>
            <a:ext cx="624359" cy="258722"/>
            <a:chOff x="3650837" y="4531964"/>
            <a:chExt cx="925072" cy="327843"/>
          </a:xfrm>
        </p:grpSpPr>
        <p:pic>
          <p:nvPicPr>
            <p:cNvPr id="598" name="Shape 598"/>
            <p:cNvPicPr preferRelativeResize="0"/>
            <p:nvPr/>
          </p:nvPicPr>
          <p:blipFill rotWithShape="1">
            <a:blip r:embed="rId25">
              <a:alphaModFix/>
            </a:blip>
            <a:srcRect b="0" l="0" r="0" t="0"/>
            <a:stretch/>
          </p:blipFill>
          <p:spPr>
            <a:xfrm>
              <a:off x="3650837" y="4531964"/>
              <a:ext cx="327843" cy="327843"/>
            </a:xfrm>
            <a:prstGeom prst="rect">
              <a:avLst/>
            </a:prstGeom>
            <a:noFill/>
            <a:ln>
              <a:noFill/>
            </a:ln>
          </p:spPr>
        </p:pic>
        <p:sp>
          <p:nvSpPr>
            <p:cNvPr id="599" name="Shape 599"/>
            <p:cNvSpPr txBox="1"/>
            <p:nvPr/>
          </p:nvSpPr>
          <p:spPr>
            <a:xfrm>
              <a:off x="3805955" y="4531964"/>
              <a:ext cx="769955" cy="3120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000" u="none" cap="none" strike="noStrike">
                  <a:solidFill>
                    <a:schemeClr val="dk1"/>
                  </a:solidFill>
                  <a:latin typeface="Arial"/>
                  <a:ea typeface="Arial"/>
                  <a:cs typeface="Arial"/>
                  <a:sym typeface="Arial"/>
                </a:rPr>
                <a:t>Azure</a:t>
              </a:r>
            </a:p>
          </p:txBody>
        </p:sp>
      </p:grpSp>
      <p:pic>
        <p:nvPicPr>
          <p:cNvPr descr="icon_elasticruntime@2x.png" id="600" name="Shape 600"/>
          <p:cNvPicPr preferRelativeResize="0"/>
          <p:nvPr/>
        </p:nvPicPr>
        <p:blipFill rotWithShape="1">
          <a:blip r:embed="rId26">
            <a:alphaModFix/>
          </a:blip>
          <a:srcRect b="0" l="0" r="0" t="0"/>
          <a:stretch/>
        </p:blipFill>
        <p:spPr>
          <a:xfrm>
            <a:off x="4458292" y="3637632"/>
            <a:ext cx="394516" cy="394516"/>
          </a:xfrm>
          <a:prstGeom prst="rect">
            <a:avLst/>
          </a:prstGeom>
          <a:noFill/>
          <a:ln>
            <a:noFill/>
          </a:ln>
        </p:spPr>
      </p:pic>
      <p:pic>
        <p:nvPicPr>
          <p:cNvPr descr="runc.png" id="601" name="Shape 601"/>
          <p:cNvPicPr preferRelativeResize="0"/>
          <p:nvPr/>
        </p:nvPicPr>
        <p:blipFill rotWithShape="1">
          <a:blip r:embed="rId27">
            <a:alphaModFix/>
          </a:blip>
          <a:srcRect b="0" l="0" r="0" t="0"/>
          <a:stretch/>
        </p:blipFill>
        <p:spPr>
          <a:xfrm>
            <a:off x="3998748" y="3219805"/>
            <a:ext cx="519912" cy="284687"/>
          </a:xfrm>
          <a:prstGeom prst="rect">
            <a:avLst/>
          </a:prstGeom>
          <a:noFill/>
          <a:ln>
            <a:noFill/>
          </a:ln>
        </p:spPr>
      </p:pic>
      <p:pic>
        <p:nvPicPr>
          <p:cNvPr descr="icon_spring_cloud_services_cf@2x.png" id="602" name="Shape 602"/>
          <p:cNvPicPr preferRelativeResize="0"/>
          <p:nvPr/>
        </p:nvPicPr>
        <p:blipFill rotWithShape="1">
          <a:blip r:embed="rId15">
            <a:alphaModFix/>
          </a:blip>
          <a:srcRect b="0" l="0" r="0" t="0"/>
          <a:stretch/>
        </p:blipFill>
        <p:spPr>
          <a:xfrm>
            <a:off x="5445116" y="2639930"/>
            <a:ext cx="345710" cy="345710"/>
          </a:xfrm>
          <a:prstGeom prst="rect">
            <a:avLst/>
          </a:prstGeom>
          <a:noFill/>
          <a:ln>
            <a:noFill/>
          </a:ln>
        </p:spPr>
      </p:pic>
      <p:pic>
        <p:nvPicPr>
          <p:cNvPr descr="icon_spring_cloud_services_cf@2x.png" id="603" name="Shape 603"/>
          <p:cNvPicPr preferRelativeResize="0"/>
          <p:nvPr/>
        </p:nvPicPr>
        <p:blipFill rotWithShape="1">
          <a:blip r:embed="rId15">
            <a:alphaModFix/>
          </a:blip>
          <a:srcRect b="0" l="0" r="0" t="0"/>
          <a:stretch/>
        </p:blipFill>
        <p:spPr>
          <a:xfrm>
            <a:off x="6692796" y="2561774"/>
            <a:ext cx="345599" cy="345599"/>
          </a:xfrm>
          <a:prstGeom prst="rect">
            <a:avLst/>
          </a:prstGeom>
          <a:noFill/>
          <a:ln>
            <a:noFill/>
          </a:ln>
        </p:spPr>
      </p:pic>
      <p:pic>
        <p:nvPicPr>
          <p:cNvPr descr="haproxy-load-balancer.png" id="604" name="Shape 604"/>
          <p:cNvPicPr preferRelativeResize="0"/>
          <p:nvPr/>
        </p:nvPicPr>
        <p:blipFill rotWithShape="1">
          <a:blip r:embed="rId28">
            <a:alphaModFix/>
          </a:blip>
          <a:srcRect b="0" l="0" r="0" t="0"/>
          <a:stretch/>
        </p:blipFill>
        <p:spPr>
          <a:xfrm>
            <a:off x="223907" y="4402576"/>
            <a:ext cx="577620" cy="433216"/>
          </a:xfrm>
          <a:prstGeom prst="rect">
            <a:avLst/>
          </a:prstGeom>
          <a:noFill/>
          <a:ln>
            <a:noFill/>
          </a:ln>
        </p:spPr>
      </p:pic>
      <p:pic>
        <p:nvPicPr>
          <p:cNvPr descr="icon_apigateway_cf@2x.png" id="605" name="Shape 605"/>
          <p:cNvPicPr preferRelativeResize="0"/>
          <p:nvPr/>
        </p:nvPicPr>
        <p:blipFill rotWithShape="1">
          <a:blip r:embed="rId29">
            <a:alphaModFix/>
          </a:blip>
          <a:srcRect b="0" l="0" r="0" t="0"/>
          <a:stretch/>
        </p:blipFill>
        <p:spPr>
          <a:xfrm>
            <a:off x="1051200" y="4402578"/>
            <a:ext cx="488148" cy="433216"/>
          </a:xfrm>
          <a:prstGeom prst="rect">
            <a:avLst/>
          </a:prstGeom>
          <a:noFill/>
          <a:ln>
            <a:noFill/>
          </a:ln>
        </p:spPr>
      </p:pic>
      <p:pic>
        <p:nvPicPr>
          <p:cNvPr descr="Bosh-logo.png" id="606" name="Shape 606"/>
          <p:cNvPicPr preferRelativeResize="0"/>
          <p:nvPr/>
        </p:nvPicPr>
        <p:blipFill rotWithShape="1">
          <a:blip r:embed="rId30">
            <a:alphaModFix/>
          </a:blip>
          <a:srcRect b="0" l="0" r="0" t="0"/>
          <a:stretch/>
        </p:blipFill>
        <p:spPr>
          <a:xfrm>
            <a:off x="4422123" y="4139992"/>
            <a:ext cx="460500" cy="346200"/>
          </a:xfrm>
          <a:prstGeom prst="rect">
            <a:avLst/>
          </a:prstGeom>
          <a:noFill/>
          <a:ln>
            <a:noFill/>
          </a:ln>
        </p:spPr>
      </p:pic>
      <p:pic>
        <p:nvPicPr>
          <p:cNvPr descr="icon_buildpacks@2x.png" id="607" name="Shape 607"/>
          <p:cNvPicPr preferRelativeResize="0"/>
          <p:nvPr/>
        </p:nvPicPr>
        <p:blipFill rotWithShape="1">
          <a:blip r:embed="rId31">
            <a:alphaModFix/>
          </a:blip>
          <a:srcRect b="0" l="0" r="0" t="0"/>
          <a:stretch/>
        </p:blipFill>
        <p:spPr>
          <a:xfrm>
            <a:off x="2650400" y="2531765"/>
            <a:ext cx="476595" cy="476595"/>
          </a:xfrm>
          <a:prstGeom prst="rect">
            <a:avLst/>
          </a:prstGeom>
          <a:noFill/>
          <a:ln>
            <a:noFill/>
          </a:ln>
        </p:spPr>
      </p:pic>
      <p:sp>
        <p:nvSpPr>
          <p:cNvPr id="608" name="Shape 608"/>
          <p:cNvSpPr txBox="1"/>
          <p:nvPr/>
        </p:nvSpPr>
        <p:spPr>
          <a:xfrm>
            <a:off x="171859" y="1265591"/>
            <a:ext cx="1465148"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8000"/>
              </a:buClr>
              <a:buSzPct val="25000"/>
              <a:buFont typeface="Arial"/>
              <a:buNone/>
            </a:pPr>
            <a:r>
              <a:rPr b="1" i="0" lang="en-US" sz="1000" u="none" cap="none" strike="noStrike">
                <a:solidFill>
                  <a:srgbClr val="008000"/>
                </a:solidFill>
                <a:latin typeface="Arial"/>
                <a:ea typeface="Arial"/>
                <a:cs typeface="Arial"/>
                <a:sym typeface="Arial"/>
              </a:rPr>
              <a:t>MySQL</a:t>
            </a:r>
            <a:r>
              <a:rPr b="0" i="0" lang="en-US" sz="1000" u="none" cap="none" strike="noStrike">
                <a:solidFill>
                  <a:srgbClr val="008000"/>
                </a:solidFill>
                <a:latin typeface="Arial"/>
                <a:ea typeface="Arial"/>
                <a:cs typeface="Arial"/>
                <a:sym typeface="Arial"/>
              </a:rPr>
              <a:t>          </a:t>
            </a:r>
            <a:r>
              <a:rPr b="1" i="0" lang="en-US" sz="1000" u="none" cap="none" strike="noStrike">
                <a:solidFill>
                  <a:srgbClr val="008000"/>
                </a:solidFill>
                <a:latin typeface="Arial"/>
                <a:ea typeface="Arial"/>
                <a:cs typeface="Arial"/>
                <a:sym typeface="Arial"/>
              </a:rPr>
              <a:t>Gemfire</a:t>
            </a:r>
          </a:p>
        </p:txBody>
      </p:sp>
      <p:sp>
        <p:nvSpPr>
          <p:cNvPr id="609" name="Shape 609"/>
          <p:cNvSpPr txBox="1"/>
          <p:nvPr/>
        </p:nvSpPr>
        <p:spPr>
          <a:xfrm>
            <a:off x="208137" y="1898400"/>
            <a:ext cx="1465148"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8000"/>
              </a:buClr>
              <a:buSzPct val="25000"/>
              <a:buFont typeface="Arial"/>
              <a:buNone/>
            </a:pPr>
            <a:r>
              <a:rPr b="1" i="0" lang="en-US" sz="1000" u="none" cap="none" strike="noStrike">
                <a:solidFill>
                  <a:srgbClr val="008000"/>
                </a:solidFill>
                <a:latin typeface="Arial"/>
                <a:ea typeface="Arial"/>
                <a:cs typeface="Arial"/>
                <a:sym typeface="Arial"/>
              </a:rPr>
              <a:t>Redis</a:t>
            </a:r>
            <a:r>
              <a:rPr b="0" i="0" lang="en-US" sz="1000" u="none" cap="none" strike="noStrike">
                <a:solidFill>
                  <a:srgbClr val="000000"/>
                </a:solidFill>
                <a:latin typeface="Arial"/>
                <a:ea typeface="Arial"/>
                <a:cs typeface="Arial"/>
                <a:sym typeface="Arial"/>
              </a:rPr>
              <a:t>        </a:t>
            </a:r>
            <a:r>
              <a:rPr b="1" i="0" lang="en-US" sz="1000" u="none" cap="none" strike="noStrike">
                <a:solidFill>
                  <a:srgbClr val="008000"/>
                </a:solidFill>
                <a:latin typeface="Arial"/>
                <a:ea typeface="Arial"/>
                <a:cs typeface="Arial"/>
                <a:sym typeface="Arial"/>
              </a:rPr>
              <a:t>Pivotal</a:t>
            </a:r>
            <a:r>
              <a:rPr b="1" i="0" lang="en-US" sz="1000" u="none" cap="none" strike="noStrike">
                <a:solidFill>
                  <a:srgbClr val="000000"/>
                </a:solidFill>
                <a:latin typeface="Arial"/>
                <a:ea typeface="Arial"/>
                <a:cs typeface="Arial"/>
                <a:sym typeface="Arial"/>
              </a:rPr>
              <a:t> </a:t>
            </a:r>
            <a:r>
              <a:rPr b="1" i="0" lang="en-US" sz="1000" u="none" cap="none" strike="noStrike">
                <a:solidFill>
                  <a:srgbClr val="008000"/>
                </a:solidFill>
                <a:latin typeface="Arial"/>
                <a:ea typeface="Arial"/>
                <a:cs typeface="Arial"/>
                <a:sym typeface="Arial"/>
              </a:rPr>
              <a:t>HD</a:t>
            </a:r>
          </a:p>
        </p:txBody>
      </p:sp>
      <p:sp>
        <p:nvSpPr>
          <p:cNvPr id="610" name="Shape 610"/>
          <p:cNvSpPr txBox="1"/>
          <p:nvPr/>
        </p:nvSpPr>
        <p:spPr>
          <a:xfrm>
            <a:off x="1861750" y="783500"/>
            <a:ext cx="624300" cy="2768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8000"/>
              </a:buClr>
              <a:buSzPct val="25000"/>
              <a:buFont typeface="Arial"/>
              <a:buNone/>
            </a:pPr>
            <a:r>
              <a:rPr b="1" i="0" lang="en-US" sz="1200" u="none" cap="none" strike="noStrike">
                <a:solidFill>
                  <a:srgbClr val="008000"/>
                </a:solidFill>
                <a:latin typeface="Arial"/>
                <a:ea typeface="Arial"/>
                <a:cs typeface="Arial"/>
                <a:sym typeface="Arial"/>
              </a:rPr>
              <a:t>Gitlab</a:t>
            </a:r>
          </a:p>
        </p:txBody>
      </p:sp>
      <p:sp>
        <p:nvSpPr>
          <p:cNvPr id="611" name="Shape 611"/>
          <p:cNvSpPr txBox="1"/>
          <p:nvPr/>
        </p:nvSpPr>
        <p:spPr>
          <a:xfrm>
            <a:off x="3270783" y="979779"/>
            <a:ext cx="1458092"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8000"/>
              </a:buClr>
              <a:buSzPct val="25000"/>
              <a:buFont typeface="Arial"/>
              <a:buNone/>
            </a:pPr>
            <a:r>
              <a:rPr b="1" i="0" lang="en-US" sz="1000" u="none" cap="none" strike="noStrike">
                <a:solidFill>
                  <a:srgbClr val="008000"/>
                </a:solidFill>
                <a:latin typeface="Arial"/>
                <a:ea typeface="Arial"/>
                <a:cs typeface="Arial"/>
                <a:sym typeface="Arial"/>
              </a:rPr>
              <a:t>Jenkins</a:t>
            </a:r>
            <a:r>
              <a:rPr b="0" i="0" lang="en-US" sz="1000" u="none" cap="none" strike="noStrike">
                <a:solidFill>
                  <a:srgbClr val="000000"/>
                </a:solidFill>
                <a:latin typeface="Arial"/>
                <a:ea typeface="Arial"/>
                <a:cs typeface="Arial"/>
                <a:sym typeface="Arial"/>
              </a:rPr>
              <a:t>    </a:t>
            </a:r>
            <a:r>
              <a:rPr b="1" i="0" lang="en-US" sz="1000" u="none" cap="none" strike="noStrike">
                <a:solidFill>
                  <a:srgbClr val="008000"/>
                </a:solidFill>
                <a:latin typeface="Arial"/>
                <a:ea typeface="Arial"/>
                <a:cs typeface="Arial"/>
                <a:sym typeface="Arial"/>
              </a:rPr>
              <a:t>Artifactory</a:t>
            </a:r>
            <a:r>
              <a:rPr b="0" i="0" lang="en-US" sz="1000" u="none" cap="none" strike="noStrike">
                <a:solidFill>
                  <a:srgbClr val="008000"/>
                </a:solidFill>
                <a:latin typeface="Arial"/>
                <a:ea typeface="Arial"/>
                <a:cs typeface="Arial"/>
                <a:sym typeface="Arial"/>
              </a:rPr>
              <a:t> </a:t>
            </a:r>
          </a:p>
        </p:txBody>
      </p:sp>
      <p:pic>
        <p:nvPicPr>
          <p:cNvPr descr="icon_buildpacks@2x.png" id="612" name="Shape 612"/>
          <p:cNvPicPr preferRelativeResize="0"/>
          <p:nvPr/>
        </p:nvPicPr>
        <p:blipFill rotWithShape="1">
          <a:blip r:embed="rId31">
            <a:alphaModFix/>
          </a:blip>
          <a:srcRect b="0" l="0" r="0" t="0"/>
          <a:stretch/>
        </p:blipFill>
        <p:spPr>
          <a:xfrm>
            <a:off x="2649572" y="1643872"/>
            <a:ext cx="421498" cy="421498"/>
          </a:xfrm>
          <a:prstGeom prst="rect">
            <a:avLst/>
          </a:prstGeom>
          <a:noFill/>
          <a:ln>
            <a:noFill/>
          </a:ln>
        </p:spPr>
      </p:pic>
      <p:sp>
        <p:nvSpPr>
          <p:cNvPr id="613" name="Shape 613"/>
          <p:cNvSpPr txBox="1"/>
          <p:nvPr/>
        </p:nvSpPr>
        <p:spPr>
          <a:xfrm>
            <a:off x="137318" y="2639930"/>
            <a:ext cx="1286424" cy="40010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8000"/>
              </a:buClr>
              <a:buSzPct val="25000"/>
              <a:buFont typeface="Arial"/>
              <a:buNone/>
            </a:pPr>
            <a:r>
              <a:rPr b="1" i="0" lang="en-US" sz="1000" u="none" cap="none" strike="noStrike">
                <a:solidFill>
                  <a:srgbClr val="008000"/>
                </a:solidFill>
                <a:latin typeface="Arial"/>
                <a:ea typeface="Arial"/>
                <a:cs typeface="Arial"/>
                <a:sym typeface="Arial"/>
              </a:rPr>
              <a:t>Spring Cloud</a:t>
            </a:r>
          </a:p>
          <a:p>
            <a:pPr indent="0" lvl="0" marL="0" marR="0" rtl="0" algn="l">
              <a:lnSpc>
                <a:spcPct val="100000"/>
              </a:lnSpc>
              <a:spcBef>
                <a:spcPts val="0"/>
              </a:spcBef>
              <a:spcAft>
                <a:spcPts val="0"/>
              </a:spcAft>
              <a:buClr>
                <a:srgbClr val="008000"/>
              </a:buClr>
              <a:buSzPct val="25000"/>
              <a:buFont typeface="Arial"/>
              <a:buNone/>
            </a:pPr>
            <a:r>
              <a:rPr b="1" i="0" lang="en-US" sz="1000" u="none" cap="none" strike="noStrike">
                <a:solidFill>
                  <a:srgbClr val="008000"/>
                </a:solidFill>
                <a:latin typeface="Arial"/>
                <a:ea typeface="Arial"/>
                <a:cs typeface="Arial"/>
                <a:sym typeface="Arial"/>
              </a:rPr>
              <a:t>Dataflow</a:t>
            </a:r>
          </a:p>
        </p:txBody>
      </p:sp>
      <p:sp>
        <p:nvSpPr>
          <p:cNvPr id="614" name="Shape 614"/>
          <p:cNvSpPr txBox="1"/>
          <p:nvPr/>
        </p:nvSpPr>
        <p:spPr>
          <a:xfrm>
            <a:off x="5790826" y="3287348"/>
            <a:ext cx="828771"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8000"/>
              </a:buClr>
              <a:buSzPct val="25000"/>
              <a:buFont typeface="Arial"/>
              <a:buNone/>
            </a:pPr>
            <a:r>
              <a:rPr b="1" i="0" lang="en-US" sz="1000" u="none" cap="none" strike="noStrike">
                <a:solidFill>
                  <a:srgbClr val="008000"/>
                </a:solidFill>
                <a:latin typeface="Arial"/>
                <a:ea typeface="Arial"/>
                <a:cs typeface="Arial"/>
                <a:sym typeface="Arial"/>
              </a:rPr>
              <a:t>RabbitMQ</a:t>
            </a:r>
          </a:p>
        </p:txBody>
      </p:sp>
      <p:sp>
        <p:nvSpPr>
          <p:cNvPr id="615" name="Shape 615"/>
          <p:cNvSpPr txBox="1"/>
          <p:nvPr/>
        </p:nvSpPr>
        <p:spPr>
          <a:xfrm>
            <a:off x="5221778" y="3741023"/>
            <a:ext cx="2054085"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8000"/>
              </a:buClr>
              <a:buSzPct val="25000"/>
              <a:buFont typeface="Arial"/>
              <a:buNone/>
            </a:pPr>
            <a:r>
              <a:rPr b="1" i="0" lang="en-US" sz="1000" u="none" cap="none" strike="noStrike">
                <a:solidFill>
                  <a:srgbClr val="008000"/>
                </a:solidFill>
                <a:latin typeface="Arial"/>
                <a:ea typeface="Arial"/>
                <a:cs typeface="Arial"/>
                <a:sym typeface="Arial"/>
              </a:rPr>
              <a:t>PCF Elastic Runtime</a:t>
            </a:r>
          </a:p>
        </p:txBody>
      </p:sp>
      <p:sp>
        <p:nvSpPr>
          <p:cNvPr id="616" name="Shape 616"/>
          <p:cNvSpPr txBox="1"/>
          <p:nvPr/>
        </p:nvSpPr>
        <p:spPr>
          <a:xfrm>
            <a:off x="171863" y="4843182"/>
            <a:ext cx="1436286"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8000"/>
              </a:buClr>
              <a:buSzPct val="25000"/>
              <a:buFont typeface="Arial"/>
              <a:buNone/>
            </a:pPr>
            <a:r>
              <a:rPr b="1" i="0" lang="en-US" sz="1000" u="none" cap="none" strike="noStrike">
                <a:solidFill>
                  <a:srgbClr val="008000"/>
                </a:solidFill>
                <a:latin typeface="Arial"/>
                <a:ea typeface="Arial"/>
                <a:cs typeface="Arial"/>
                <a:sym typeface="Arial"/>
              </a:rPr>
              <a:t>HA Proxy       Router</a:t>
            </a:r>
          </a:p>
        </p:txBody>
      </p:sp>
      <p:grpSp>
        <p:nvGrpSpPr>
          <p:cNvPr id="617" name="Shape 617"/>
          <p:cNvGrpSpPr/>
          <p:nvPr/>
        </p:nvGrpSpPr>
        <p:grpSpPr>
          <a:xfrm>
            <a:off x="7609491" y="2690242"/>
            <a:ext cx="1371022" cy="1050780"/>
            <a:chOff x="6775984" y="1967163"/>
            <a:chExt cx="1744133" cy="896936"/>
          </a:xfrm>
        </p:grpSpPr>
        <p:sp>
          <p:nvSpPr>
            <p:cNvPr id="618" name="Shape 618"/>
            <p:cNvSpPr/>
            <p:nvPr/>
          </p:nvSpPr>
          <p:spPr>
            <a:xfrm>
              <a:off x="6775984" y="1967163"/>
              <a:ext cx="1744133" cy="864803"/>
            </a:xfrm>
            <a:prstGeom prst="roundRect">
              <a:avLst>
                <a:gd fmla="val 7589" name="adj"/>
              </a:avLst>
            </a:prstGeom>
            <a:solidFill>
              <a:srgbClr val="D8D8D8"/>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 </a:t>
              </a:r>
            </a:p>
          </p:txBody>
        </p:sp>
        <p:grpSp>
          <p:nvGrpSpPr>
            <p:cNvPr id="619" name="Shape 619"/>
            <p:cNvGrpSpPr/>
            <p:nvPr/>
          </p:nvGrpSpPr>
          <p:grpSpPr>
            <a:xfrm>
              <a:off x="6847707" y="2014681"/>
              <a:ext cx="1613145" cy="849419"/>
              <a:chOff x="6430190" y="1230979"/>
              <a:chExt cx="1613145" cy="849419"/>
            </a:xfrm>
          </p:grpSpPr>
          <p:grpSp>
            <p:nvGrpSpPr>
              <p:cNvPr id="620" name="Shape 620"/>
              <p:cNvGrpSpPr/>
              <p:nvPr/>
            </p:nvGrpSpPr>
            <p:grpSpPr>
              <a:xfrm>
                <a:off x="6430190" y="1230979"/>
                <a:ext cx="1613145" cy="568472"/>
                <a:chOff x="5490387" y="1527312"/>
                <a:chExt cx="1613145" cy="568472"/>
              </a:xfrm>
            </p:grpSpPr>
            <p:sp>
              <p:nvSpPr>
                <p:cNvPr id="621" name="Shape 621"/>
                <p:cNvSpPr/>
                <p:nvPr/>
              </p:nvSpPr>
              <p:spPr>
                <a:xfrm>
                  <a:off x="5490387" y="1527312"/>
                  <a:ext cx="1613145" cy="272143"/>
                </a:xfrm>
                <a:prstGeom prst="roundRect">
                  <a:avLst>
                    <a:gd fmla="val 17740"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Pr>
                    <a:t>Service Broker</a:t>
                  </a:r>
                </a:p>
              </p:txBody>
            </p:sp>
            <p:sp>
              <p:nvSpPr>
                <p:cNvPr id="622" name="Shape 622"/>
                <p:cNvSpPr/>
                <p:nvPr/>
              </p:nvSpPr>
              <p:spPr>
                <a:xfrm>
                  <a:off x="5490387" y="1823641"/>
                  <a:ext cx="1613145" cy="272143"/>
                </a:xfrm>
                <a:prstGeom prst="roundRect">
                  <a:avLst>
                    <a:gd fmla="val 17740"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Pr>
                    <a:t>PCF Managed</a:t>
                  </a:r>
                </a:p>
              </p:txBody>
            </p:sp>
            <p:sp>
              <p:nvSpPr>
                <p:cNvPr id="623" name="Shape 623"/>
                <p:cNvSpPr/>
                <p:nvPr/>
              </p:nvSpPr>
              <p:spPr>
                <a:xfrm>
                  <a:off x="6846607" y="1563850"/>
                  <a:ext cx="194025" cy="194020"/>
                </a:xfrm>
                <a:custGeom>
                  <a:pathLst>
                    <a:path extrusionOk="0" h="120000" w="12000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80000"/>
                    </a:lnSpc>
                    <a:spcBef>
                      <a:spcPts val="0"/>
                    </a:spcBef>
                    <a:spcAft>
                      <a:spcPts val="0"/>
                    </a:spcAft>
                    <a:buClr>
                      <a:srgbClr val="000000"/>
                    </a:buClr>
                    <a:buFont typeface="Arial"/>
                    <a:buNone/>
                  </a:pPr>
                  <a:r>
                    <a:t/>
                  </a:r>
                  <a:endParaRPr b="0" i="0" sz="300" u="none" cap="none" strike="noStrike">
                    <a:solidFill>
                      <a:schemeClr val="lt1"/>
                    </a:solidFill>
                    <a:latin typeface="Arial"/>
                    <a:ea typeface="Arial"/>
                    <a:cs typeface="Arial"/>
                    <a:sym typeface="Arial"/>
                  </a:endParaRPr>
                </a:p>
              </p:txBody>
            </p:sp>
          </p:grpSp>
          <p:sp>
            <p:nvSpPr>
              <p:cNvPr id="624" name="Shape 624"/>
              <p:cNvSpPr txBox="1"/>
              <p:nvPr/>
            </p:nvSpPr>
            <p:spPr>
              <a:xfrm>
                <a:off x="6431576" y="1803399"/>
                <a:ext cx="1536944" cy="276998"/>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110" u="none" cap="none" strike="noStrike">
                    <a:solidFill>
                      <a:schemeClr val="dk1"/>
                    </a:solidFill>
                    <a:latin typeface="Arial"/>
                    <a:ea typeface="Arial"/>
                    <a:cs typeface="Arial"/>
                    <a:sym typeface="Arial"/>
                  </a:rPr>
                  <a:t>PCF Provided</a:t>
                </a:r>
              </a:p>
            </p:txBody>
          </p:sp>
          <p:sp>
            <p:nvSpPr>
              <p:cNvPr id="625" name="Shape 625"/>
              <p:cNvSpPr/>
              <p:nvPr/>
            </p:nvSpPr>
            <p:spPr>
              <a:xfrm>
                <a:off x="7807128" y="1574578"/>
                <a:ext cx="160006" cy="152621"/>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80000"/>
                  </a:lnSpc>
                  <a:spcBef>
                    <a:spcPts val="0"/>
                  </a:spcBef>
                  <a:spcAft>
                    <a:spcPts val="0"/>
                  </a:spcAft>
                  <a:buClr>
                    <a:srgbClr val="000000"/>
                  </a:buClr>
                  <a:buFont typeface="Arial"/>
                  <a:buNone/>
                </a:pPr>
                <a:r>
                  <a:t/>
                </a:r>
                <a:endParaRPr b="0" i="0" sz="450" u="none" cap="none" strike="noStrike">
                  <a:solidFill>
                    <a:schemeClr val="lt1"/>
                  </a:solidFill>
                  <a:latin typeface="Arial"/>
                  <a:ea typeface="Arial"/>
                  <a:cs typeface="Arial"/>
                  <a:sym typeface="Arial"/>
                </a:endParaRPr>
              </a:p>
            </p:txBody>
          </p:sp>
        </p:grpSp>
      </p:grpSp>
      <p:grpSp>
        <p:nvGrpSpPr>
          <p:cNvPr id="626" name="Shape 626"/>
          <p:cNvGrpSpPr/>
          <p:nvPr/>
        </p:nvGrpSpPr>
        <p:grpSpPr>
          <a:xfrm>
            <a:off x="7623566" y="3806548"/>
            <a:ext cx="1372112" cy="1050778"/>
            <a:chOff x="6774597" y="1967163"/>
            <a:chExt cx="1745520" cy="896934"/>
          </a:xfrm>
        </p:grpSpPr>
        <p:sp>
          <p:nvSpPr>
            <p:cNvPr id="627" name="Shape 627"/>
            <p:cNvSpPr/>
            <p:nvPr/>
          </p:nvSpPr>
          <p:spPr>
            <a:xfrm>
              <a:off x="6775984" y="1967163"/>
              <a:ext cx="1744133" cy="864803"/>
            </a:xfrm>
            <a:prstGeom prst="roundRect">
              <a:avLst>
                <a:gd fmla="val 7589" name="adj"/>
              </a:avLst>
            </a:prstGeom>
            <a:solidFill>
              <a:srgbClr val="D8D8D8"/>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 </a:t>
              </a:r>
            </a:p>
          </p:txBody>
        </p:sp>
        <p:grpSp>
          <p:nvGrpSpPr>
            <p:cNvPr id="628" name="Shape 628"/>
            <p:cNvGrpSpPr/>
            <p:nvPr/>
          </p:nvGrpSpPr>
          <p:grpSpPr>
            <a:xfrm>
              <a:off x="6774597" y="2014681"/>
              <a:ext cx="1686255" cy="849416"/>
              <a:chOff x="6357080" y="1230979"/>
              <a:chExt cx="1686255" cy="849416"/>
            </a:xfrm>
          </p:grpSpPr>
          <p:grpSp>
            <p:nvGrpSpPr>
              <p:cNvPr id="629" name="Shape 629"/>
              <p:cNvGrpSpPr/>
              <p:nvPr/>
            </p:nvGrpSpPr>
            <p:grpSpPr>
              <a:xfrm>
                <a:off x="6430190" y="1230979"/>
                <a:ext cx="1613145" cy="568472"/>
                <a:chOff x="5490387" y="1527312"/>
                <a:chExt cx="1613145" cy="568472"/>
              </a:xfrm>
            </p:grpSpPr>
            <p:sp>
              <p:nvSpPr>
                <p:cNvPr id="630" name="Shape 630"/>
                <p:cNvSpPr/>
                <p:nvPr/>
              </p:nvSpPr>
              <p:spPr>
                <a:xfrm>
                  <a:off x="5490387" y="1527312"/>
                  <a:ext cx="1613145" cy="272143"/>
                </a:xfrm>
                <a:prstGeom prst="roundRect">
                  <a:avLst>
                    <a:gd fmla="val 17740"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Pr>
                    <a:t>Service Broker</a:t>
                  </a:r>
                </a:p>
              </p:txBody>
            </p:sp>
            <p:sp>
              <p:nvSpPr>
                <p:cNvPr id="631" name="Shape 631"/>
                <p:cNvSpPr/>
                <p:nvPr/>
              </p:nvSpPr>
              <p:spPr>
                <a:xfrm>
                  <a:off x="5490387" y="1823641"/>
                  <a:ext cx="1613145" cy="272143"/>
                </a:xfrm>
                <a:prstGeom prst="roundRect">
                  <a:avLst>
                    <a:gd fmla="val 17740"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Pr>
                    <a:t>Corp Managed</a:t>
                  </a:r>
                </a:p>
                <a:p>
                  <a:pPr indent="0" lvl="0" marL="0" marR="0" rtl="0" algn="l">
                    <a:lnSpc>
                      <a:spcPct val="100000"/>
                    </a:lnSpc>
                    <a:spcBef>
                      <a:spcPts val="0"/>
                    </a:spcBef>
                    <a:spcAft>
                      <a:spcPts val="0"/>
                    </a:spcAft>
                    <a:buClr>
                      <a:srgbClr val="F2F2F2"/>
                    </a:buClr>
                    <a:buSzPct val="25000"/>
                    <a:buFont typeface="Calibri"/>
                    <a:buNone/>
                  </a:pPr>
                  <a:r>
                    <a:rPr lang="en-US" sz="1200">
                      <a:solidFill>
                        <a:srgbClr val="F2F2F2"/>
                      </a:solidFill>
                      <a:latin typeface="Calibri"/>
                      <a:ea typeface="Calibri"/>
                      <a:cs typeface="Calibri"/>
                      <a:sym typeface="Calibri"/>
                    </a:rPr>
                    <a:t>(or external)</a:t>
                  </a:r>
                </a:p>
              </p:txBody>
            </p:sp>
            <p:sp>
              <p:nvSpPr>
                <p:cNvPr id="632" name="Shape 632"/>
                <p:cNvSpPr/>
                <p:nvPr/>
              </p:nvSpPr>
              <p:spPr>
                <a:xfrm>
                  <a:off x="6846607" y="1563850"/>
                  <a:ext cx="194025" cy="194020"/>
                </a:xfrm>
                <a:custGeom>
                  <a:pathLst>
                    <a:path extrusionOk="0" h="120000" w="12000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80000"/>
                    </a:lnSpc>
                    <a:spcBef>
                      <a:spcPts val="0"/>
                    </a:spcBef>
                    <a:spcAft>
                      <a:spcPts val="0"/>
                    </a:spcAft>
                    <a:buClr>
                      <a:srgbClr val="000000"/>
                    </a:buClr>
                    <a:buFont typeface="Arial"/>
                    <a:buNone/>
                  </a:pPr>
                  <a:r>
                    <a:t/>
                  </a:r>
                  <a:endParaRPr b="0" i="0" sz="300" u="none" cap="none" strike="noStrike">
                    <a:solidFill>
                      <a:schemeClr val="lt1"/>
                    </a:solidFill>
                    <a:latin typeface="Arial"/>
                    <a:ea typeface="Arial"/>
                    <a:cs typeface="Arial"/>
                    <a:sym typeface="Arial"/>
                  </a:endParaRPr>
                </a:p>
              </p:txBody>
            </p:sp>
          </p:grpSp>
          <p:sp>
            <p:nvSpPr>
              <p:cNvPr id="633" name="Shape 633"/>
              <p:cNvSpPr txBox="1"/>
              <p:nvPr/>
            </p:nvSpPr>
            <p:spPr>
              <a:xfrm>
                <a:off x="6357080" y="1799451"/>
                <a:ext cx="1686254" cy="28094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110" u="none" cap="none" strike="noStrike">
                    <a:solidFill>
                      <a:schemeClr val="dk1"/>
                    </a:solidFill>
                    <a:latin typeface="Arial"/>
                    <a:ea typeface="Arial"/>
                    <a:cs typeface="Arial"/>
                    <a:sym typeface="Arial"/>
                  </a:rPr>
                  <a:t>User Provided</a:t>
                </a:r>
              </a:p>
            </p:txBody>
          </p:sp>
          <p:sp>
            <p:nvSpPr>
              <p:cNvPr id="634" name="Shape 634"/>
              <p:cNvSpPr/>
              <p:nvPr/>
            </p:nvSpPr>
            <p:spPr>
              <a:xfrm>
                <a:off x="7807128" y="1574578"/>
                <a:ext cx="160006" cy="152621"/>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80000"/>
                  </a:lnSpc>
                  <a:spcBef>
                    <a:spcPts val="0"/>
                  </a:spcBef>
                  <a:spcAft>
                    <a:spcPts val="0"/>
                  </a:spcAft>
                  <a:buClr>
                    <a:srgbClr val="000000"/>
                  </a:buClr>
                  <a:buFont typeface="Arial"/>
                  <a:buNone/>
                </a:pPr>
                <a:r>
                  <a:t/>
                </a:r>
                <a:endParaRPr b="0" i="0" sz="450" u="none" cap="none" strike="noStrike">
                  <a:solidFill>
                    <a:schemeClr val="lt1"/>
                  </a:solidFill>
                  <a:latin typeface="Arial"/>
                  <a:ea typeface="Arial"/>
                  <a:cs typeface="Arial"/>
                  <a:sym typeface="Arial"/>
                </a:endParaRPr>
              </a:p>
            </p:txBody>
          </p:sp>
        </p:grpSp>
      </p:grpSp>
      <p:grpSp>
        <p:nvGrpSpPr>
          <p:cNvPr id="635" name="Shape 635"/>
          <p:cNvGrpSpPr/>
          <p:nvPr/>
        </p:nvGrpSpPr>
        <p:grpSpPr>
          <a:xfrm>
            <a:off x="7609490" y="710724"/>
            <a:ext cx="1534507" cy="872325"/>
            <a:chOff x="6775984" y="840178"/>
            <a:chExt cx="1911649" cy="886963"/>
          </a:xfrm>
        </p:grpSpPr>
        <p:sp>
          <p:nvSpPr>
            <p:cNvPr id="636" name="Shape 636"/>
            <p:cNvSpPr/>
            <p:nvPr/>
          </p:nvSpPr>
          <p:spPr>
            <a:xfrm>
              <a:off x="6775984" y="840178"/>
              <a:ext cx="1744133" cy="864803"/>
            </a:xfrm>
            <a:prstGeom prst="roundRect">
              <a:avLst>
                <a:gd fmla="val 7589" name="adj"/>
              </a:avLst>
            </a:prstGeom>
            <a:solidFill>
              <a:srgbClr val="D8D8D8"/>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 </a:t>
              </a:r>
            </a:p>
          </p:txBody>
        </p:sp>
        <p:grpSp>
          <p:nvGrpSpPr>
            <p:cNvPr id="637" name="Shape 637"/>
            <p:cNvGrpSpPr/>
            <p:nvPr/>
          </p:nvGrpSpPr>
          <p:grpSpPr>
            <a:xfrm>
              <a:off x="6847703" y="928524"/>
              <a:ext cx="1839930" cy="798617"/>
              <a:chOff x="1163919" y="1239446"/>
              <a:chExt cx="1839930" cy="798617"/>
            </a:xfrm>
          </p:grpSpPr>
          <p:grpSp>
            <p:nvGrpSpPr>
              <p:cNvPr id="638" name="Shape 638"/>
              <p:cNvGrpSpPr/>
              <p:nvPr/>
            </p:nvGrpSpPr>
            <p:grpSpPr>
              <a:xfrm>
                <a:off x="1163919" y="1239446"/>
                <a:ext cx="1621611" cy="568476"/>
                <a:chOff x="5481921" y="2721113"/>
                <a:chExt cx="1621611" cy="568476"/>
              </a:xfrm>
            </p:grpSpPr>
            <p:sp>
              <p:nvSpPr>
                <p:cNvPr id="639" name="Shape 639"/>
                <p:cNvSpPr/>
                <p:nvPr/>
              </p:nvSpPr>
              <p:spPr>
                <a:xfrm>
                  <a:off x="5481921" y="2721113"/>
                  <a:ext cx="1613145" cy="272143"/>
                </a:xfrm>
                <a:prstGeom prst="roundRect">
                  <a:avLst>
                    <a:gd fmla="val 17740"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000" u="none" cap="none" strike="noStrike">
                      <a:solidFill>
                        <a:srgbClr val="F2F2F2"/>
                      </a:solidFill>
                      <a:latin typeface="Calibri"/>
                      <a:ea typeface="Calibri"/>
                      <a:cs typeface="Calibri"/>
                      <a:sym typeface="Calibri"/>
                    </a:rPr>
                    <a:t>Ops Manager UI</a:t>
                  </a:r>
                </a:p>
              </p:txBody>
            </p:sp>
            <p:sp>
              <p:nvSpPr>
                <p:cNvPr id="640" name="Shape 640"/>
                <p:cNvSpPr/>
                <p:nvPr/>
              </p:nvSpPr>
              <p:spPr>
                <a:xfrm>
                  <a:off x="5490387" y="3017446"/>
                  <a:ext cx="1613145" cy="272143"/>
                </a:xfrm>
                <a:prstGeom prst="roundRect">
                  <a:avLst>
                    <a:gd fmla="val 17740" name="adj"/>
                  </a:avLst>
                </a:prstGeom>
                <a:solidFill>
                  <a:srgbClr val="33928A"/>
                </a:solidFill>
                <a:ln>
                  <a:noFill/>
                </a:ln>
              </p:spPr>
              <p:txBody>
                <a:bodyPr anchorCtr="0" anchor="ctr" bIns="0" lIns="91425" rIns="91425" tIns="0">
                  <a:noAutofit/>
                </a:bodyPr>
                <a:lstStyle/>
                <a:p>
                  <a:pPr indent="0" lvl="0" marL="0" marR="0" rtl="0" algn="ctr">
                    <a:lnSpc>
                      <a:spcPct val="100000"/>
                    </a:lnSpc>
                    <a:spcBef>
                      <a:spcPts val="0"/>
                    </a:spcBef>
                    <a:spcAft>
                      <a:spcPts val="0"/>
                    </a:spcAft>
                    <a:buClr>
                      <a:srgbClr val="F2F2F2"/>
                    </a:buClr>
                    <a:buSzPct val="25000"/>
                    <a:buFont typeface="Calibri"/>
                    <a:buNone/>
                  </a:pPr>
                  <a:r>
                    <a:rPr b="0" i="0" lang="en-US" sz="925" u="none" cap="none" strike="noStrike">
                      <a:solidFill>
                        <a:srgbClr val="F2F2F2"/>
                      </a:solidFill>
                      <a:latin typeface="Calibri"/>
                      <a:ea typeface="Calibri"/>
                      <a:cs typeface="Calibri"/>
                      <a:sym typeface="Calibri"/>
                    </a:rPr>
                    <a:t>BOSH Director </a:t>
                  </a:r>
                </a:p>
                <a:p>
                  <a:pPr indent="0" lvl="0" marL="0" marR="0" rtl="0" algn="ctr">
                    <a:lnSpc>
                      <a:spcPct val="100000"/>
                    </a:lnSpc>
                    <a:spcBef>
                      <a:spcPts val="0"/>
                    </a:spcBef>
                    <a:spcAft>
                      <a:spcPts val="0"/>
                    </a:spcAft>
                    <a:buClr>
                      <a:srgbClr val="F2F2F2"/>
                    </a:buClr>
                    <a:buSzPct val="25000"/>
                    <a:buFont typeface="Calibri"/>
                    <a:buNone/>
                  </a:pPr>
                  <a:r>
                    <a:rPr lang="en-US" sz="925">
                      <a:solidFill>
                        <a:srgbClr val="F2F2F2"/>
                      </a:solidFill>
                      <a:latin typeface="Calibri"/>
                      <a:ea typeface="Calibri"/>
                      <a:cs typeface="Calibri"/>
                      <a:sym typeface="Calibri"/>
                    </a:rPr>
                    <a:t>CF </a:t>
                  </a:r>
                  <a:r>
                    <a:rPr b="0" i="0" lang="en-US" sz="925" u="none" cap="none" strike="noStrike">
                      <a:solidFill>
                        <a:srgbClr val="F2F2F2"/>
                      </a:solidFill>
                      <a:latin typeface="Calibri"/>
                      <a:ea typeface="Calibri"/>
                      <a:cs typeface="Calibri"/>
                      <a:sym typeface="Calibri"/>
                    </a:rPr>
                    <a:t>CLI + API</a:t>
                  </a:r>
                </a:p>
              </p:txBody>
            </p:sp>
            <p:sp>
              <p:nvSpPr>
                <p:cNvPr id="641" name="Shape 641"/>
                <p:cNvSpPr/>
                <p:nvPr/>
              </p:nvSpPr>
              <p:spPr>
                <a:xfrm rot="-2700000">
                  <a:off x="6784414" y="2806975"/>
                  <a:ext cx="269998" cy="98294"/>
                </a:xfrm>
                <a:custGeom>
                  <a:pathLst>
                    <a:path extrusionOk="0" h="120000" w="12000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80000"/>
                    </a:lnSpc>
                    <a:spcBef>
                      <a:spcPts val="0"/>
                    </a:spcBef>
                    <a:spcAft>
                      <a:spcPts val="0"/>
                    </a:spcAft>
                    <a:buClr>
                      <a:srgbClr val="000000"/>
                    </a:buClr>
                    <a:buFont typeface="Arial"/>
                    <a:buNone/>
                  </a:pPr>
                  <a:r>
                    <a:t/>
                  </a:r>
                  <a:endParaRPr b="0" i="0" sz="300" u="none" cap="none" strike="noStrike">
                    <a:solidFill>
                      <a:schemeClr val="lt1"/>
                    </a:solidFill>
                    <a:latin typeface="Arial"/>
                    <a:ea typeface="Arial"/>
                    <a:cs typeface="Arial"/>
                    <a:sym typeface="Arial"/>
                  </a:endParaRPr>
                </a:p>
              </p:txBody>
            </p:sp>
          </p:grpSp>
          <p:sp>
            <p:nvSpPr>
              <p:cNvPr id="642" name="Shape 642"/>
              <p:cNvSpPr txBox="1"/>
              <p:nvPr/>
            </p:nvSpPr>
            <p:spPr>
              <a:xfrm>
                <a:off x="1169698" y="1761066"/>
                <a:ext cx="1834151" cy="27699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lang="en-US" sz="925">
                    <a:solidFill>
                      <a:schemeClr val="dk1"/>
                    </a:solidFill>
                    <a:latin typeface="Arial"/>
                    <a:ea typeface="Arial"/>
                    <a:cs typeface="Arial"/>
                    <a:sym typeface="Arial"/>
                  </a:rPr>
                  <a:t>Ops </a:t>
                </a:r>
                <a:r>
                  <a:rPr b="0" i="0" lang="en-US" sz="925" u="none" cap="none" strike="noStrike">
                    <a:solidFill>
                      <a:schemeClr val="dk1"/>
                    </a:solidFill>
                    <a:latin typeface="Arial"/>
                    <a:ea typeface="Arial"/>
                    <a:cs typeface="Arial"/>
                    <a:sym typeface="Arial"/>
                  </a:rPr>
                  <a:t>Manager (Admin)</a:t>
                </a:r>
              </a:p>
            </p:txBody>
          </p:sp>
        </p:grpSp>
      </p:grpSp>
      <p:pic>
        <p:nvPicPr>
          <p:cNvPr descr="logo.png" id="643" name="Shape 643"/>
          <p:cNvPicPr preferRelativeResize="0"/>
          <p:nvPr/>
        </p:nvPicPr>
        <p:blipFill rotWithShape="1">
          <a:blip r:embed="rId32">
            <a:alphaModFix/>
          </a:blip>
          <a:srcRect b="0" l="0" r="0" t="0"/>
          <a:stretch/>
        </p:blipFill>
        <p:spPr>
          <a:xfrm>
            <a:off x="1014383" y="3653310"/>
            <a:ext cx="415958" cy="383267"/>
          </a:xfrm>
          <a:prstGeom prst="rect">
            <a:avLst/>
          </a:prstGeom>
          <a:noFill/>
          <a:ln>
            <a:noFill/>
          </a:ln>
        </p:spPr>
      </p:pic>
      <p:pic>
        <p:nvPicPr>
          <p:cNvPr descr="default_product_logo@2x-a3dd9ac57373d57a41532c366896def4.png" id="644" name="Shape 644"/>
          <p:cNvPicPr preferRelativeResize="0"/>
          <p:nvPr/>
        </p:nvPicPr>
        <p:blipFill rotWithShape="1">
          <a:blip r:embed="rId8">
            <a:alphaModFix/>
          </a:blip>
          <a:srcRect b="0" l="0" r="0" t="0"/>
          <a:stretch/>
        </p:blipFill>
        <p:spPr>
          <a:xfrm>
            <a:off x="6818100" y="1658876"/>
            <a:ext cx="384899" cy="357599"/>
          </a:xfrm>
          <a:prstGeom prst="rect">
            <a:avLst/>
          </a:prstGeom>
          <a:noFill/>
          <a:ln>
            <a:noFill/>
          </a:ln>
        </p:spPr>
      </p:pic>
      <p:grpSp>
        <p:nvGrpSpPr>
          <p:cNvPr id="645" name="Shape 645"/>
          <p:cNvGrpSpPr/>
          <p:nvPr/>
        </p:nvGrpSpPr>
        <p:grpSpPr>
          <a:xfrm>
            <a:off x="7623566" y="1724622"/>
            <a:ext cx="1400040" cy="872325"/>
            <a:chOff x="6775984" y="840178"/>
            <a:chExt cx="1744133" cy="886963"/>
          </a:xfrm>
        </p:grpSpPr>
        <p:sp>
          <p:nvSpPr>
            <p:cNvPr id="646" name="Shape 646"/>
            <p:cNvSpPr/>
            <p:nvPr/>
          </p:nvSpPr>
          <p:spPr>
            <a:xfrm>
              <a:off x="6775984" y="840178"/>
              <a:ext cx="1744133" cy="864803"/>
            </a:xfrm>
            <a:prstGeom prst="roundRect">
              <a:avLst>
                <a:gd fmla="val 7589" name="adj"/>
              </a:avLst>
            </a:prstGeom>
            <a:solidFill>
              <a:srgbClr val="D8D8D8"/>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 </a:t>
              </a:r>
            </a:p>
          </p:txBody>
        </p:sp>
        <p:grpSp>
          <p:nvGrpSpPr>
            <p:cNvPr id="647" name="Shape 647"/>
            <p:cNvGrpSpPr/>
            <p:nvPr/>
          </p:nvGrpSpPr>
          <p:grpSpPr>
            <a:xfrm>
              <a:off x="6847703" y="928524"/>
              <a:ext cx="1637620" cy="798617"/>
              <a:chOff x="1163919" y="1239446"/>
              <a:chExt cx="1637620" cy="798617"/>
            </a:xfrm>
          </p:grpSpPr>
          <p:grpSp>
            <p:nvGrpSpPr>
              <p:cNvPr id="648" name="Shape 648"/>
              <p:cNvGrpSpPr/>
              <p:nvPr/>
            </p:nvGrpSpPr>
            <p:grpSpPr>
              <a:xfrm>
                <a:off x="1163919" y="1239446"/>
                <a:ext cx="1637620" cy="568476"/>
                <a:chOff x="5481921" y="2721113"/>
                <a:chExt cx="1637620" cy="568476"/>
              </a:xfrm>
            </p:grpSpPr>
            <p:sp>
              <p:nvSpPr>
                <p:cNvPr id="649" name="Shape 649"/>
                <p:cNvSpPr/>
                <p:nvPr/>
              </p:nvSpPr>
              <p:spPr>
                <a:xfrm>
                  <a:off x="5481921" y="2721113"/>
                  <a:ext cx="1613145" cy="272143"/>
                </a:xfrm>
                <a:prstGeom prst="roundRect">
                  <a:avLst>
                    <a:gd fmla="val 17740"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000" u="none" cap="none" strike="noStrike">
                      <a:solidFill>
                        <a:srgbClr val="F2F2F2"/>
                      </a:solidFill>
                      <a:latin typeface="Calibri"/>
                      <a:ea typeface="Calibri"/>
                      <a:cs typeface="Calibri"/>
                      <a:sym typeface="Calibri"/>
                    </a:rPr>
                    <a:t>Apps Manager UI</a:t>
                  </a:r>
                </a:p>
              </p:txBody>
            </p:sp>
            <p:sp>
              <p:nvSpPr>
                <p:cNvPr id="650" name="Shape 650"/>
                <p:cNvSpPr/>
                <p:nvPr/>
              </p:nvSpPr>
              <p:spPr>
                <a:xfrm>
                  <a:off x="5490387" y="3017446"/>
                  <a:ext cx="1629154" cy="272143"/>
                </a:xfrm>
                <a:prstGeom prst="roundRect">
                  <a:avLst>
                    <a:gd fmla="val 17740"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925" u="none" cap="none" strike="noStrike">
                      <a:solidFill>
                        <a:srgbClr val="F2F2F2"/>
                      </a:solidFill>
                      <a:latin typeface="Calibri"/>
                      <a:ea typeface="Calibri"/>
                      <a:cs typeface="Calibri"/>
                      <a:sym typeface="Calibri"/>
                    </a:rPr>
                    <a:t>Service Marketplace</a:t>
                  </a:r>
                </a:p>
                <a:p>
                  <a:pPr indent="0" lvl="0" marL="0" marR="0" rtl="0" algn="l">
                    <a:lnSpc>
                      <a:spcPct val="100000"/>
                    </a:lnSpc>
                    <a:spcBef>
                      <a:spcPts val="0"/>
                    </a:spcBef>
                    <a:spcAft>
                      <a:spcPts val="0"/>
                    </a:spcAft>
                    <a:buClr>
                      <a:srgbClr val="F2F2F2"/>
                    </a:buClr>
                    <a:buSzPct val="25000"/>
                    <a:buFont typeface="Calibri"/>
                    <a:buNone/>
                  </a:pPr>
                  <a:r>
                    <a:rPr b="0" i="0" lang="en-US" sz="925" u="none" cap="none" strike="noStrike">
                      <a:solidFill>
                        <a:srgbClr val="F2F2F2"/>
                      </a:solidFill>
                      <a:latin typeface="Calibri"/>
                      <a:ea typeface="Calibri"/>
                      <a:cs typeface="Calibri"/>
                      <a:sym typeface="Calibri"/>
                    </a:rPr>
                    <a:t>CF CLI + API</a:t>
                  </a:r>
                </a:p>
              </p:txBody>
            </p:sp>
            <p:sp>
              <p:nvSpPr>
                <p:cNvPr id="651" name="Shape 651"/>
                <p:cNvSpPr/>
                <p:nvPr/>
              </p:nvSpPr>
              <p:spPr>
                <a:xfrm rot="-2700000">
                  <a:off x="6784414" y="2806975"/>
                  <a:ext cx="269998" cy="98294"/>
                </a:xfrm>
                <a:custGeom>
                  <a:pathLst>
                    <a:path extrusionOk="0" h="120000" w="12000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80000"/>
                    </a:lnSpc>
                    <a:spcBef>
                      <a:spcPts val="0"/>
                    </a:spcBef>
                    <a:spcAft>
                      <a:spcPts val="0"/>
                    </a:spcAft>
                    <a:buClr>
                      <a:srgbClr val="000000"/>
                    </a:buClr>
                    <a:buFont typeface="Arial"/>
                    <a:buNone/>
                  </a:pPr>
                  <a:r>
                    <a:t/>
                  </a:r>
                  <a:endParaRPr b="0" i="0" sz="300" u="none" cap="none" strike="noStrike">
                    <a:solidFill>
                      <a:schemeClr val="lt1"/>
                    </a:solidFill>
                    <a:latin typeface="Arial"/>
                    <a:ea typeface="Arial"/>
                    <a:cs typeface="Arial"/>
                    <a:sym typeface="Arial"/>
                  </a:endParaRPr>
                </a:p>
              </p:txBody>
            </p:sp>
          </p:grpSp>
          <p:sp>
            <p:nvSpPr>
              <p:cNvPr id="652" name="Shape 652"/>
              <p:cNvSpPr txBox="1"/>
              <p:nvPr/>
            </p:nvSpPr>
            <p:spPr>
              <a:xfrm>
                <a:off x="1169700" y="1761066"/>
                <a:ext cx="1587544" cy="276998"/>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925" u="none" cap="none" strike="noStrike">
                    <a:solidFill>
                      <a:schemeClr val="dk1"/>
                    </a:solidFill>
                    <a:latin typeface="Arial"/>
                    <a:ea typeface="Arial"/>
                    <a:cs typeface="Arial"/>
                    <a:sym typeface="Arial"/>
                  </a:rPr>
                  <a:t>Apps Manager (Dev)</a:t>
                </a:r>
              </a:p>
            </p:txBody>
          </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6" name="Shape 656"/>
        <p:cNvGrpSpPr/>
        <p:nvPr/>
      </p:nvGrpSpPr>
      <p:grpSpPr>
        <a:xfrm>
          <a:off x="0" y="0"/>
          <a:ext cx="0" cy="0"/>
          <a:chOff x="0" y="0"/>
          <a:chExt cx="0" cy="0"/>
        </a:xfrm>
      </p:grpSpPr>
      <p:sp>
        <p:nvSpPr>
          <p:cNvPr id="657" name="Shape 657"/>
          <p:cNvSpPr txBox="1"/>
          <p:nvPr>
            <p:ph type="title"/>
          </p:nvPr>
        </p:nvSpPr>
        <p:spPr>
          <a:xfrm>
            <a:off x="366751" y="245071"/>
            <a:ext cx="8410499" cy="460500"/>
          </a:xfrm>
          <a:prstGeom prst="rect">
            <a:avLst/>
          </a:prstGeom>
          <a:noFill/>
          <a:ln>
            <a:noFill/>
          </a:ln>
        </p:spPr>
        <p:txBody>
          <a:bodyPr anchorCtr="0" anchor="t" bIns="91425" lIns="91425" rIns="91425" tIns="91425">
            <a:noAutofit/>
          </a:bodyPr>
          <a:lstStyle/>
          <a:p>
            <a:pPr indent="0" lvl="0" marL="0" marR="0" rtl="0" algn="ctr">
              <a:lnSpc>
                <a:spcPct val="90000"/>
              </a:lnSpc>
              <a:spcBef>
                <a:spcPts val="0"/>
              </a:spcBef>
              <a:buClr>
                <a:srgbClr val="00AE9E"/>
              </a:buClr>
              <a:buSzPct val="25000"/>
              <a:buFont typeface="Arial"/>
              <a:buNone/>
            </a:pPr>
            <a:r>
              <a:rPr b="1" i="0" lang="en-US" sz="3600" u="none" cap="none" strike="noStrike">
                <a:solidFill>
                  <a:srgbClr val="00AE9E"/>
                </a:solidFill>
                <a:latin typeface="Arial"/>
                <a:ea typeface="Arial"/>
                <a:cs typeface="Arial"/>
                <a:sym typeface="Arial"/>
              </a:rPr>
              <a:t>Cloud Ready Poll </a:t>
            </a:r>
          </a:p>
        </p:txBody>
      </p:sp>
      <p:sp>
        <p:nvSpPr>
          <p:cNvPr id="658" name="Shape 658"/>
          <p:cNvSpPr/>
          <p:nvPr/>
        </p:nvSpPr>
        <p:spPr>
          <a:xfrm>
            <a:off x="366751" y="1215798"/>
            <a:ext cx="8618486" cy="3539430"/>
          </a:xfrm>
          <a:prstGeom prst="rect">
            <a:avLst/>
          </a:prstGeom>
          <a:noFill/>
          <a:ln>
            <a:noFill/>
          </a:ln>
        </p:spPr>
        <p:txBody>
          <a:bodyPr anchorCtr="0" anchor="t" bIns="45700" lIns="91425" rIns="91425" tIns="45700">
            <a:noAutofit/>
          </a:bodyPr>
          <a:lstStyle/>
          <a:p>
            <a:pPr indent="-457200" lvl="0" marL="457200" marR="0" rtl="0" algn="l">
              <a:spcBef>
                <a:spcPts val="0"/>
              </a:spcBef>
              <a:buClr>
                <a:schemeClr val="lt1"/>
              </a:buClr>
              <a:buSzPct val="100000"/>
              <a:buFont typeface="Arial"/>
              <a:buChar char="•"/>
            </a:pPr>
            <a:r>
              <a:rPr lang="en-US" sz="3200">
                <a:solidFill>
                  <a:schemeClr val="lt1"/>
                </a:solidFill>
                <a:latin typeface="Arial"/>
                <a:ea typeface="Arial"/>
                <a:cs typeface="Arial"/>
                <a:sym typeface="Arial"/>
              </a:rPr>
              <a:t>App upgrades require planned outage?</a:t>
            </a:r>
          </a:p>
          <a:p>
            <a:pPr indent="-457200" lvl="0" marL="457200" marR="0" rtl="0" algn="l">
              <a:spcBef>
                <a:spcPts val="0"/>
              </a:spcBef>
              <a:buClr>
                <a:schemeClr val="dk1"/>
              </a:buClr>
              <a:buFont typeface="Arial"/>
              <a:buNone/>
            </a:pPr>
            <a:r>
              <a:t/>
            </a:r>
            <a:endParaRPr sz="3200">
              <a:solidFill>
                <a:schemeClr val="lt1"/>
              </a:solidFill>
              <a:latin typeface="Arial"/>
              <a:ea typeface="Arial"/>
              <a:cs typeface="Arial"/>
              <a:sym typeface="Arial"/>
            </a:endParaRPr>
          </a:p>
          <a:p>
            <a:pPr indent="-457200" lvl="0" marL="457200" marR="0" rtl="0" algn="l">
              <a:spcBef>
                <a:spcPts val="0"/>
              </a:spcBef>
              <a:buClr>
                <a:schemeClr val="lt1"/>
              </a:buClr>
              <a:buSzPct val="100000"/>
              <a:buFont typeface="Arial"/>
              <a:buChar char="•"/>
            </a:pPr>
            <a:r>
              <a:rPr lang="en-US" sz="3200">
                <a:solidFill>
                  <a:schemeClr val="lt1"/>
                </a:solidFill>
                <a:latin typeface="Arial"/>
                <a:ea typeface="Arial"/>
                <a:cs typeface="Arial"/>
                <a:sym typeface="Arial"/>
              </a:rPr>
              <a:t>Apps are hard to scale up or scale down?</a:t>
            </a:r>
          </a:p>
          <a:p>
            <a:pPr indent="0" lvl="0" marL="0" marR="0" rtl="0" algn="l">
              <a:spcBef>
                <a:spcPts val="0"/>
              </a:spcBef>
              <a:buNone/>
            </a:pPr>
            <a:r>
              <a:t/>
            </a:r>
            <a:endParaRPr sz="3200">
              <a:solidFill>
                <a:schemeClr val="lt1"/>
              </a:solidFill>
              <a:latin typeface="Arial"/>
              <a:ea typeface="Arial"/>
              <a:cs typeface="Arial"/>
              <a:sym typeface="Arial"/>
            </a:endParaRPr>
          </a:p>
          <a:p>
            <a:pPr indent="-457200" lvl="0" marL="457200" marR="0" rtl="0" algn="l">
              <a:spcBef>
                <a:spcPts val="0"/>
              </a:spcBef>
              <a:buClr>
                <a:schemeClr val="lt1"/>
              </a:buClr>
              <a:buSzPct val="100000"/>
              <a:buFont typeface="Arial"/>
              <a:buChar char="•"/>
            </a:pPr>
            <a:r>
              <a:rPr lang="en-US" sz="3200">
                <a:solidFill>
                  <a:schemeClr val="lt1"/>
                </a:solidFill>
                <a:latin typeface="Arial"/>
                <a:ea typeface="Arial"/>
                <a:cs typeface="Arial"/>
                <a:sym typeface="Arial"/>
              </a:rPr>
              <a:t>App downtime when pulling cables at random in the datacenter?</a:t>
            </a:r>
          </a:p>
          <a:p>
            <a:pPr indent="0" lvl="0" marL="0" marR="0" rtl="0" algn="l">
              <a:spcBef>
                <a:spcPts val="0"/>
              </a:spcBef>
              <a:buNone/>
            </a:pPr>
            <a:r>
              <a:t/>
            </a:r>
            <a:endParaRPr sz="3200">
              <a:solidFill>
                <a:schemeClr val="lt1"/>
              </a:solidFill>
              <a:latin typeface="Arial"/>
              <a:ea typeface="Arial"/>
              <a:cs typeface="Arial"/>
              <a:sym typeface="Arial"/>
            </a:endParaRPr>
          </a:p>
        </p:txBody>
      </p:sp>
      <p:sp>
        <p:nvSpPr>
          <p:cNvPr id="659" name="Shape 659"/>
          <p:cNvSpPr txBox="1"/>
          <p:nvPr/>
        </p:nvSpPr>
        <p:spPr>
          <a:xfrm>
            <a:off x="48247" y="4838373"/>
            <a:ext cx="373337" cy="2738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3" name="Shape 663"/>
        <p:cNvGrpSpPr/>
        <p:nvPr/>
      </p:nvGrpSpPr>
      <p:grpSpPr>
        <a:xfrm>
          <a:off x="0" y="0"/>
          <a:ext cx="0" cy="0"/>
          <a:chOff x="0" y="0"/>
          <a:chExt cx="0" cy="0"/>
        </a:xfrm>
      </p:grpSpPr>
      <p:sp>
        <p:nvSpPr>
          <p:cNvPr id="664" name="Shape 664"/>
          <p:cNvSpPr txBox="1"/>
          <p:nvPr>
            <p:ph type="title"/>
          </p:nvPr>
        </p:nvSpPr>
        <p:spPr>
          <a:xfrm>
            <a:off x="366751" y="245071"/>
            <a:ext cx="8410499" cy="460500"/>
          </a:xfrm>
          <a:prstGeom prst="rect">
            <a:avLst/>
          </a:prstGeom>
          <a:noFill/>
          <a:ln>
            <a:noFill/>
          </a:ln>
        </p:spPr>
        <p:txBody>
          <a:bodyPr anchorCtr="0" anchor="t" bIns="91425" lIns="91425" rIns="91425" tIns="91425">
            <a:noAutofit/>
          </a:bodyPr>
          <a:lstStyle/>
          <a:p>
            <a:pPr indent="0" lvl="0" marL="0" marR="0" rtl="0" algn="ctr">
              <a:lnSpc>
                <a:spcPct val="90000"/>
              </a:lnSpc>
              <a:spcBef>
                <a:spcPts val="0"/>
              </a:spcBef>
              <a:buClr>
                <a:srgbClr val="00AE9E"/>
              </a:buClr>
              <a:buSzPct val="25000"/>
              <a:buFont typeface="Arial"/>
              <a:buNone/>
            </a:pPr>
            <a:r>
              <a:rPr b="1" i="0" lang="en-US" sz="3600" u="none" cap="none" strike="noStrike">
                <a:solidFill>
                  <a:srgbClr val="00AE9E"/>
                </a:solidFill>
                <a:latin typeface="Arial"/>
                <a:ea typeface="Arial"/>
                <a:cs typeface="Arial"/>
                <a:sym typeface="Arial"/>
              </a:rPr>
              <a:t>It Takes a </a:t>
            </a:r>
            <a:r>
              <a:rPr b="1" i="0" lang="en-US" sz="3600" u="none" cap="none" strike="noStrike">
                <a:solidFill>
                  <a:srgbClr val="FFFFFF"/>
                </a:solidFill>
                <a:latin typeface="Arial"/>
                <a:ea typeface="Arial"/>
                <a:cs typeface="Arial"/>
                <a:sym typeface="Arial"/>
              </a:rPr>
              <a:t>Platform</a:t>
            </a:r>
          </a:p>
        </p:txBody>
      </p:sp>
      <p:sp>
        <p:nvSpPr>
          <p:cNvPr id="665" name="Shape 665"/>
          <p:cNvSpPr/>
          <p:nvPr/>
        </p:nvSpPr>
        <p:spPr>
          <a:xfrm>
            <a:off x="1028225" y="1636942"/>
            <a:ext cx="7087551" cy="2308323"/>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3600">
                <a:solidFill>
                  <a:srgbClr val="D8D8D8"/>
                </a:solidFill>
                <a:latin typeface="Arial"/>
                <a:ea typeface="Arial"/>
                <a:cs typeface="Arial"/>
                <a:sym typeface="Arial"/>
              </a:rPr>
              <a:t>An end-to-end </a:t>
            </a:r>
            <a:r>
              <a:rPr i="1" lang="en-US" sz="3600">
                <a:solidFill>
                  <a:schemeClr val="accent6"/>
                </a:solidFill>
                <a:latin typeface="Arial"/>
                <a:ea typeface="Arial"/>
                <a:cs typeface="Arial"/>
                <a:sym typeface="Arial"/>
              </a:rPr>
              <a:t>structured platform </a:t>
            </a:r>
            <a:r>
              <a:rPr lang="en-US" sz="3600">
                <a:solidFill>
                  <a:srgbClr val="D8D8D8"/>
                </a:solidFill>
                <a:latin typeface="Arial"/>
                <a:ea typeface="Arial"/>
                <a:cs typeface="Arial"/>
                <a:sym typeface="Arial"/>
              </a:rPr>
              <a:t>makes resilient distributed App </a:t>
            </a:r>
          </a:p>
          <a:p>
            <a:pPr indent="0" lvl="0" marL="0" marR="0" rtl="0" algn="ctr">
              <a:spcBef>
                <a:spcPts val="0"/>
              </a:spcBef>
              <a:buSzPct val="25000"/>
              <a:buNone/>
            </a:pPr>
            <a:r>
              <a:rPr lang="en-US" sz="3600">
                <a:solidFill>
                  <a:srgbClr val="D8D8D8"/>
                </a:solidFill>
                <a:latin typeface="Arial"/>
                <a:ea typeface="Arial"/>
                <a:cs typeface="Arial"/>
                <a:sym typeface="Arial"/>
              </a:rPr>
              <a:t>best practices, a </a:t>
            </a:r>
            <a:r>
              <a:rPr lang="en-US" sz="3600">
                <a:solidFill>
                  <a:schemeClr val="accent6"/>
                </a:solidFill>
                <a:latin typeface="Arial"/>
                <a:ea typeface="Arial"/>
                <a:cs typeface="Arial"/>
                <a:sym typeface="Arial"/>
              </a:rPr>
              <a:t>turn-key</a:t>
            </a:r>
            <a:r>
              <a:rPr lang="en-US" sz="3600">
                <a:solidFill>
                  <a:schemeClr val="lt1"/>
                </a:solidFill>
                <a:latin typeface="Arial"/>
                <a:ea typeface="Arial"/>
                <a:cs typeface="Arial"/>
                <a:sym typeface="Arial"/>
              </a:rPr>
              <a:t>,</a:t>
            </a:r>
            <a:r>
              <a:rPr lang="en-US" sz="3600">
                <a:solidFill>
                  <a:schemeClr val="accent6"/>
                </a:solidFill>
                <a:latin typeface="Arial"/>
                <a:ea typeface="Arial"/>
                <a:cs typeface="Arial"/>
                <a:sym typeface="Arial"/>
              </a:rPr>
              <a:t> </a:t>
            </a:r>
          </a:p>
          <a:p>
            <a:pPr indent="0" lvl="0" marL="0" marR="0" rtl="0" algn="ctr">
              <a:spcBef>
                <a:spcPts val="0"/>
              </a:spcBef>
              <a:buSzPct val="25000"/>
              <a:buNone/>
            </a:pPr>
            <a:r>
              <a:rPr i="1" lang="en-US" sz="3600">
                <a:solidFill>
                  <a:srgbClr val="FFC85F"/>
                </a:solidFill>
                <a:latin typeface="Arial"/>
                <a:ea typeface="Arial"/>
                <a:cs typeface="Arial"/>
                <a:sym typeface="Arial"/>
              </a:rPr>
              <a:t>first practice</a:t>
            </a:r>
          </a:p>
        </p:txBody>
      </p:sp>
      <p:sp>
        <p:nvSpPr>
          <p:cNvPr id="666" name="Shape 666"/>
          <p:cNvSpPr txBox="1"/>
          <p:nvPr/>
        </p:nvSpPr>
        <p:spPr>
          <a:xfrm>
            <a:off x="48247" y="4838373"/>
            <a:ext cx="373337" cy="2738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0" name="Shape 670"/>
        <p:cNvGrpSpPr/>
        <p:nvPr/>
      </p:nvGrpSpPr>
      <p:grpSpPr>
        <a:xfrm>
          <a:off x="0" y="0"/>
          <a:ext cx="0" cy="0"/>
          <a:chOff x="0" y="0"/>
          <a:chExt cx="0" cy="0"/>
        </a:xfrm>
      </p:grpSpPr>
      <p:sp>
        <p:nvSpPr>
          <p:cNvPr id="671" name="Shape 671"/>
          <p:cNvSpPr/>
          <p:nvPr/>
        </p:nvSpPr>
        <p:spPr>
          <a:xfrm flipH="1">
            <a:off x="469200" y="1521758"/>
            <a:ext cx="8308010" cy="2794095"/>
          </a:xfrm>
          <a:prstGeom prst="rtTriangle">
            <a:avLst/>
          </a:prstGeom>
          <a:solidFill>
            <a:srgbClr val="E4D2E8">
              <a:alpha val="9803"/>
            </a:srgb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72" name="Shape 672"/>
          <p:cNvSpPr txBox="1"/>
          <p:nvPr>
            <p:ph type="title"/>
          </p:nvPr>
        </p:nvSpPr>
        <p:spPr>
          <a:xfrm>
            <a:off x="215463" y="95250"/>
            <a:ext cx="8410574" cy="460373"/>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buClr>
                <a:schemeClr val="accent2"/>
              </a:buClr>
              <a:buSzPct val="25000"/>
              <a:buFont typeface="Arial"/>
              <a:buNone/>
            </a:pPr>
            <a:r>
              <a:rPr b="1" i="0" lang="en-US" sz="3200" u="none" cap="none" strike="noStrike">
                <a:solidFill>
                  <a:schemeClr val="accent2"/>
                </a:solidFill>
                <a:latin typeface="Arial"/>
                <a:ea typeface="Arial"/>
                <a:cs typeface="Arial"/>
                <a:sym typeface="Arial"/>
              </a:rPr>
              <a:t>Path to </a:t>
            </a:r>
            <a:r>
              <a:rPr b="1" i="0" lang="en-US" sz="3200" u="none" cap="none" strike="noStrike">
                <a:solidFill>
                  <a:srgbClr val="FFFFFF"/>
                </a:solidFill>
                <a:latin typeface="Arial"/>
                <a:ea typeface="Arial"/>
                <a:cs typeface="Arial"/>
                <a:sym typeface="Arial"/>
              </a:rPr>
              <a:t>Full Stack </a:t>
            </a:r>
            <a:r>
              <a:rPr b="1" i="0" lang="en-US" sz="3200" u="none" cap="none" strike="noStrike">
                <a:solidFill>
                  <a:srgbClr val="008774"/>
                </a:solidFill>
                <a:latin typeface="Arial"/>
                <a:ea typeface="Arial"/>
                <a:cs typeface="Arial"/>
                <a:sym typeface="Arial"/>
              </a:rPr>
              <a:t>Automation</a:t>
            </a:r>
          </a:p>
        </p:txBody>
      </p:sp>
      <p:grpSp>
        <p:nvGrpSpPr>
          <p:cNvPr id="673" name="Shape 673"/>
          <p:cNvGrpSpPr/>
          <p:nvPr/>
        </p:nvGrpSpPr>
        <p:grpSpPr>
          <a:xfrm>
            <a:off x="458749" y="1341401"/>
            <a:ext cx="2363167" cy="2806605"/>
            <a:chOff x="678262" y="2856832"/>
            <a:chExt cx="2250634" cy="3563941"/>
          </a:xfrm>
        </p:grpSpPr>
        <p:sp>
          <p:nvSpPr>
            <p:cNvPr id="674" name="Shape 674"/>
            <p:cNvSpPr/>
            <p:nvPr/>
          </p:nvSpPr>
          <p:spPr>
            <a:xfrm>
              <a:off x="688216" y="2856832"/>
              <a:ext cx="2240680" cy="3563941"/>
            </a:xfrm>
            <a:prstGeom prst="roundRect">
              <a:avLst>
                <a:gd fmla="val 16667" name="adj"/>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accent6"/>
                </a:buClr>
                <a:buSzPct val="25000"/>
                <a:buFont typeface="Arial"/>
                <a:buNone/>
              </a:pPr>
              <a:r>
                <a:rPr b="1" i="0" lang="en-US" sz="1800" u="none" cap="none" strike="noStrike">
                  <a:solidFill>
                    <a:schemeClr val="accent6"/>
                  </a:solidFill>
                  <a:latin typeface="Arial"/>
                  <a:ea typeface="Arial"/>
                  <a:cs typeface="Arial"/>
                  <a:sym typeface="Arial"/>
                </a:rPr>
                <a:t>   </a:t>
              </a:r>
              <a:r>
                <a:rPr b="1" i="0" lang="en-US" sz="1600" u="none" cap="none" strike="noStrike">
                  <a:solidFill>
                    <a:schemeClr val="accent6"/>
                  </a:solidFill>
                  <a:latin typeface="Arial"/>
                  <a:ea typeface="Arial"/>
                  <a:cs typeface="Arial"/>
                  <a:sym typeface="Arial"/>
                </a:rPr>
                <a:t>Traditional IT</a:t>
              </a:r>
            </a:p>
          </p:txBody>
        </p:sp>
        <p:grpSp>
          <p:nvGrpSpPr>
            <p:cNvPr id="675" name="Shape 675"/>
            <p:cNvGrpSpPr/>
            <p:nvPr/>
          </p:nvGrpSpPr>
          <p:grpSpPr>
            <a:xfrm>
              <a:off x="1186925" y="3515608"/>
              <a:ext cx="1451281" cy="2873828"/>
              <a:chOff x="637639" y="3495635"/>
              <a:chExt cx="1371599" cy="2873828"/>
            </a:xfrm>
          </p:grpSpPr>
          <p:sp>
            <p:nvSpPr>
              <p:cNvPr id="676" name="Shape 676"/>
              <p:cNvSpPr/>
              <p:nvPr/>
            </p:nvSpPr>
            <p:spPr>
              <a:xfrm>
                <a:off x="637639" y="5781635"/>
                <a:ext cx="1371599" cy="261256"/>
              </a:xfrm>
              <a:prstGeom prst="roundRect">
                <a:avLst>
                  <a:gd fmla="val 16667" name="adj"/>
                </a:avLst>
              </a:prstGeom>
              <a:solidFill>
                <a:srgbClr val="008276"/>
              </a:solidFill>
              <a:ln cap="flat" cmpd="sng" w="9525">
                <a:solidFill>
                  <a:schemeClr val="dk1"/>
                </a:solidFill>
                <a:prstDash val="solid"/>
                <a:round/>
                <a:headEnd len="med" w="med" type="none"/>
                <a:tailEnd len="med" w="med" type="none"/>
              </a:ln>
              <a:effectLst>
                <a:outerShdw blurRad="39999" rotWithShape="0" dir="5400000" dist="20000">
                  <a:srgbClr val="000000">
                    <a:alpha val="37647"/>
                  </a:srgbClr>
                </a:outerShdw>
              </a:effectLst>
            </p:spPr>
            <p:txBody>
              <a:bodyPr anchorCtr="0" anchor="t" bIns="45700" lIns="91425" rIns="91425" tIns="45700">
                <a:noAutofit/>
              </a:bodyPr>
              <a:lstStyle/>
              <a:p>
                <a:pPr indent="0" lvl="0" marL="0" marR="0" rtl="0" algn="ctr">
                  <a:lnSpc>
                    <a:spcPct val="8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Storage</a:t>
                </a:r>
              </a:p>
            </p:txBody>
          </p:sp>
          <p:sp>
            <p:nvSpPr>
              <p:cNvPr id="677" name="Shape 677"/>
              <p:cNvSpPr/>
              <p:nvPr/>
            </p:nvSpPr>
            <p:spPr>
              <a:xfrm>
                <a:off x="637639" y="5455064"/>
                <a:ext cx="1371599" cy="261256"/>
              </a:xfrm>
              <a:prstGeom prst="roundRect">
                <a:avLst>
                  <a:gd fmla="val 16667" name="adj"/>
                </a:avLst>
              </a:prstGeom>
              <a:solidFill>
                <a:srgbClr val="00685D"/>
              </a:solidFill>
              <a:ln cap="flat" cmpd="sng" w="9525">
                <a:solidFill>
                  <a:schemeClr val="dk1"/>
                </a:solidFill>
                <a:prstDash val="solid"/>
                <a:round/>
                <a:headEnd len="med" w="med" type="none"/>
                <a:tailEnd len="med" w="med" type="none"/>
              </a:ln>
              <a:effectLst>
                <a:outerShdw blurRad="39999" rotWithShape="0" dir="5400000" dist="20000">
                  <a:srgbClr val="000000">
                    <a:alpha val="37647"/>
                  </a:srgbClr>
                </a:outerShdw>
              </a:effectLst>
            </p:spPr>
            <p:txBody>
              <a:bodyPr anchorCtr="0" anchor="t" bIns="45700" lIns="91425" rIns="91425" tIns="45700">
                <a:noAutofit/>
              </a:bodyPr>
              <a:lstStyle/>
              <a:p>
                <a:pPr indent="0" lvl="0" marL="0" marR="0" rtl="0" algn="ctr">
                  <a:lnSpc>
                    <a:spcPct val="8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Servers</a:t>
                </a:r>
              </a:p>
            </p:txBody>
          </p:sp>
          <p:sp>
            <p:nvSpPr>
              <p:cNvPr id="678" name="Shape 678"/>
              <p:cNvSpPr/>
              <p:nvPr/>
            </p:nvSpPr>
            <p:spPr>
              <a:xfrm>
                <a:off x="637639" y="6108207"/>
                <a:ext cx="1371599" cy="261256"/>
              </a:xfrm>
              <a:prstGeom prst="roundRect">
                <a:avLst>
                  <a:gd fmla="val 16667" name="adj"/>
                </a:avLst>
              </a:prstGeom>
              <a:solidFill>
                <a:srgbClr val="00685D"/>
              </a:solidFill>
              <a:ln cap="flat" cmpd="sng" w="9525">
                <a:solidFill>
                  <a:schemeClr val="dk1"/>
                </a:solidFill>
                <a:prstDash val="solid"/>
                <a:round/>
                <a:headEnd len="med" w="med" type="none"/>
                <a:tailEnd len="med" w="med" type="none"/>
              </a:ln>
              <a:effectLst>
                <a:outerShdw blurRad="39999" rotWithShape="0" dir="5400000" dist="20000">
                  <a:srgbClr val="000000">
                    <a:alpha val="37647"/>
                  </a:srgbClr>
                </a:outerShdw>
              </a:effectLst>
            </p:spPr>
            <p:txBody>
              <a:bodyPr anchorCtr="0" anchor="t" bIns="45700" lIns="91425" rIns="91425" tIns="45700">
                <a:noAutofit/>
              </a:bodyPr>
              <a:lstStyle/>
              <a:p>
                <a:pPr indent="0" lvl="0" marL="0" marR="0" rtl="0" algn="ctr">
                  <a:lnSpc>
                    <a:spcPct val="8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Networking</a:t>
                </a:r>
              </a:p>
            </p:txBody>
          </p:sp>
          <p:sp>
            <p:nvSpPr>
              <p:cNvPr id="679" name="Shape 679"/>
              <p:cNvSpPr/>
              <p:nvPr/>
            </p:nvSpPr>
            <p:spPr>
              <a:xfrm>
                <a:off x="637639" y="4801921"/>
                <a:ext cx="1371599" cy="261256"/>
              </a:xfrm>
              <a:prstGeom prst="roundRect">
                <a:avLst>
                  <a:gd fmla="val 16667" name="adj"/>
                </a:avLst>
              </a:prstGeom>
              <a:solidFill>
                <a:srgbClr val="00685D"/>
              </a:solidFill>
              <a:ln cap="flat" cmpd="sng" w="9525">
                <a:solidFill>
                  <a:schemeClr val="dk1"/>
                </a:solidFill>
                <a:prstDash val="solid"/>
                <a:round/>
                <a:headEnd len="med" w="med" type="none"/>
                <a:tailEnd len="med" w="med" type="none"/>
              </a:ln>
              <a:effectLst>
                <a:outerShdw blurRad="39999" rotWithShape="0" dir="5400000" dist="20000">
                  <a:srgbClr val="000000">
                    <a:alpha val="37647"/>
                  </a:srgbClr>
                </a:outerShdw>
              </a:effectLst>
            </p:spPr>
            <p:txBody>
              <a:bodyPr anchorCtr="0" anchor="t" bIns="45700" lIns="91425" rIns="91425" tIns="45700">
                <a:noAutofit/>
              </a:bodyPr>
              <a:lstStyle/>
              <a:p>
                <a:pPr indent="0" lvl="0" marL="0" marR="0" rtl="0" algn="ctr">
                  <a:lnSpc>
                    <a:spcPct val="8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O/S</a:t>
                </a:r>
              </a:p>
            </p:txBody>
          </p:sp>
          <p:sp>
            <p:nvSpPr>
              <p:cNvPr id="680" name="Shape 680"/>
              <p:cNvSpPr/>
              <p:nvPr/>
            </p:nvSpPr>
            <p:spPr>
              <a:xfrm>
                <a:off x="637639" y="4475350"/>
                <a:ext cx="1371599" cy="261256"/>
              </a:xfrm>
              <a:prstGeom prst="roundRect">
                <a:avLst>
                  <a:gd fmla="val 16667" name="adj"/>
                </a:avLst>
              </a:prstGeom>
              <a:solidFill>
                <a:srgbClr val="00685D"/>
              </a:solidFill>
              <a:ln cap="flat" cmpd="sng" w="9525">
                <a:solidFill>
                  <a:schemeClr val="dk1"/>
                </a:solidFill>
                <a:prstDash val="solid"/>
                <a:round/>
                <a:headEnd len="med" w="med" type="none"/>
                <a:tailEnd len="med" w="med" type="none"/>
              </a:ln>
              <a:effectLst>
                <a:outerShdw blurRad="39999" rotWithShape="0" dir="5400000" dist="20000">
                  <a:srgbClr val="000000">
                    <a:alpha val="37647"/>
                  </a:srgbClr>
                </a:outerShdw>
              </a:effectLst>
            </p:spPr>
            <p:txBody>
              <a:bodyPr anchorCtr="0" anchor="t" bIns="45700" lIns="91425" rIns="91425" tIns="45700">
                <a:noAutofit/>
              </a:bodyPr>
              <a:lstStyle/>
              <a:p>
                <a:pPr indent="0" lvl="0" marL="0" marR="0" rtl="0" algn="ctr">
                  <a:lnSpc>
                    <a:spcPct val="8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Middleware</a:t>
                </a:r>
              </a:p>
            </p:txBody>
          </p:sp>
          <p:sp>
            <p:nvSpPr>
              <p:cNvPr id="681" name="Shape 681"/>
              <p:cNvSpPr/>
              <p:nvPr/>
            </p:nvSpPr>
            <p:spPr>
              <a:xfrm>
                <a:off x="637639" y="5128492"/>
                <a:ext cx="1371599" cy="261256"/>
              </a:xfrm>
              <a:prstGeom prst="roundRect">
                <a:avLst>
                  <a:gd fmla="val 16667" name="adj"/>
                </a:avLst>
              </a:prstGeom>
              <a:solidFill>
                <a:srgbClr val="00685D"/>
              </a:solidFill>
              <a:ln cap="flat" cmpd="sng" w="9525">
                <a:solidFill>
                  <a:schemeClr val="dk1"/>
                </a:solidFill>
                <a:prstDash val="solid"/>
                <a:round/>
                <a:headEnd len="med" w="med" type="none"/>
                <a:tailEnd len="med" w="med" type="none"/>
              </a:ln>
              <a:effectLst>
                <a:outerShdw blurRad="39999" rotWithShape="0" dir="5400000" dist="20000">
                  <a:srgbClr val="000000">
                    <a:alpha val="37647"/>
                  </a:srgbClr>
                </a:outerShdw>
              </a:effectLst>
            </p:spPr>
            <p:txBody>
              <a:bodyPr anchorCtr="0" anchor="t" bIns="45700" lIns="91425" rIns="91425" tIns="45700">
                <a:noAutofit/>
              </a:bodyPr>
              <a:lstStyle/>
              <a:p>
                <a:pPr indent="0" lvl="0" marL="0" marR="0" rtl="0" algn="ctr">
                  <a:lnSpc>
                    <a:spcPct val="8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Virtualization</a:t>
                </a:r>
              </a:p>
            </p:txBody>
          </p:sp>
          <p:sp>
            <p:nvSpPr>
              <p:cNvPr id="682" name="Shape 682"/>
              <p:cNvSpPr/>
              <p:nvPr/>
            </p:nvSpPr>
            <p:spPr>
              <a:xfrm>
                <a:off x="637639" y="3822207"/>
                <a:ext cx="1371599" cy="261256"/>
              </a:xfrm>
              <a:prstGeom prst="roundRect">
                <a:avLst>
                  <a:gd fmla="val 16667" name="adj"/>
                </a:avLst>
              </a:prstGeom>
              <a:solidFill>
                <a:srgbClr val="00685D"/>
              </a:solidFill>
              <a:ln cap="flat" cmpd="sng" w="9525">
                <a:solidFill>
                  <a:schemeClr val="dk1"/>
                </a:solidFill>
                <a:prstDash val="solid"/>
                <a:round/>
                <a:headEnd len="med" w="med" type="none"/>
                <a:tailEnd len="med" w="med" type="none"/>
              </a:ln>
              <a:effectLst>
                <a:outerShdw blurRad="39999" rotWithShape="0" dir="5400000" dist="20000">
                  <a:srgbClr val="000000">
                    <a:alpha val="37647"/>
                  </a:srgbClr>
                </a:outerShdw>
              </a:effectLst>
            </p:spPr>
            <p:txBody>
              <a:bodyPr anchorCtr="0" anchor="t" bIns="45700" lIns="91425" rIns="91425" tIns="45700">
                <a:noAutofit/>
              </a:bodyPr>
              <a:lstStyle/>
              <a:p>
                <a:pPr indent="0" lvl="0" marL="0" marR="0" rtl="0" algn="ctr">
                  <a:lnSpc>
                    <a:spcPct val="8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Data</a:t>
                </a:r>
              </a:p>
            </p:txBody>
          </p:sp>
          <p:sp>
            <p:nvSpPr>
              <p:cNvPr id="683" name="Shape 683"/>
              <p:cNvSpPr/>
              <p:nvPr/>
            </p:nvSpPr>
            <p:spPr>
              <a:xfrm>
                <a:off x="637639" y="3495635"/>
                <a:ext cx="1371599" cy="261256"/>
              </a:xfrm>
              <a:prstGeom prst="roundRect">
                <a:avLst>
                  <a:gd fmla="val 16667" name="adj"/>
                </a:avLst>
              </a:prstGeom>
              <a:solidFill>
                <a:srgbClr val="00685D"/>
              </a:solidFill>
              <a:ln cap="flat" cmpd="sng" w="9525">
                <a:solidFill>
                  <a:schemeClr val="dk1"/>
                </a:solidFill>
                <a:prstDash val="solid"/>
                <a:round/>
                <a:headEnd len="med" w="med" type="none"/>
                <a:tailEnd len="med" w="med" type="none"/>
              </a:ln>
              <a:effectLst>
                <a:outerShdw blurRad="39999" rotWithShape="0" dir="5400000" dist="20000">
                  <a:srgbClr val="000000">
                    <a:alpha val="37647"/>
                  </a:srgbClr>
                </a:outerShdw>
              </a:effectLst>
            </p:spPr>
            <p:txBody>
              <a:bodyPr anchorCtr="0" anchor="t" bIns="45700" lIns="91425" rIns="91425" tIns="45700">
                <a:noAutofit/>
              </a:bodyPr>
              <a:lstStyle/>
              <a:p>
                <a:pPr indent="0" lvl="0" marL="0" marR="0" rtl="0" algn="ctr">
                  <a:lnSpc>
                    <a:spcPct val="8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Applications</a:t>
                </a:r>
              </a:p>
            </p:txBody>
          </p:sp>
          <p:sp>
            <p:nvSpPr>
              <p:cNvPr id="684" name="Shape 684"/>
              <p:cNvSpPr/>
              <p:nvPr/>
            </p:nvSpPr>
            <p:spPr>
              <a:xfrm>
                <a:off x="637639" y="4148778"/>
                <a:ext cx="1371599" cy="261256"/>
              </a:xfrm>
              <a:prstGeom prst="roundRect">
                <a:avLst>
                  <a:gd fmla="val 16667" name="adj"/>
                </a:avLst>
              </a:prstGeom>
              <a:solidFill>
                <a:srgbClr val="00685D"/>
              </a:solidFill>
              <a:ln cap="flat" cmpd="sng" w="9525">
                <a:solidFill>
                  <a:schemeClr val="dk1"/>
                </a:solidFill>
                <a:prstDash val="solid"/>
                <a:round/>
                <a:headEnd len="med" w="med" type="none"/>
                <a:tailEnd len="med" w="med" type="none"/>
              </a:ln>
              <a:effectLst>
                <a:outerShdw blurRad="39999" rotWithShape="0" dir="5400000" dist="20000">
                  <a:srgbClr val="000000">
                    <a:alpha val="37647"/>
                  </a:srgbClr>
                </a:outerShdw>
              </a:effectLst>
            </p:spPr>
            <p:txBody>
              <a:bodyPr anchorCtr="0" anchor="t" bIns="45700" lIns="91425" rIns="91425" tIns="45700">
                <a:noAutofit/>
              </a:bodyPr>
              <a:lstStyle/>
              <a:p>
                <a:pPr indent="0" lvl="0" marL="0" marR="0" rtl="0" algn="ctr">
                  <a:lnSpc>
                    <a:spcPct val="8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Runtime</a:t>
                </a:r>
              </a:p>
            </p:txBody>
          </p:sp>
        </p:grpSp>
        <p:sp>
          <p:nvSpPr>
            <p:cNvPr id="685" name="Shape 685"/>
            <p:cNvSpPr/>
            <p:nvPr/>
          </p:nvSpPr>
          <p:spPr>
            <a:xfrm>
              <a:off x="988436" y="3456019"/>
              <a:ext cx="198489" cy="2964753"/>
            </a:xfrm>
            <a:prstGeom prst="leftBrace">
              <a:avLst>
                <a:gd fmla="val 0" name="adj1"/>
                <a:gd fmla="val 50000" name="adj2"/>
              </a:avLst>
            </a:prstGeom>
            <a:noFill/>
            <a:ln cap="flat" cmpd="sng" w="1905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rgbClr val="000000"/>
                </a:solidFill>
                <a:latin typeface="Calibri"/>
                <a:ea typeface="Calibri"/>
                <a:cs typeface="Calibri"/>
                <a:sym typeface="Calibri"/>
              </a:endParaRPr>
            </a:p>
          </p:txBody>
        </p:sp>
        <p:sp>
          <p:nvSpPr>
            <p:cNvPr id="686" name="Shape 686"/>
            <p:cNvSpPr txBox="1"/>
            <p:nvPr/>
          </p:nvSpPr>
          <p:spPr>
            <a:xfrm rot="-5400000">
              <a:off x="174197" y="4742249"/>
              <a:ext cx="1389185" cy="381057"/>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Pr>
                <a:t>You Manage</a:t>
              </a:r>
            </a:p>
          </p:txBody>
        </p:sp>
      </p:grpSp>
      <p:grpSp>
        <p:nvGrpSpPr>
          <p:cNvPr id="687" name="Shape 687"/>
          <p:cNvGrpSpPr/>
          <p:nvPr/>
        </p:nvGrpSpPr>
        <p:grpSpPr>
          <a:xfrm>
            <a:off x="2918931" y="1341406"/>
            <a:ext cx="2569994" cy="2830312"/>
            <a:chOff x="2154404" y="2277660"/>
            <a:chExt cx="2569994" cy="3773746"/>
          </a:xfrm>
        </p:grpSpPr>
        <p:sp>
          <p:nvSpPr>
            <p:cNvPr id="688" name="Shape 688"/>
            <p:cNvSpPr/>
            <p:nvPr/>
          </p:nvSpPr>
          <p:spPr>
            <a:xfrm>
              <a:off x="2663718" y="4345507"/>
              <a:ext cx="1523845" cy="274319"/>
            </a:xfrm>
            <a:prstGeom prst="roundRect">
              <a:avLst>
                <a:gd fmla="val 16667" name="adj"/>
              </a:avLst>
            </a:prstGeom>
            <a:solidFill>
              <a:srgbClr val="00685D"/>
            </a:solidFill>
            <a:ln cap="flat" cmpd="sng" w="9525">
              <a:solidFill>
                <a:schemeClr val="dk1"/>
              </a:solidFill>
              <a:prstDash val="solid"/>
              <a:round/>
              <a:headEnd len="med" w="med" type="none"/>
              <a:tailEnd len="med" w="med" type="none"/>
            </a:ln>
            <a:effectLst>
              <a:outerShdw blurRad="39999" rotWithShape="0" dir="5400000" dist="23000">
                <a:srgbClr val="000000">
                  <a:alpha val="34901"/>
                </a:srgbClr>
              </a:outerShdw>
            </a:effectLst>
          </p:spPr>
          <p:txBody>
            <a:bodyPr anchorCtr="0" anchor="t" bIns="45700" lIns="91425" rIns="91425" tIns="45700">
              <a:noAutofit/>
            </a:bodyPr>
            <a:lstStyle/>
            <a:p>
              <a:pPr indent="0" lvl="0" marL="0" marR="0" rtl="0" algn="ctr">
                <a:lnSpc>
                  <a:spcPct val="80000"/>
                </a:lnSpc>
                <a:spcBef>
                  <a:spcPts val="0"/>
                </a:spcBef>
                <a:spcAft>
                  <a:spcPts val="0"/>
                </a:spcAft>
                <a:buClr>
                  <a:srgbClr val="FFFFFF"/>
                </a:buClr>
                <a:buSzPct val="25000"/>
                <a:buFont typeface="Arial"/>
                <a:buNone/>
              </a:pPr>
              <a:r>
                <a:rPr b="1" i="0" lang="en-US" sz="1200" u="none" cap="none" strike="noStrike">
                  <a:solidFill>
                    <a:srgbClr val="FFFFFF"/>
                  </a:solidFill>
                  <a:latin typeface="Arial"/>
                  <a:ea typeface="Arial"/>
                  <a:cs typeface="Arial"/>
                  <a:sym typeface="Arial"/>
                </a:rPr>
                <a:t>O/S</a:t>
              </a:r>
            </a:p>
          </p:txBody>
        </p:sp>
        <p:grpSp>
          <p:nvGrpSpPr>
            <p:cNvPr id="689" name="Shape 689"/>
            <p:cNvGrpSpPr/>
            <p:nvPr/>
          </p:nvGrpSpPr>
          <p:grpSpPr>
            <a:xfrm>
              <a:off x="2154404" y="2277660"/>
              <a:ext cx="2354551" cy="3742140"/>
              <a:chOff x="686468" y="2856832"/>
              <a:chExt cx="2242428" cy="3563941"/>
            </a:xfrm>
          </p:grpSpPr>
          <p:sp>
            <p:nvSpPr>
              <p:cNvPr id="690" name="Shape 690"/>
              <p:cNvSpPr/>
              <p:nvPr/>
            </p:nvSpPr>
            <p:spPr>
              <a:xfrm>
                <a:off x="688216" y="2856832"/>
                <a:ext cx="2240680" cy="3563941"/>
              </a:xfrm>
              <a:prstGeom prst="roundRect">
                <a:avLst>
                  <a:gd fmla="val 16667" name="adj"/>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27C3A"/>
                  </a:buClr>
                  <a:buSzPct val="25000"/>
                  <a:buFont typeface="Arial"/>
                  <a:buNone/>
                </a:pPr>
                <a:r>
                  <a:rPr b="1" i="0" lang="en-US" sz="1800" u="none" cap="none" strike="noStrike">
                    <a:solidFill>
                      <a:srgbClr val="F27C3A"/>
                    </a:solidFill>
                    <a:latin typeface="Arial"/>
                    <a:ea typeface="Arial"/>
                    <a:cs typeface="Arial"/>
                    <a:sym typeface="Arial"/>
                  </a:rPr>
                  <a:t>   </a:t>
                </a:r>
                <a:r>
                  <a:rPr b="1" i="0" lang="en-US" sz="1600" u="none" cap="none" strike="noStrike">
                    <a:solidFill>
                      <a:srgbClr val="FFC85F"/>
                    </a:solidFill>
                    <a:latin typeface="Arial"/>
                    <a:ea typeface="Arial"/>
                    <a:cs typeface="Arial"/>
                    <a:sym typeface="Arial"/>
                  </a:rPr>
                  <a:t>IaaS</a:t>
                </a:r>
              </a:p>
            </p:txBody>
          </p:sp>
          <p:grpSp>
            <p:nvGrpSpPr>
              <p:cNvPr id="691" name="Shape 691"/>
              <p:cNvGrpSpPr/>
              <p:nvPr/>
            </p:nvGrpSpPr>
            <p:grpSpPr>
              <a:xfrm>
                <a:off x="1186925" y="3515608"/>
                <a:ext cx="1451281" cy="2873828"/>
                <a:chOff x="637639" y="3495635"/>
                <a:chExt cx="1371599" cy="2873828"/>
              </a:xfrm>
            </p:grpSpPr>
            <p:sp>
              <p:nvSpPr>
                <p:cNvPr id="692" name="Shape 692"/>
                <p:cNvSpPr/>
                <p:nvPr/>
              </p:nvSpPr>
              <p:spPr>
                <a:xfrm>
                  <a:off x="637639" y="5781635"/>
                  <a:ext cx="1371599" cy="261256"/>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med" w="med" type="none"/>
                  <a:tailEnd len="med" w="med" type="none"/>
                </a:ln>
                <a:effectLst>
                  <a:outerShdw blurRad="39999" rotWithShape="0" dir="5400000" dist="20000">
                    <a:srgbClr val="000000">
                      <a:alpha val="37647"/>
                    </a:srgbClr>
                  </a:outerShdw>
                </a:effectLst>
              </p:spPr>
              <p:txBody>
                <a:bodyPr anchorCtr="0" anchor="t" bIns="45700" lIns="91425" rIns="91425" tIns="45700">
                  <a:noAutofit/>
                </a:bodyPr>
                <a:lstStyle/>
                <a:p>
                  <a:pPr indent="0" lvl="0" marL="0" marR="0" rtl="0" algn="ctr">
                    <a:lnSpc>
                      <a:spcPct val="8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Storage</a:t>
                  </a:r>
                </a:p>
              </p:txBody>
            </p:sp>
            <p:sp>
              <p:nvSpPr>
                <p:cNvPr id="693" name="Shape 693"/>
                <p:cNvSpPr/>
                <p:nvPr/>
              </p:nvSpPr>
              <p:spPr>
                <a:xfrm>
                  <a:off x="637639" y="5455064"/>
                  <a:ext cx="1371599" cy="261256"/>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med" w="med" type="none"/>
                  <a:tailEnd len="med" w="med" type="none"/>
                </a:ln>
                <a:effectLst>
                  <a:outerShdw blurRad="39999" rotWithShape="0" dir="5400000" dist="20000">
                    <a:srgbClr val="000000">
                      <a:alpha val="37647"/>
                    </a:srgbClr>
                  </a:outerShdw>
                </a:effectLst>
              </p:spPr>
              <p:txBody>
                <a:bodyPr anchorCtr="0" anchor="t" bIns="45700" lIns="91425" rIns="91425" tIns="45700">
                  <a:noAutofit/>
                </a:bodyPr>
                <a:lstStyle/>
                <a:p>
                  <a:pPr indent="0" lvl="0" marL="0" marR="0" rtl="0" algn="ctr">
                    <a:lnSpc>
                      <a:spcPct val="8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Servers</a:t>
                  </a:r>
                </a:p>
              </p:txBody>
            </p:sp>
            <p:sp>
              <p:nvSpPr>
                <p:cNvPr id="694" name="Shape 694"/>
                <p:cNvSpPr/>
                <p:nvPr/>
              </p:nvSpPr>
              <p:spPr>
                <a:xfrm>
                  <a:off x="637639" y="6108207"/>
                  <a:ext cx="1371599" cy="261256"/>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med" w="med" type="none"/>
                  <a:tailEnd len="med" w="med" type="none"/>
                </a:ln>
                <a:effectLst>
                  <a:outerShdw blurRad="39999" rotWithShape="0" dir="5400000" dist="20000">
                    <a:srgbClr val="000000">
                      <a:alpha val="37647"/>
                    </a:srgbClr>
                  </a:outerShdw>
                </a:effectLst>
              </p:spPr>
              <p:txBody>
                <a:bodyPr anchorCtr="0" anchor="t" bIns="45700" lIns="91425" rIns="91425" tIns="45700">
                  <a:noAutofit/>
                </a:bodyPr>
                <a:lstStyle/>
                <a:p>
                  <a:pPr indent="0" lvl="0" marL="0" marR="0" rtl="0" algn="ctr">
                    <a:lnSpc>
                      <a:spcPct val="8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Networking</a:t>
                  </a:r>
                </a:p>
              </p:txBody>
            </p:sp>
            <p:sp>
              <p:nvSpPr>
                <p:cNvPr id="695" name="Shape 695"/>
                <p:cNvSpPr/>
                <p:nvPr/>
              </p:nvSpPr>
              <p:spPr>
                <a:xfrm>
                  <a:off x="637639" y="4475350"/>
                  <a:ext cx="1371599" cy="261256"/>
                </a:xfrm>
                <a:prstGeom prst="roundRect">
                  <a:avLst>
                    <a:gd fmla="val 16667" name="adj"/>
                  </a:avLst>
                </a:prstGeom>
                <a:solidFill>
                  <a:srgbClr val="00685D"/>
                </a:solidFill>
                <a:ln cap="flat" cmpd="sng" w="9525">
                  <a:solidFill>
                    <a:schemeClr val="dk1"/>
                  </a:solidFill>
                  <a:prstDash val="solid"/>
                  <a:round/>
                  <a:headEnd len="med" w="med" type="none"/>
                  <a:tailEnd len="med" w="med" type="none"/>
                </a:ln>
                <a:effectLst>
                  <a:outerShdw blurRad="39999" rotWithShape="0" dir="5400000" dist="20000">
                    <a:srgbClr val="000000">
                      <a:alpha val="37647"/>
                    </a:srgbClr>
                  </a:outerShdw>
                </a:effectLst>
              </p:spPr>
              <p:txBody>
                <a:bodyPr anchorCtr="0" anchor="t" bIns="45700" lIns="91425" rIns="91425" tIns="45700">
                  <a:noAutofit/>
                </a:bodyPr>
                <a:lstStyle/>
                <a:p>
                  <a:pPr indent="0" lvl="0" marL="0" marR="0" rtl="0" algn="ctr">
                    <a:lnSpc>
                      <a:spcPct val="8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Middleware</a:t>
                  </a:r>
                </a:p>
              </p:txBody>
            </p:sp>
            <p:sp>
              <p:nvSpPr>
                <p:cNvPr id="696" name="Shape 696"/>
                <p:cNvSpPr/>
                <p:nvPr/>
              </p:nvSpPr>
              <p:spPr>
                <a:xfrm>
                  <a:off x="637639" y="5128492"/>
                  <a:ext cx="1371599" cy="261256"/>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med" w="med" type="none"/>
                  <a:tailEnd len="med" w="med" type="none"/>
                </a:ln>
                <a:effectLst>
                  <a:outerShdw blurRad="39999" rotWithShape="0" dir="5400000" dist="20000">
                    <a:srgbClr val="000000">
                      <a:alpha val="37647"/>
                    </a:srgbClr>
                  </a:outerShdw>
                </a:effectLst>
              </p:spPr>
              <p:txBody>
                <a:bodyPr anchorCtr="0" anchor="t" bIns="45700" lIns="91425" rIns="91425" tIns="45700">
                  <a:noAutofit/>
                </a:bodyPr>
                <a:lstStyle/>
                <a:p>
                  <a:pPr indent="0" lvl="0" marL="0" marR="0" rtl="0" algn="ctr">
                    <a:lnSpc>
                      <a:spcPct val="8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Virtualization</a:t>
                  </a:r>
                </a:p>
              </p:txBody>
            </p:sp>
            <p:sp>
              <p:nvSpPr>
                <p:cNvPr id="697" name="Shape 697"/>
                <p:cNvSpPr/>
                <p:nvPr/>
              </p:nvSpPr>
              <p:spPr>
                <a:xfrm>
                  <a:off x="637639" y="3822207"/>
                  <a:ext cx="1371599" cy="261256"/>
                </a:xfrm>
                <a:prstGeom prst="roundRect">
                  <a:avLst>
                    <a:gd fmla="val 16667" name="adj"/>
                  </a:avLst>
                </a:prstGeom>
                <a:solidFill>
                  <a:srgbClr val="00685D"/>
                </a:solidFill>
                <a:ln cap="flat" cmpd="sng" w="9525">
                  <a:solidFill>
                    <a:schemeClr val="dk1"/>
                  </a:solidFill>
                  <a:prstDash val="solid"/>
                  <a:round/>
                  <a:headEnd len="med" w="med" type="none"/>
                  <a:tailEnd len="med" w="med" type="none"/>
                </a:ln>
                <a:effectLst>
                  <a:outerShdw blurRad="39999" rotWithShape="0" dir="5400000" dist="20000">
                    <a:srgbClr val="000000">
                      <a:alpha val="37647"/>
                    </a:srgbClr>
                  </a:outerShdw>
                </a:effectLst>
              </p:spPr>
              <p:txBody>
                <a:bodyPr anchorCtr="0" anchor="t" bIns="45700" lIns="91425" rIns="91425" tIns="45700">
                  <a:noAutofit/>
                </a:bodyPr>
                <a:lstStyle/>
                <a:p>
                  <a:pPr indent="0" lvl="0" marL="0" marR="0" rtl="0" algn="ctr">
                    <a:lnSpc>
                      <a:spcPct val="8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Data</a:t>
                  </a:r>
                </a:p>
              </p:txBody>
            </p:sp>
            <p:sp>
              <p:nvSpPr>
                <p:cNvPr id="698" name="Shape 698"/>
                <p:cNvSpPr/>
                <p:nvPr/>
              </p:nvSpPr>
              <p:spPr>
                <a:xfrm>
                  <a:off x="637639" y="3495635"/>
                  <a:ext cx="1371599" cy="261256"/>
                </a:xfrm>
                <a:prstGeom prst="roundRect">
                  <a:avLst>
                    <a:gd fmla="val 16667" name="adj"/>
                  </a:avLst>
                </a:prstGeom>
                <a:solidFill>
                  <a:srgbClr val="00685D"/>
                </a:solidFill>
                <a:ln cap="flat" cmpd="sng" w="9525">
                  <a:solidFill>
                    <a:schemeClr val="dk1"/>
                  </a:solidFill>
                  <a:prstDash val="solid"/>
                  <a:round/>
                  <a:headEnd len="med" w="med" type="none"/>
                  <a:tailEnd len="med" w="med" type="none"/>
                </a:ln>
                <a:effectLst>
                  <a:outerShdw blurRad="39999" rotWithShape="0" dir="5400000" dist="20000">
                    <a:srgbClr val="000000">
                      <a:alpha val="37647"/>
                    </a:srgbClr>
                  </a:outerShdw>
                </a:effectLst>
              </p:spPr>
              <p:txBody>
                <a:bodyPr anchorCtr="0" anchor="t" bIns="45700" lIns="91425" rIns="91425" tIns="45700">
                  <a:noAutofit/>
                </a:bodyPr>
                <a:lstStyle/>
                <a:p>
                  <a:pPr indent="0" lvl="0" marL="0" marR="0" rtl="0" algn="ctr">
                    <a:lnSpc>
                      <a:spcPct val="8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Applications</a:t>
                  </a:r>
                </a:p>
              </p:txBody>
            </p:sp>
            <p:sp>
              <p:nvSpPr>
                <p:cNvPr id="699" name="Shape 699"/>
                <p:cNvSpPr/>
                <p:nvPr/>
              </p:nvSpPr>
              <p:spPr>
                <a:xfrm>
                  <a:off x="637639" y="4148778"/>
                  <a:ext cx="1371599" cy="261256"/>
                </a:xfrm>
                <a:prstGeom prst="roundRect">
                  <a:avLst>
                    <a:gd fmla="val 16667" name="adj"/>
                  </a:avLst>
                </a:prstGeom>
                <a:solidFill>
                  <a:srgbClr val="00685D"/>
                </a:solidFill>
                <a:ln cap="flat" cmpd="sng" w="9525">
                  <a:solidFill>
                    <a:schemeClr val="dk1"/>
                  </a:solidFill>
                  <a:prstDash val="solid"/>
                  <a:round/>
                  <a:headEnd len="med" w="med" type="none"/>
                  <a:tailEnd len="med" w="med" type="none"/>
                </a:ln>
                <a:effectLst>
                  <a:outerShdw blurRad="39999" rotWithShape="0" dir="5400000" dist="20000">
                    <a:srgbClr val="000000">
                      <a:alpha val="37647"/>
                    </a:srgbClr>
                  </a:outerShdw>
                </a:effectLst>
              </p:spPr>
              <p:txBody>
                <a:bodyPr anchorCtr="0" anchor="t" bIns="45700" lIns="91425" rIns="91425" tIns="45700">
                  <a:noAutofit/>
                </a:bodyPr>
                <a:lstStyle/>
                <a:p>
                  <a:pPr indent="0" lvl="0" marL="0" marR="0" rtl="0" algn="ctr">
                    <a:lnSpc>
                      <a:spcPct val="8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Runtime</a:t>
                  </a:r>
                </a:p>
              </p:txBody>
            </p:sp>
          </p:grpSp>
          <p:sp>
            <p:nvSpPr>
              <p:cNvPr id="700" name="Shape 700"/>
              <p:cNvSpPr/>
              <p:nvPr/>
            </p:nvSpPr>
            <p:spPr>
              <a:xfrm>
                <a:off x="988436" y="3456019"/>
                <a:ext cx="168939" cy="1498808"/>
              </a:xfrm>
              <a:prstGeom prst="leftBrace">
                <a:avLst>
                  <a:gd fmla="val 0" name="adj1"/>
                  <a:gd fmla="val 50000" name="adj2"/>
                </a:avLst>
              </a:prstGeom>
              <a:noFill/>
              <a:ln cap="flat" cmpd="sng" w="1905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rgbClr val="000000"/>
                  </a:solidFill>
                  <a:latin typeface="Calibri"/>
                  <a:ea typeface="Calibri"/>
                  <a:cs typeface="Calibri"/>
                  <a:sym typeface="Calibri"/>
                </a:endParaRPr>
              </a:p>
            </p:txBody>
          </p:sp>
          <p:sp>
            <p:nvSpPr>
              <p:cNvPr id="701" name="Shape 701"/>
              <p:cNvSpPr txBox="1"/>
              <p:nvPr/>
            </p:nvSpPr>
            <p:spPr>
              <a:xfrm rot="-5400000">
                <a:off x="182404" y="4003490"/>
                <a:ext cx="1389183" cy="381057"/>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You Manage</a:t>
                </a:r>
              </a:p>
            </p:txBody>
          </p:sp>
        </p:grpSp>
        <p:sp>
          <p:nvSpPr>
            <p:cNvPr id="702" name="Shape 702"/>
            <p:cNvSpPr/>
            <p:nvPr/>
          </p:nvSpPr>
          <p:spPr>
            <a:xfrm flipH="1">
              <a:off x="4181930" y="4462412"/>
              <a:ext cx="218311" cy="1588994"/>
            </a:xfrm>
            <a:prstGeom prst="leftBrace">
              <a:avLst>
                <a:gd fmla="val 0" name="adj1"/>
                <a:gd fmla="val 50000" name="adj2"/>
              </a:avLst>
            </a:prstGeom>
            <a:noFill/>
            <a:ln cap="flat" cmpd="sng" w="1905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rgbClr val="000000"/>
                </a:solidFill>
                <a:latin typeface="Arial"/>
                <a:ea typeface="Arial"/>
                <a:cs typeface="Arial"/>
                <a:sym typeface="Arial"/>
              </a:endParaRPr>
            </a:p>
          </p:txBody>
        </p:sp>
        <p:sp>
          <p:nvSpPr>
            <p:cNvPr id="703" name="Shape 703"/>
            <p:cNvSpPr txBox="1"/>
            <p:nvPr/>
          </p:nvSpPr>
          <p:spPr>
            <a:xfrm flipH="1" rot="-5400000">
              <a:off x="4216570" y="5026034"/>
              <a:ext cx="615548" cy="40010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FF"/>
                </a:buClr>
                <a:buSzPct val="25000"/>
                <a:buFont typeface="Arial"/>
                <a:buNone/>
              </a:pPr>
              <a:r>
                <a:rPr b="1" i="0" lang="en-US" sz="1400" u="none" cap="none" strike="noStrike">
                  <a:solidFill>
                    <a:srgbClr val="FFFFFF"/>
                  </a:solidFill>
                  <a:latin typeface="Arial"/>
                  <a:ea typeface="Arial"/>
                  <a:cs typeface="Arial"/>
                  <a:sym typeface="Arial"/>
                </a:rPr>
                <a:t>IaaS</a:t>
              </a:r>
            </a:p>
          </p:txBody>
        </p:sp>
      </p:grpSp>
      <p:grpSp>
        <p:nvGrpSpPr>
          <p:cNvPr id="704" name="Shape 704"/>
          <p:cNvGrpSpPr/>
          <p:nvPr/>
        </p:nvGrpSpPr>
        <p:grpSpPr>
          <a:xfrm>
            <a:off x="6957977" y="835533"/>
            <a:ext cx="2010836" cy="769746"/>
            <a:chOff x="6957977" y="835533"/>
            <a:chExt cx="2010836" cy="769746"/>
          </a:xfrm>
        </p:grpSpPr>
        <p:cxnSp>
          <p:nvCxnSpPr>
            <p:cNvPr id="705" name="Shape 705"/>
            <p:cNvCxnSpPr/>
            <p:nvPr/>
          </p:nvCxnSpPr>
          <p:spPr>
            <a:xfrm flipH="1" rot="10800000">
              <a:off x="7636425" y="1225168"/>
              <a:ext cx="989612" cy="380110"/>
            </a:xfrm>
            <a:prstGeom prst="straightConnector1">
              <a:avLst/>
            </a:prstGeom>
            <a:solidFill>
              <a:schemeClr val="dk2"/>
            </a:solidFill>
            <a:ln cap="flat" cmpd="sng" w="38100">
              <a:solidFill>
                <a:srgbClr val="2C95DD"/>
              </a:solidFill>
              <a:prstDash val="dash"/>
              <a:round/>
              <a:headEnd len="med" w="med" type="none"/>
              <a:tailEnd len="lg" w="lg" type="stealth"/>
            </a:ln>
          </p:spPr>
        </p:cxnSp>
        <p:sp>
          <p:nvSpPr>
            <p:cNvPr id="706" name="Shape 706"/>
            <p:cNvSpPr txBox="1"/>
            <p:nvPr/>
          </p:nvSpPr>
          <p:spPr>
            <a:xfrm>
              <a:off x="6957977" y="835533"/>
              <a:ext cx="2010836" cy="469666"/>
            </a:xfrm>
            <a:prstGeom prst="rect">
              <a:avLst/>
            </a:prstGeom>
            <a:noFill/>
            <a:ln>
              <a:noFill/>
            </a:ln>
          </p:spPr>
          <p:txBody>
            <a:bodyPr anchorCtr="0" anchor="t" bIns="19200" lIns="38400" rIns="38400" tIns="19200">
              <a:noAutofit/>
            </a:bodyPr>
            <a:lstStyle/>
            <a:p>
              <a:pPr indent="0" lvl="0" marL="0" marR="0" rtl="0" algn="ctr">
                <a:spcBef>
                  <a:spcPts val="0"/>
                </a:spcBef>
                <a:buSzPct val="25000"/>
                <a:buNone/>
              </a:pPr>
              <a:r>
                <a:rPr b="1" lang="en-US" sz="1400">
                  <a:solidFill>
                    <a:srgbClr val="FFFFFF"/>
                  </a:solidFill>
                  <a:latin typeface="Calibri"/>
                  <a:ea typeface="Calibri"/>
                  <a:cs typeface="Calibri"/>
                  <a:sym typeface="Calibri"/>
                </a:rPr>
                <a:t>Business Value, Agility &amp; Cost Savings</a:t>
              </a:r>
            </a:p>
          </p:txBody>
        </p:sp>
      </p:grpSp>
      <p:grpSp>
        <p:nvGrpSpPr>
          <p:cNvPr id="707" name="Shape 707"/>
          <p:cNvGrpSpPr/>
          <p:nvPr/>
        </p:nvGrpSpPr>
        <p:grpSpPr>
          <a:xfrm>
            <a:off x="5255328" y="1341401"/>
            <a:ext cx="3635353" cy="2806605"/>
            <a:chOff x="5255328" y="1341401"/>
            <a:chExt cx="3635353" cy="2806605"/>
          </a:xfrm>
        </p:grpSpPr>
        <p:sp>
          <p:nvSpPr>
            <p:cNvPr id="708" name="Shape 708"/>
            <p:cNvSpPr/>
            <p:nvPr/>
          </p:nvSpPr>
          <p:spPr>
            <a:xfrm>
              <a:off x="6112580" y="2892289"/>
              <a:ext cx="1523845" cy="20574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med" w="med" type="none"/>
              <a:tailEnd len="med" w="med" type="none"/>
            </a:ln>
            <a:effectLst>
              <a:outerShdw blurRad="39999" rotWithShape="0" dir="5400000" dist="20000">
                <a:srgbClr val="000000">
                  <a:alpha val="37647"/>
                </a:srgbClr>
              </a:outerShdw>
            </a:effectLst>
          </p:spPr>
          <p:txBody>
            <a:bodyPr anchorCtr="0" anchor="t" bIns="45700" lIns="91425" rIns="91425" tIns="45700">
              <a:noAutofit/>
            </a:bodyPr>
            <a:lstStyle/>
            <a:p>
              <a:pPr indent="0" lvl="0" marL="0" marR="0" rtl="0" algn="ctr">
                <a:lnSpc>
                  <a:spcPct val="8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O/S</a:t>
              </a:r>
            </a:p>
          </p:txBody>
        </p:sp>
        <p:grpSp>
          <p:nvGrpSpPr>
            <p:cNvPr id="709" name="Shape 709"/>
            <p:cNvGrpSpPr/>
            <p:nvPr/>
          </p:nvGrpSpPr>
          <p:grpSpPr>
            <a:xfrm>
              <a:off x="5605100" y="1341401"/>
              <a:ext cx="2352715" cy="2806605"/>
              <a:chOff x="688216" y="2856832"/>
              <a:chExt cx="2240680" cy="3563941"/>
            </a:xfrm>
          </p:grpSpPr>
          <p:sp>
            <p:nvSpPr>
              <p:cNvPr id="710" name="Shape 710"/>
              <p:cNvSpPr/>
              <p:nvPr/>
            </p:nvSpPr>
            <p:spPr>
              <a:xfrm>
                <a:off x="688216" y="2856832"/>
                <a:ext cx="2240680" cy="3563941"/>
              </a:xfrm>
              <a:prstGeom prst="roundRect">
                <a:avLst>
                  <a:gd fmla="val 16667" name="adj"/>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C85F"/>
                  </a:buClr>
                  <a:buSzPct val="25000"/>
                  <a:buFont typeface="Arial"/>
                  <a:buNone/>
                </a:pPr>
                <a:r>
                  <a:rPr b="1" i="0" lang="en-US" sz="1800" u="none" cap="none" strike="noStrike">
                    <a:solidFill>
                      <a:srgbClr val="FFC85F"/>
                    </a:solidFill>
                    <a:latin typeface="Arial"/>
                    <a:ea typeface="Arial"/>
                    <a:cs typeface="Arial"/>
                    <a:sym typeface="Arial"/>
                  </a:rPr>
                  <a:t>Platforms</a:t>
                </a:r>
              </a:p>
            </p:txBody>
          </p:sp>
          <p:grpSp>
            <p:nvGrpSpPr>
              <p:cNvPr id="711" name="Shape 711"/>
              <p:cNvGrpSpPr/>
              <p:nvPr/>
            </p:nvGrpSpPr>
            <p:grpSpPr>
              <a:xfrm>
                <a:off x="1186925" y="3515608"/>
                <a:ext cx="1451281" cy="2873828"/>
                <a:chOff x="637639" y="3495635"/>
                <a:chExt cx="1371599" cy="2873828"/>
              </a:xfrm>
            </p:grpSpPr>
            <p:sp>
              <p:nvSpPr>
                <p:cNvPr id="712" name="Shape 712"/>
                <p:cNvSpPr/>
                <p:nvPr/>
              </p:nvSpPr>
              <p:spPr>
                <a:xfrm>
                  <a:off x="637639" y="5781635"/>
                  <a:ext cx="1371599" cy="261256"/>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med" w="med" type="none"/>
                  <a:tailEnd len="med" w="med" type="none"/>
                </a:ln>
                <a:effectLst>
                  <a:outerShdw blurRad="39999" rotWithShape="0" dir="5400000" dist="20000">
                    <a:srgbClr val="000000">
                      <a:alpha val="37647"/>
                    </a:srgbClr>
                  </a:outerShdw>
                </a:effectLst>
              </p:spPr>
              <p:txBody>
                <a:bodyPr anchorCtr="0" anchor="t" bIns="45700" lIns="91425" rIns="91425" tIns="45700">
                  <a:noAutofit/>
                </a:bodyPr>
                <a:lstStyle/>
                <a:p>
                  <a:pPr indent="0" lvl="0" marL="0" marR="0" rtl="0" algn="ctr">
                    <a:lnSpc>
                      <a:spcPct val="8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Storage</a:t>
                  </a:r>
                </a:p>
              </p:txBody>
            </p:sp>
            <p:sp>
              <p:nvSpPr>
                <p:cNvPr id="713" name="Shape 713"/>
                <p:cNvSpPr/>
                <p:nvPr/>
              </p:nvSpPr>
              <p:spPr>
                <a:xfrm>
                  <a:off x="637639" y="5455064"/>
                  <a:ext cx="1371599" cy="261256"/>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med" w="med" type="none"/>
                  <a:tailEnd len="med" w="med" type="none"/>
                </a:ln>
                <a:effectLst>
                  <a:outerShdw blurRad="39999" rotWithShape="0" dir="5400000" dist="20000">
                    <a:srgbClr val="000000">
                      <a:alpha val="37647"/>
                    </a:srgbClr>
                  </a:outerShdw>
                </a:effectLst>
              </p:spPr>
              <p:txBody>
                <a:bodyPr anchorCtr="0" anchor="t" bIns="45700" lIns="91425" rIns="91425" tIns="45700">
                  <a:noAutofit/>
                </a:bodyPr>
                <a:lstStyle/>
                <a:p>
                  <a:pPr indent="0" lvl="0" marL="0" marR="0" rtl="0" algn="ctr">
                    <a:lnSpc>
                      <a:spcPct val="8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Servers</a:t>
                  </a:r>
                </a:p>
              </p:txBody>
            </p:sp>
            <p:sp>
              <p:nvSpPr>
                <p:cNvPr id="714" name="Shape 714"/>
                <p:cNvSpPr/>
                <p:nvPr/>
              </p:nvSpPr>
              <p:spPr>
                <a:xfrm>
                  <a:off x="637639" y="6108207"/>
                  <a:ext cx="1371599" cy="261256"/>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med" w="med" type="none"/>
                  <a:tailEnd len="med" w="med" type="none"/>
                </a:ln>
                <a:effectLst>
                  <a:outerShdw blurRad="39999" rotWithShape="0" dir="5400000" dist="20000">
                    <a:srgbClr val="000000">
                      <a:alpha val="37647"/>
                    </a:srgbClr>
                  </a:outerShdw>
                </a:effectLst>
              </p:spPr>
              <p:txBody>
                <a:bodyPr anchorCtr="0" anchor="t" bIns="45700" lIns="91425" rIns="91425" tIns="45700">
                  <a:noAutofit/>
                </a:bodyPr>
                <a:lstStyle/>
                <a:p>
                  <a:pPr indent="0" lvl="0" marL="0" marR="0" rtl="0" algn="ctr">
                    <a:lnSpc>
                      <a:spcPct val="8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Networking</a:t>
                  </a:r>
                </a:p>
              </p:txBody>
            </p:sp>
            <p:sp>
              <p:nvSpPr>
                <p:cNvPr id="715" name="Shape 715"/>
                <p:cNvSpPr/>
                <p:nvPr/>
              </p:nvSpPr>
              <p:spPr>
                <a:xfrm>
                  <a:off x="637639" y="4475350"/>
                  <a:ext cx="1371599" cy="261256"/>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med" w="med" type="none"/>
                  <a:tailEnd len="med" w="med" type="none"/>
                </a:ln>
                <a:effectLst>
                  <a:outerShdw blurRad="39999" rotWithShape="0" dir="5400000" dist="20000">
                    <a:srgbClr val="000000">
                      <a:alpha val="37647"/>
                    </a:srgbClr>
                  </a:outerShdw>
                </a:effectLst>
              </p:spPr>
              <p:txBody>
                <a:bodyPr anchorCtr="0" anchor="t" bIns="45700" lIns="91425" rIns="91425" tIns="45700">
                  <a:noAutofit/>
                </a:bodyPr>
                <a:lstStyle/>
                <a:p>
                  <a:pPr indent="0" lvl="0" marL="0" marR="0" rtl="0" algn="ctr">
                    <a:lnSpc>
                      <a:spcPct val="8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Middleware</a:t>
                  </a:r>
                </a:p>
              </p:txBody>
            </p:sp>
            <p:sp>
              <p:nvSpPr>
                <p:cNvPr id="716" name="Shape 716"/>
                <p:cNvSpPr/>
                <p:nvPr/>
              </p:nvSpPr>
              <p:spPr>
                <a:xfrm>
                  <a:off x="637639" y="5128492"/>
                  <a:ext cx="1371599" cy="261256"/>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med" w="med" type="none"/>
                  <a:tailEnd len="med" w="med" type="none"/>
                </a:ln>
                <a:effectLst>
                  <a:outerShdw blurRad="39999" rotWithShape="0" dir="5400000" dist="20000">
                    <a:srgbClr val="000000">
                      <a:alpha val="37647"/>
                    </a:srgbClr>
                  </a:outerShdw>
                </a:effectLst>
              </p:spPr>
              <p:txBody>
                <a:bodyPr anchorCtr="0" anchor="t" bIns="45700" lIns="91425" rIns="91425" tIns="45700">
                  <a:noAutofit/>
                </a:bodyPr>
                <a:lstStyle/>
                <a:p>
                  <a:pPr indent="0" lvl="0" marL="0" marR="0" rtl="0" algn="ctr">
                    <a:lnSpc>
                      <a:spcPct val="8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Virtualization</a:t>
                  </a:r>
                </a:p>
              </p:txBody>
            </p:sp>
            <p:sp>
              <p:nvSpPr>
                <p:cNvPr id="717" name="Shape 717"/>
                <p:cNvSpPr/>
                <p:nvPr/>
              </p:nvSpPr>
              <p:spPr>
                <a:xfrm>
                  <a:off x="637639" y="3822207"/>
                  <a:ext cx="1371599" cy="261256"/>
                </a:xfrm>
                <a:prstGeom prst="roundRect">
                  <a:avLst>
                    <a:gd fmla="val 16667" name="adj"/>
                  </a:avLst>
                </a:prstGeom>
                <a:solidFill>
                  <a:srgbClr val="00685D"/>
                </a:solidFill>
                <a:ln cap="flat" cmpd="sng" w="9525">
                  <a:solidFill>
                    <a:schemeClr val="dk1"/>
                  </a:solidFill>
                  <a:prstDash val="solid"/>
                  <a:round/>
                  <a:headEnd len="med" w="med" type="none"/>
                  <a:tailEnd len="med" w="med" type="none"/>
                </a:ln>
                <a:effectLst>
                  <a:outerShdw blurRad="39999" rotWithShape="0" dir="5400000" dist="20000">
                    <a:srgbClr val="000000">
                      <a:alpha val="37647"/>
                    </a:srgbClr>
                  </a:outerShdw>
                </a:effectLst>
              </p:spPr>
              <p:txBody>
                <a:bodyPr anchorCtr="0" anchor="t" bIns="45700" lIns="91425" rIns="91425" tIns="45700">
                  <a:noAutofit/>
                </a:bodyPr>
                <a:lstStyle/>
                <a:p>
                  <a:pPr indent="0" lvl="0" marL="0" marR="0" rtl="0" algn="ctr">
                    <a:lnSpc>
                      <a:spcPct val="8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Data</a:t>
                  </a:r>
                </a:p>
              </p:txBody>
            </p:sp>
            <p:sp>
              <p:nvSpPr>
                <p:cNvPr id="718" name="Shape 718"/>
                <p:cNvSpPr/>
                <p:nvPr/>
              </p:nvSpPr>
              <p:spPr>
                <a:xfrm>
                  <a:off x="637639" y="3495635"/>
                  <a:ext cx="1371599" cy="261256"/>
                </a:xfrm>
                <a:prstGeom prst="roundRect">
                  <a:avLst>
                    <a:gd fmla="val 16667" name="adj"/>
                  </a:avLst>
                </a:prstGeom>
                <a:solidFill>
                  <a:srgbClr val="00685D"/>
                </a:solidFill>
                <a:ln cap="flat" cmpd="sng" w="9525">
                  <a:solidFill>
                    <a:schemeClr val="dk1"/>
                  </a:solidFill>
                  <a:prstDash val="solid"/>
                  <a:round/>
                  <a:headEnd len="med" w="med" type="none"/>
                  <a:tailEnd len="med" w="med" type="none"/>
                </a:ln>
                <a:effectLst>
                  <a:outerShdw blurRad="39999" rotWithShape="0" dir="5400000" dist="20000">
                    <a:srgbClr val="000000">
                      <a:alpha val="37647"/>
                    </a:srgbClr>
                  </a:outerShdw>
                </a:effectLst>
              </p:spPr>
              <p:txBody>
                <a:bodyPr anchorCtr="0" anchor="t" bIns="45700" lIns="91425" rIns="91425" tIns="45700">
                  <a:noAutofit/>
                </a:bodyPr>
                <a:lstStyle/>
                <a:p>
                  <a:pPr indent="0" lvl="0" marL="0" marR="0" rtl="0" algn="ctr">
                    <a:lnSpc>
                      <a:spcPct val="8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Applications</a:t>
                  </a:r>
                </a:p>
              </p:txBody>
            </p:sp>
            <p:sp>
              <p:nvSpPr>
                <p:cNvPr id="719" name="Shape 719"/>
                <p:cNvSpPr/>
                <p:nvPr/>
              </p:nvSpPr>
              <p:spPr>
                <a:xfrm>
                  <a:off x="637639" y="4148778"/>
                  <a:ext cx="1371599" cy="261256"/>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med" w="med" type="none"/>
                  <a:tailEnd len="med" w="med" type="none"/>
                </a:ln>
                <a:effectLst>
                  <a:outerShdw blurRad="39999" rotWithShape="0" dir="5400000" dist="20000">
                    <a:srgbClr val="000000">
                      <a:alpha val="37647"/>
                    </a:srgbClr>
                  </a:outerShdw>
                </a:effectLst>
              </p:spPr>
              <p:txBody>
                <a:bodyPr anchorCtr="0" anchor="t" bIns="45700" lIns="91425" rIns="91425" tIns="45700">
                  <a:noAutofit/>
                </a:bodyPr>
                <a:lstStyle/>
                <a:p>
                  <a:pPr indent="0" lvl="0" marL="0" marR="0" rtl="0" algn="ctr">
                    <a:lnSpc>
                      <a:spcPct val="8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Runtime</a:t>
                  </a:r>
                </a:p>
              </p:txBody>
            </p:sp>
          </p:grpSp>
        </p:grpSp>
        <p:sp>
          <p:nvSpPr>
            <p:cNvPr id="720" name="Shape 720"/>
            <p:cNvSpPr txBox="1"/>
            <p:nvPr/>
          </p:nvSpPr>
          <p:spPr>
            <a:xfrm flipH="1" rot="10800000">
              <a:off x="7771746" y="2773754"/>
              <a:ext cx="1118935" cy="104643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FF"/>
                </a:buClr>
                <a:buSzPct val="25000"/>
                <a:buFont typeface="Arial"/>
                <a:buNone/>
              </a:pPr>
              <a:r>
                <a:rPr b="1" i="0" lang="en-US" sz="1400" u="none" cap="none" strike="noStrike">
                  <a:solidFill>
                    <a:srgbClr val="FFFFFF"/>
                  </a:solidFill>
                  <a:latin typeface="Arial"/>
                  <a:ea typeface="Arial"/>
                  <a:cs typeface="Arial"/>
                  <a:sym typeface="Arial"/>
                </a:rPr>
                <a:t>Pivotal CF </a:t>
              </a:r>
            </a:p>
            <a:p>
              <a:pPr indent="0" lvl="0" marL="0" marR="0" rtl="0" algn="ctr">
                <a:lnSpc>
                  <a:spcPct val="100000"/>
                </a:lnSpc>
                <a:spcBef>
                  <a:spcPts val="0"/>
                </a:spcBef>
                <a:spcAft>
                  <a:spcPts val="0"/>
                </a:spcAft>
                <a:buClr>
                  <a:srgbClr val="FFFFFF"/>
                </a:buClr>
                <a:buSzPct val="25000"/>
                <a:buFont typeface="Arial"/>
                <a:buNone/>
              </a:pPr>
              <a:r>
                <a:rPr b="1" i="0" lang="en-US" sz="1400" u="none" cap="none" strike="noStrike">
                  <a:solidFill>
                    <a:srgbClr val="FFFFFF"/>
                  </a:solidFill>
                  <a:latin typeface="Arial"/>
                  <a:ea typeface="Arial"/>
                  <a:cs typeface="Arial"/>
                  <a:sym typeface="Arial"/>
                </a:rPr>
                <a:t>+ </a:t>
              </a:r>
            </a:p>
            <a:p>
              <a:pPr indent="0" lvl="0" marL="0" marR="0" rtl="0" algn="ctr">
                <a:lnSpc>
                  <a:spcPct val="100000"/>
                </a:lnSpc>
                <a:spcBef>
                  <a:spcPts val="0"/>
                </a:spcBef>
                <a:spcAft>
                  <a:spcPts val="0"/>
                </a:spcAft>
                <a:buClr>
                  <a:srgbClr val="FFFFFF"/>
                </a:buClr>
                <a:buSzPct val="25000"/>
                <a:buFont typeface="Arial"/>
                <a:buNone/>
              </a:pPr>
              <a:r>
                <a:rPr b="1" i="0" lang="en-US" sz="1400" u="none" cap="none" strike="noStrike">
                  <a:solidFill>
                    <a:srgbClr val="FFFFFF"/>
                  </a:solidFill>
                  <a:latin typeface="Arial"/>
                  <a:ea typeface="Arial"/>
                  <a:cs typeface="Arial"/>
                  <a:sym typeface="Arial"/>
                </a:rPr>
                <a:t>Choice of IaaS</a:t>
              </a:r>
            </a:p>
          </p:txBody>
        </p:sp>
        <p:sp>
          <p:nvSpPr>
            <p:cNvPr id="721" name="Shape 721"/>
            <p:cNvSpPr/>
            <p:nvPr/>
          </p:nvSpPr>
          <p:spPr>
            <a:xfrm flipH="1">
              <a:off x="7659657" y="2380210"/>
              <a:ext cx="270687" cy="1759989"/>
            </a:xfrm>
            <a:prstGeom prst="leftBrace">
              <a:avLst>
                <a:gd fmla="val 0" name="adj1"/>
                <a:gd fmla="val 50000" name="adj2"/>
              </a:avLst>
            </a:prstGeom>
            <a:noFill/>
            <a:ln cap="flat" cmpd="sng" w="1905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rgbClr val="000000"/>
                </a:solidFill>
                <a:latin typeface="Arial"/>
                <a:ea typeface="Arial"/>
                <a:cs typeface="Arial"/>
                <a:sym typeface="Arial"/>
              </a:endParaRPr>
            </a:p>
          </p:txBody>
        </p:sp>
        <p:sp>
          <p:nvSpPr>
            <p:cNvPr id="722" name="Shape 722"/>
            <p:cNvSpPr/>
            <p:nvPr/>
          </p:nvSpPr>
          <p:spPr>
            <a:xfrm>
              <a:off x="5752664" y="1858850"/>
              <a:ext cx="317596" cy="538581"/>
            </a:xfrm>
            <a:prstGeom prst="leftBrace">
              <a:avLst>
                <a:gd fmla="val 0" name="adj1"/>
                <a:gd fmla="val 50000" name="adj2"/>
              </a:avLst>
            </a:prstGeom>
            <a:noFill/>
            <a:ln cap="flat" cmpd="sng" w="1905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rgbClr val="000000"/>
                </a:solidFill>
                <a:latin typeface="Calibri"/>
                <a:ea typeface="Calibri"/>
                <a:cs typeface="Calibri"/>
                <a:sym typeface="Calibri"/>
              </a:endParaRPr>
            </a:p>
          </p:txBody>
        </p:sp>
        <p:sp>
          <p:nvSpPr>
            <p:cNvPr id="723" name="Shape 723"/>
            <p:cNvSpPr txBox="1"/>
            <p:nvPr/>
          </p:nvSpPr>
          <p:spPr>
            <a:xfrm rot="-5400000">
              <a:off x="5159577" y="1781075"/>
              <a:ext cx="807056" cy="615553"/>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You Manage</a:t>
              </a:r>
            </a:p>
          </p:txBody>
        </p:sp>
      </p:grpSp>
      <p:sp>
        <p:nvSpPr>
          <p:cNvPr id="724" name="Shape 724"/>
          <p:cNvSpPr txBox="1"/>
          <p:nvPr/>
        </p:nvSpPr>
        <p:spPr>
          <a:xfrm>
            <a:off x="48247" y="4849917"/>
            <a:ext cx="373337" cy="2738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500"/>
                                        <p:tgtEl>
                                          <p:spTgt spid="6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500"/>
                                        <p:tgtEl>
                                          <p:spTgt spid="6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500"/>
                                        <p:tgtEl>
                                          <p:spTgt spid="70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500"/>
                                        <p:tgtEl>
                                          <p:spTgt spid="7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8" name="Shape 728"/>
        <p:cNvGrpSpPr/>
        <p:nvPr/>
      </p:nvGrpSpPr>
      <p:grpSpPr>
        <a:xfrm>
          <a:off x="0" y="0"/>
          <a:ext cx="0" cy="0"/>
          <a:chOff x="0" y="0"/>
          <a:chExt cx="0" cy="0"/>
        </a:xfrm>
      </p:grpSpPr>
      <p:grpSp>
        <p:nvGrpSpPr>
          <p:cNvPr id="729" name="Shape 729"/>
          <p:cNvGrpSpPr/>
          <p:nvPr/>
        </p:nvGrpSpPr>
        <p:grpSpPr>
          <a:xfrm>
            <a:off x="1604819" y="4312219"/>
            <a:ext cx="5183907" cy="729872"/>
            <a:chOff x="184080" y="4377801"/>
            <a:chExt cx="4336745" cy="531523"/>
          </a:xfrm>
        </p:grpSpPr>
        <p:grpSp>
          <p:nvGrpSpPr>
            <p:cNvPr id="730" name="Shape 730"/>
            <p:cNvGrpSpPr/>
            <p:nvPr/>
          </p:nvGrpSpPr>
          <p:grpSpPr>
            <a:xfrm>
              <a:off x="184080" y="4377801"/>
              <a:ext cx="1010802" cy="527415"/>
              <a:chOff x="184080" y="4448921"/>
              <a:chExt cx="1010802" cy="527415"/>
            </a:xfrm>
          </p:grpSpPr>
          <p:pic>
            <p:nvPicPr>
              <p:cNvPr id="731" name="Shape 731"/>
              <p:cNvPicPr preferRelativeResize="0"/>
              <p:nvPr/>
            </p:nvPicPr>
            <p:blipFill rotWithShape="1">
              <a:blip r:embed="rId3">
                <a:alphaModFix/>
              </a:blip>
              <a:srcRect b="-4013" l="0" r="0" t="0"/>
              <a:stretch/>
            </p:blipFill>
            <p:spPr>
              <a:xfrm>
                <a:off x="184080" y="4448921"/>
                <a:ext cx="1010802" cy="527415"/>
              </a:xfrm>
              <a:prstGeom prst="rect">
                <a:avLst/>
              </a:prstGeom>
              <a:noFill/>
              <a:ln>
                <a:noFill/>
              </a:ln>
            </p:spPr>
          </p:pic>
          <p:pic>
            <p:nvPicPr>
              <p:cNvPr id="732" name="Shape 732"/>
              <p:cNvPicPr preferRelativeResize="0"/>
              <p:nvPr/>
            </p:nvPicPr>
            <p:blipFill rotWithShape="1">
              <a:blip r:embed="rId4">
                <a:alphaModFix/>
              </a:blip>
              <a:srcRect b="0" l="0" r="0" t="0"/>
              <a:stretch/>
            </p:blipFill>
            <p:spPr>
              <a:xfrm>
                <a:off x="378026" y="4636567"/>
                <a:ext cx="648220" cy="164130"/>
              </a:xfrm>
              <a:prstGeom prst="rect">
                <a:avLst/>
              </a:prstGeom>
              <a:noFill/>
              <a:ln>
                <a:noFill/>
              </a:ln>
            </p:spPr>
          </p:pic>
        </p:grpSp>
        <p:grpSp>
          <p:nvGrpSpPr>
            <p:cNvPr id="733" name="Shape 733"/>
            <p:cNvGrpSpPr/>
            <p:nvPr/>
          </p:nvGrpSpPr>
          <p:grpSpPr>
            <a:xfrm>
              <a:off x="2400042" y="4380285"/>
              <a:ext cx="1010802" cy="527415"/>
              <a:chOff x="2400042" y="4451405"/>
              <a:chExt cx="1010802" cy="527415"/>
            </a:xfrm>
          </p:grpSpPr>
          <p:pic>
            <p:nvPicPr>
              <p:cNvPr id="734" name="Shape 734"/>
              <p:cNvPicPr preferRelativeResize="0"/>
              <p:nvPr/>
            </p:nvPicPr>
            <p:blipFill rotWithShape="1">
              <a:blip r:embed="rId3">
                <a:alphaModFix/>
              </a:blip>
              <a:srcRect b="-4013" l="0" r="0" t="0"/>
              <a:stretch/>
            </p:blipFill>
            <p:spPr>
              <a:xfrm>
                <a:off x="2400042" y="4451405"/>
                <a:ext cx="1010802" cy="527415"/>
              </a:xfrm>
              <a:prstGeom prst="rect">
                <a:avLst/>
              </a:prstGeom>
              <a:noFill/>
              <a:ln>
                <a:noFill/>
              </a:ln>
            </p:spPr>
          </p:pic>
          <p:pic>
            <p:nvPicPr>
              <p:cNvPr descr="https://encrypted-tbn0.gstatic.com/images?q=tbn:ANd9GcRgWtweeNVNot_dJ1JZ4fATg5X0qxTniN17Zry9UylCHUwXFy8KJQ" id="735" name="Shape 735"/>
              <p:cNvPicPr preferRelativeResize="0"/>
              <p:nvPr/>
            </p:nvPicPr>
            <p:blipFill rotWithShape="1">
              <a:blip r:embed="rId5">
                <a:alphaModFix/>
              </a:blip>
              <a:srcRect b="0" l="0" r="0" t="0"/>
              <a:stretch/>
            </p:blipFill>
            <p:spPr>
              <a:xfrm>
                <a:off x="2576400" y="4585912"/>
                <a:ext cx="542436" cy="219842"/>
              </a:xfrm>
              <a:prstGeom prst="rect">
                <a:avLst/>
              </a:prstGeom>
              <a:noFill/>
              <a:ln>
                <a:noFill/>
              </a:ln>
            </p:spPr>
          </p:pic>
        </p:grpSp>
        <p:grpSp>
          <p:nvGrpSpPr>
            <p:cNvPr id="736" name="Shape 736"/>
            <p:cNvGrpSpPr/>
            <p:nvPr/>
          </p:nvGrpSpPr>
          <p:grpSpPr>
            <a:xfrm>
              <a:off x="1286159" y="4378687"/>
              <a:ext cx="1010802" cy="527415"/>
              <a:chOff x="1286159" y="4449807"/>
              <a:chExt cx="1010802" cy="527415"/>
            </a:xfrm>
          </p:grpSpPr>
          <p:pic>
            <p:nvPicPr>
              <p:cNvPr id="737" name="Shape 737"/>
              <p:cNvPicPr preferRelativeResize="0"/>
              <p:nvPr/>
            </p:nvPicPr>
            <p:blipFill rotWithShape="1">
              <a:blip r:embed="rId3">
                <a:alphaModFix/>
              </a:blip>
              <a:srcRect b="-4013" l="0" r="0" t="0"/>
              <a:stretch/>
            </p:blipFill>
            <p:spPr>
              <a:xfrm>
                <a:off x="1286159" y="4449807"/>
                <a:ext cx="1010802" cy="527415"/>
              </a:xfrm>
              <a:prstGeom prst="rect">
                <a:avLst/>
              </a:prstGeom>
              <a:noFill/>
              <a:ln>
                <a:noFill/>
              </a:ln>
            </p:spPr>
          </p:pic>
          <p:pic>
            <p:nvPicPr>
              <p:cNvPr descr="openstack_logo.jpg" id="738" name="Shape 738"/>
              <p:cNvPicPr preferRelativeResize="0"/>
              <p:nvPr/>
            </p:nvPicPr>
            <p:blipFill rotWithShape="1">
              <a:blip r:embed="rId6">
                <a:alphaModFix/>
              </a:blip>
              <a:srcRect b="0" l="4286" r="0" t="0"/>
              <a:stretch/>
            </p:blipFill>
            <p:spPr>
              <a:xfrm>
                <a:off x="1455729" y="4599298"/>
                <a:ext cx="596066" cy="198040"/>
              </a:xfrm>
              <a:prstGeom prst="rect">
                <a:avLst/>
              </a:prstGeom>
              <a:noFill/>
              <a:ln>
                <a:noFill/>
              </a:ln>
            </p:spPr>
          </p:pic>
        </p:grpSp>
        <p:grpSp>
          <p:nvGrpSpPr>
            <p:cNvPr id="739" name="Shape 739"/>
            <p:cNvGrpSpPr/>
            <p:nvPr/>
          </p:nvGrpSpPr>
          <p:grpSpPr>
            <a:xfrm>
              <a:off x="3510023" y="4381908"/>
              <a:ext cx="1010802" cy="527415"/>
              <a:chOff x="3510023" y="4453028"/>
              <a:chExt cx="1010802" cy="527415"/>
            </a:xfrm>
          </p:grpSpPr>
          <p:pic>
            <p:nvPicPr>
              <p:cNvPr id="740" name="Shape 740"/>
              <p:cNvPicPr preferRelativeResize="0"/>
              <p:nvPr/>
            </p:nvPicPr>
            <p:blipFill rotWithShape="1">
              <a:blip r:embed="rId3">
                <a:alphaModFix/>
              </a:blip>
              <a:srcRect b="-4013" l="0" r="0" t="0"/>
              <a:stretch/>
            </p:blipFill>
            <p:spPr>
              <a:xfrm>
                <a:off x="3510023" y="4453028"/>
                <a:ext cx="1010802" cy="527415"/>
              </a:xfrm>
              <a:prstGeom prst="rect">
                <a:avLst/>
              </a:prstGeom>
              <a:noFill/>
              <a:ln>
                <a:noFill/>
              </a:ln>
            </p:spPr>
          </p:pic>
          <p:pic>
            <p:nvPicPr>
              <p:cNvPr id="741" name="Shape 741"/>
              <p:cNvPicPr preferRelativeResize="0"/>
              <p:nvPr/>
            </p:nvPicPr>
            <p:blipFill rotWithShape="1">
              <a:blip r:embed="rId7">
                <a:alphaModFix/>
              </a:blip>
              <a:srcRect b="0" l="0" r="0" t="0"/>
              <a:stretch/>
            </p:blipFill>
            <p:spPr>
              <a:xfrm>
                <a:off x="3650837" y="4531964"/>
                <a:ext cx="327844" cy="327844"/>
              </a:xfrm>
              <a:prstGeom prst="rect">
                <a:avLst/>
              </a:prstGeom>
              <a:noFill/>
              <a:ln>
                <a:noFill/>
              </a:ln>
            </p:spPr>
          </p:pic>
          <p:sp>
            <p:nvSpPr>
              <p:cNvPr id="742" name="Shape 742"/>
              <p:cNvSpPr txBox="1"/>
              <p:nvPr/>
            </p:nvSpPr>
            <p:spPr>
              <a:xfrm>
                <a:off x="3860292" y="4629328"/>
                <a:ext cx="501523" cy="201722"/>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200">
                    <a:solidFill>
                      <a:schemeClr val="dk1"/>
                    </a:solidFill>
                    <a:latin typeface="Arial"/>
                    <a:ea typeface="Arial"/>
                    <a:cs typeface="Arial"/>
                    <a:sym typeface="Arial"/>
                  </a:rPr>
                  <a:t>Azure</a:t>
                </a:r>
              </a:p>
            </p:txBody>
          </p:sp>
        </p:grpSp>
      </p:grpSp>
      <p:grpSp>
        <p:nvGrpSpPr>
          <p:cNvPr id="743" name="Shape 743"/>
          <p:cNvGrpSpPr/>
          <p:nvPr/>
        </p:nvGrpSpPr>
        <p:grpSpPr>
          <a:xfrm>
            <a:off x="1885890" y="2871367"/>
            <a:ext cx="4716305" cy="1167227"/>
            <a:chOff x="1885890" y="2871367"/>
            <a:chExt cx="4716305" cy="1167227"/>
          </a:xfrm>
        </p:grpSpPr>
        <p:sp>
          <p:nvSpPr>
            <p:cNvPr id="744" name="Shape 744"/>
            <p:cNvSpPr/>
            <p:nvPr/>
          </p:nvSpPr>
          <p:spPr>
            <a:xfrm>
              <a:off x="1885890" y="2871367"/>
              <a:ext cx="4716305" cy="1167227"/>
            </a:xfrm>
            <a:prstGeom prst="rect">
              <a:avLst/>
            </a:prstGeom>
            <a:solidFill>
              <a:srgbClr val="008774"/>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45" name="Shape 745"/>
            <p:cNvSpPr/>
            <p:nvPr/>
          </p:nvSpPr>
          <p:spPr>
            <a:xfrm>
              <a:off x="2006139" y="2961155"/>
              <a:ext cx="1208257" cy="958961"/>
            </a:xfrm>
            <a:prstGeom prst="rect">
              <a:avLst/>
            </a:prstGeom>
            <a:solidFill>
              <a:srgbClr val="17538A"/>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1800">
                  <a:solidFill>
                    <a:schemeClr val="lt1"/>
                  </a:solidFill>
                  <a:latin typeface="Arial"/>
                  <a:ea typeface="Arial"/>
                  <a:cs typeface="Arial"/>
                  <a:sym typeface="Arial"/>
                </a:rPr>
                <a:t>OS</a:t>
              </a:r>
            </a:p>
          </p:txBody>
        </p:sp>
        <p:sp>
          <p:nvSpPr>
            <p:cNvPr id="746" name="Shape 746"/>
            <p:cNvSpPr/>
            <p:nvPr/>
          </p:nvSpPr>
          <p:spPr>
            <a:xfrm>
              <a:off x="3366796" y="2921156"/>
              <a:ext cx="3071082" cy="450453"/>
            </a:xfrm>
            <a:prstGeom prst="rect">
              <a:avLst/>
            </a:prstGeom>
            <a:solidFill>
              <a:srgbClr val="17538A"/>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1600">
                  <a:solidFill>
                    <a:schemeClr val="lt1"/>
                  </a:solidFill>
                  <a:latin typeface="Arial"/>
                  <a:ea typeface="Arial"/>
                  <a:cs typeface="Arial"/>
                  <a:sym typeface="Arial"/>
                </a:rPr>
                <a:t>Container Orchestration</a:t>
              </a:r>
            </a:p>
          </p:txBody>
        </p:sp>
        <p:sp>
          <p:nvSpPr>
            <p:cNvPr id="747" name="Shape 747"/>
            <p:cNvSpPr/>
            <p:nvPr/>
          </p:nvSpPr>
          <p:spPr>
            <a:xfrm>
              <a:off x="3366796" y="3469662"/>
              <a:ext cx="3071081" cy="450453"/>
            </a:xfrm>
            <a:prstGeom prst="rect">
              <a:avLst/>
            </a:prstGeom>
            <a:solidFill>
              <a:srgbClr val="17538A"/>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1600">
                  <a:solidFill>
                    <a:schemeClr val="lt1"/>
                  </a:solidFill>
                  <a:latin typeface="Arial"/>
                  <a:ea typeface="Arial"/>
                  <a:cs typeface="Arial"/>
                  <a:sym typeface="Arial"/>
                </a:rPr>
                <a:t>Cloud Orchestration</a:t>
              </a:r>
            </a:p>
          </p:txBody>
        </p:sp>
      </p:grpSp>
      <p:cxnSp>
        <p:nvCxnSpPr>
          <p:cNvPr id="748" name="Shape 748"/>
          <p:cNvCxnSpPr/>
          <p:nvPr/>
        </p:nvCxnSpPr>
        <p:spPr>
          <a:xfrm>
            <a:off x="1608441" y="2717447"/>
            <a:ext cx="5180286" cy="0"/>
          </a:xfrm>
          <a:prstGeom prst="straightConnector1">
            <a:avLst/>
          </a:prstGeom>
          <a:noFill/>
          <a:ln cap="flat" cmpd="sng" w="38100">
            <a:solidFill>
              <a:srgbClr val="FFFF00"/>
            </a:solidFill>
            <a:prstDash val="dash"/>
            <a:round/>
            <a:headEnd len="med" w="med" type="none"/>
            <a:tailEnd len="med" w="med" type="none"/>
          </a:ln>
          <a:effectLst>
            <a:outerShdw blurRad="39999" rotWithShape="0" dir="5400000" dist="20000">
              <a:srgbClr val="000000">
                <a:alpha val="37647"/>
              </a:srgbClr>
            </a:outerShdw>
          </a:effectLst>
        </p:spPr>
      </p:cxnSp>
      <p:sp>
        <p:nvSpPr>
          <p:cNvPr id="749" name="Shape 749"/>
          <p:cNvSpPr txBox="1"/>
          <p:nvPr/>
        </p:nvSpPr>
        <p:spPr>
          <a:xfrm>
            <a:off x="6962579" y="2903108"/>
            <a:ext cx="1659711" cy="181588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i="1" lang="en-US" sz="1400">
                <a:solidFill>
                  <a:srgbClr val="FFFFFF"/>
                </a:solidFill>
                <a:latin typeface="Arial"/>
                <a:ea typeface="Arial"/>
                <a:cs typeface="Arial"/>
                <a:sym typeface="Arial"/>
              </a:rPr>
              <a:t>DIY Tooling:</a:t>
            </a:r>
          </a:p>
          <a:p>
            <a:pPr indent="0" lvl="0" marL="0" marR="0" rtl="0" algn="l">
              <a:spcBef>
                <a:spcPts val="0"/>
              </a:spcBef>
              <a:buSzPct val="25000"/>
              <a:buNone/>
            </a:pPr>
            <a:r>
              <a:rPr lang="en-US" sz="1400">
                <a:solidFill>
                  <a:srgbClr val="FFFFFF"/>
                </a:solidFill>
                <a:latin typeface="Arial"/>
                <a:ea typeface="Arial"/>
                <a:cs typeface="Arial"/>
                <a:sym typeface="Arial"/>
              </a:rPr>
              <a:t>    Puppet</a:t>
            </a:r>
          </a:p>
          <a:p>
            <a:pPr indent="0" lvl="0" marL="0" marR="0" rtl="0" algn="l">
              <a:spcBef>
                <a:spcPts val="0"/>
              </a:spcBef>
              <a:buSzPct val="25000"/>
              <a:buNone/>
            </a:pPr>
            <a:r>
              <a:rPr lang="en-US" sz="1400">
                <a:solidFill>
                  <a:srgbClr val="FFFFFF"/>
                </a:solidFill>
                <a:latin typeface="Arial"/>
                <a:ea typeface="Arial"/>
                <a:cs typeface="Arial"/>
                <a:sym typeface="Arial"/>
              </a:rPr>
              <a:t>    Chef</a:t>
            </a:r>
          </a:p>
          <a:p>
            <a:pPr indent="0" lvl="0" marL="0" marR="0" rtl="0" algn="l">
              <a:spcBef>
                <a:spcPts val="0"/>
              </a:spcBef>
              <a:buSzPct val="25000"/>
              <a:buNone/>
            </a:pPr>
            <a:r>
              <a:rPr lang="en-US" sz="1400">
                <a:solidFill>
                  <a:srgbClr val="FFFFFF"/>
                </a:solidFill>
                <a:latin typeface="Arial"/>
                <a:ea typeface="Arial"/>
                <a:cs typeface="Arial"/>
                <a:sym typeface="Arial"/>
              </a:rPr>
              <a:t>    Ansible</a:t>
            </a:r>
          </a:p>
          <a:p>
            <a:pPr indent="0" lvl="0" marL="0" marR="0" rtl="0" algn="l">
              <a:spcBef>
                <a:spcPts val="0"/>
              </a:spcBef>
              <a:buSzPct val="25000"/>
              <a:buNone/>
            </a:pPr>
            <a:r>
              <a:rPr lang="en-US" sz="1400">
                <a:solidFill>
                  <a:srgbClr val="FFFFFF"/>
                </a:solidFill>
                <a:latin typeface="Arial"/>
                <a:ea typeface="Arial"/>
                <a:cs typeface="Arial"/>
                <a:sym typeface="Arial"/>
              </a:rPr>
              <a:t>    Cloud formation</a:t>
            </a:r>
          </a:p>
          <a:p>
            <a:pPr indent="0" lvl="0" marL="0" marR="0" rtl="0" algn="l">
              <a:spcBef>
                <a:spcPts val="0"/>
              </a:spcBef>
              <a:buSzPct val="25000"/>
              <a:buNone/>
            </a:pPr>
            <a:r>
              <a:rPr lang="en-US" sz="1400">
                <a:solidFill>
                  <a:srgbClr val="FFFFFF"/>
                </a:solidFill>
                <a:latin typeface="Arial"/>
                <a:ea typeface="Arial"/>
                <a:cs typeface="Arial"/>
                <a:sym typeface="Arial"/>
              </a:rPr>
              <a:t>    Terraform</a:t>
            </a:r>
          </a:p>
          <a:p>
            <a:pPr indent="0" lvl="0" marL="0" marR="0" rtl="0" algn="l">
              <a:spcBef>
                <a:spcPts val="0"/>
              </a:spcBef>
              <a:buSzPct val="25000"/>
              <a:buNone/>
            </a:pPr>
            <a:r>
              <a:rPr lang="en-US" sz="1400">
                <a:solidFill>
                  <a:srgbClr val="FFFFFF"/>
                </a:solidFill>
                <a:latin typeface="Arial"/>
                <a:ea typeface="Arial"/>
                <a:cs typeface="Arial"/>
                <a:sym typeface="Arial"/>
              </a:rPr>
              <a:t>    Rancher</a:t>
            </a:r>
          </a:p>
          <a:p>
            <a:pPr indent="0" lvl="0" marL="0" marR="0" rtl="0" algn="l">
              <a:spcBef>
                <a:spcPts val="0"/>
              </a:spcBef>
              <a:buSzPct val="25000"/>
              <a:buNone/>
            </a:pPr>
            <a:r>
              <a:rPr lang="en-US" sz="1400">
                <a:solidFill>
                  <a:srgbClr val="FFFFFF"/>
                </a:solidFill>
                <a:latin typeface="Arial"/>
                <a:ea typeface="Arial"/>
                <a:cs typeface="Arial"/>
                <a:sym typeface="Arial"/>
              </a:rPr>
              <a:t>    …</a:t>
            </a:r>
          </a:p>
        </p:txBody>
      </p:sp>
      <p:sp>
        <p:nvSpPr>
          <p:cNvPr id="750" name="Shape 750"/>
          <p:cNvSpPr/>
          <p:nvPr/>
        </p:nvSpPr>
        <p:spPr>
          <a:xfrm>
            <a:off x="1885891" y="1827313"/>
            <a:ext cx="4716304" cy="749039"/>
          </a:xfrm>
          <a:prstGeom prst="rect">
            <a:avLst/>
          </a:prstGeom>
          <a:solidFill>
            <a:srgbClr val="008774"/>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Java/.NET </a:t>
            </a:r>
          </a:p>
          <a:p>
            <a:pPr indent="0" lvl="0" marL="0" marR="0" rtl="0" algn="l">
              <a:spcBef>
                <a:spcPts val="0"/>
              </a:spcBef>
              <a:buSzPct val="25000"/>
              <a:buNone/>
            </a:pPr>
            <a:r>
              <a:rPr lang="en-US" sz="1800">
                <a:solidFill>
                  <a:schemeClr val="lt1"/>
                </a:solidFill>
                <a:latin typeface="Arial"/>
                <a:ea typeface="Arial"/>
                <a:cs typeface="Arial"/>
                <a:sym typeface="Arial"/>
              </a:rPr>
              <a:t>Microservices</a:t>
            </a:r>
          </a:p>
        </p:txBody>
      </p:sp>
      <p:grpSp>
        <p:nvGrpSpPr>
          <p:cNvPr id="751" name="Shape 751"/>
          <p:cNvGrpSpPr/>
          <p:nvPr/>
        </p:nvGrpSpPr>
        <p:grpSpPr>
          <a:xfrm>
            <a:off x="696738" y="1498912"/>
            <a:ext cx="1048030" cy="1077440"/>
            <a:chOff x="696738" y="1498912"/>
            <a:chExt cx="1048030" cy="1077440"/>
          </a:xfrm>
        </p:grpSpPr>
        <p:sp>
          <p:nvSpPr>
            <p:cNvPr id="752" name="Shape 752"/>
            <p:cNvSpPr/>
            <p:nvPr/>
          </p:nvSpPr>
          <p:spPr>
            <a:xfrm>
              <a:off x="705604" y="1498912"/>
              <a:ext cx="1039164" cy="513067"/>
            </a:xfrm>
            <a:prstGeom prst="curvedDownArrow">
              <a:avLst>
                <a:gd fmla="val 25000" name="adj1"/>
                <a:gd fmla="val 50000" name="adj2"/>
                <a:gd fmla="val 25000" name="adj3"/>
              </a:avLst>
            </a:prstGeom>
            <a:solidFill>
              <a:schemeClr val="accent5"/>
            </a:solidFill>
            <a:ln cap="flat" cmpd="sng" w="12700">
              <a:solidFill>
                <a:schemeClr val="lt1"/>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753" name="Shape 753"/>
            <p:cNvSpPr/>
            <p:nvPr/>
          </p:nvSpPr>
          <p:spPr>
            <a:xfrm rot="10800000">
              <a:off x="696738" y="2063285"/>
              <a:ext cx="1048029" cy="513067"/>
            </a:xfrm>
            <a:prstGeom prst="curvedDownArrow">
              <a:avLst>
                <a:gd fmla="val 25000" name="adj1"/>
                <a:gd fmla="val 50000" name="adj2"/>
                <a:gd fmla="val 25000" name="adj3"/>
              </a:avLst>
            </a:prstGeom>
            <a:solidFill>
              <a:schemeClr val="accent5"/>
            </a:solidFill>
            <a:ln cap="flat" cmpd="sng" w="12700">
              <a:solidFill>
                <a:schemeClr val="lt1"/>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754" name="Shape 754"/>
            <p:cNvSpPr txBox="1"/>
            <p:nvPr/>
          </p:nvSpPr>
          <p:spPr>
            <a:xfrm>
              <a:off x="795410" y="1827313"/>
              <a:ext cx="813031"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CI/CD</a:t>
              </a:r>
            </a:p>
          </p:txBody>
        </p:sp>
      </p:grpSp>
      <p:grpSp>
        <p:nvGrpSpPr>
          <p:cNvPr id="755" name="Shape 755"/>
          <p:cNvGrpSpPr/>
          <p:nvPr/>
        </p:nvGrpSpPr>
        <p:grpSpPr>
          <a:xfrm>
            <a:off x="3790753" y="2015851"/>
            <a:ext cx="2723879" cy="394587"/>
            <a:chOff x="3790753" y="2015851"/>
            <a:chExt cx="2723879" cy="394587"/>
          </a:xfrm>
        </p:grpSpPr>
        <p:sp>
          <p:nvSpPr>
            <p:cNvPr id="756" name="Shape 756"/>
            <p:cNvSpPr/>
            <p:nvPr/>
          </p:nvSpPr>
          <p:spPr>
            <a:xfrm>
              <a:off x="3790753" y="2015851"/>
              <a:ext cx="1330190" cy="394587"/>
            </a:xfrm>
            <a:prstGeom prst="rect">
              <a:avLst/>
            </a:prstGeom>
            <a:solidFill>
              <a:srgbClr val="17538A"/>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1600">
                  <a:solidFill>
                    <a:schemeClr val="lt1"/>
                  </a:solidFill>
                  <a:latin typeface="Arial"/>
                  <a:ea typeface="Arial"/>
                  <a:cs typeface="Arial"/>
                  <a:sym typeface="Arial"/>
                </a:rPr>
                <a:t>Spring Boot</a:t>
              </a:r>
            </a:p>
          </p:txBody>
        </p:sp>
        <p:sp>
          <p:nvSpPr>
            <p:cNvPr id="757" name="Shape 757"/>
            <p:cNvSpPr/>
            <p:nvPr/>
          </p:nvSpPr>
          <p:spPr>
            <a:xfrm>
              <a:off x="5184442" y="2015851"/>
              <a:ext cx="1330189" cy="394587"/>
            </a:xfrm>
            <a:prstGeom prst="rect">
              <a:avLst/>
            </a:prstGeom>
            <a:solidFill>
              <a:srgbClr val="17538A"/>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1600">
                  <a:solidFill>
                    <a:schemeClr val="lt1"/>
                  </a:solidFill>
                  <a:latin typeface="Arial"/>
                  <a:ea typeface="Arial"/>
                  <a:cs typeface="Arial"/>
                  <a:sym typeface="Arial"/>
                </a:rPr>
                <a:t>Netflix OSS</a:t>
              </a:r>
            </a:p>
          </p:txBody>
        </p:sp>
      </p:grpSp>
      <p:grpSp>
        <p:nvGrpSpPr>
          <p:cNvPr id="758" name="Shape 758"/>
          <p:cNvGrpSpPr/>
          <p:nvPr/>
        </p:nvGrpSpPr>
        <p:grpSpPr>
          <a:xfrm>
            <a:off x="1885890" y="1032070"/>
            <a:ext cx="4716304" cy="662082"/>
            <a:chOff x="1885890" y="1032070"/>
            <a:chExt cx="4716304" cy="662082"/>
          </a:xfrm>
        </p:grpSpPr>
        <p:sp>
          <p:nvSpPr>
            <p:cNvPr id="759" name="Shape 759"/>
            <p:cNvSpPr/>
            <p:nvPr/>
          </p:nvSpPr>
          <p:spPr>
            <a:xfrm>
              <a:off x="1885890" y="1032070"/>
              <a:ext cx="1088009" cy="662082"/>
            </a:xfrm>
            <a:prstGeom prst="rect">
              <a:avLst/>
            </a:prstGeom>
            <a:solidFill>
              <a:schemeClr val="accent1"/>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1800">
                  <a:solidFill>
                    <a:schemeClr val="lt1"/>
                  </a:solidFill>
                  <a:latin typeface="Arial"/>
                  <a:ea typeface="Arial"/>
                  <a:cs typeface="Arial"/>
                  <a:sym typeface="Arial"/>
                </a:rPr>
                <a:t>Metrics</a:t>
              </a:r>
            </a:p>
          </p:txBody>
        </p:sp>
        <p:sp>
          <p:nvSpPr>
            <p:cNvPr id="760" name="Shape 760"/>
            <p:cNvSpPr/>
            <p:nvPr/>
          </p:nvSpPr>
          <p:spPr>
            <a:xfrm>
              <a:off x="3098076" y="1032070"/>
              <a:ext cx="1088009" cy="662082"/>
            </a:xfrm>
            <a:prstGeom prst="rect">
              <a:avLst/>
            </a:prstGeom>
            <a:solidFill>
              <a:srgbClr val="008774"/>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1800">
                  <a:solidFill>
                    <a:schemeClr val="lt1"/>
                  </a:solidFill>
                  <a:latin typeface="Arial"/>
                  <a:ea typeface="Arial"/>
                  <a:cs typeface="Arial"/>
                  <a:sym typeface="Arial"/>
                </a:rPr>
                <a:t>SSO</a:t>
              </a:r>
            </a:p>
          </p:txBody>
        </p:sp>
        <p:sp>
          <p:nvSpPr>
            <p:cNvPr id="761" name="Shape 761"/>
            <p:cNvSpPr/>
            <p:nvPr/>
          </p:nvSpPr>
          <p:spPr>
            <a:xfrm>
              <a:off x="4307669" y="1032070"/>
              <a:ext cx="1088009" cy="662082"/>
            </a:xfrm>
            <a:prstGeom prst="rect">
              <a:avLst/>
            </a:prstGeom>
            <a:solidFill>
              <a:srgbClr val="008774"/>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1800">
                  <a:solidFill>
                    <a:schemeClr val="lt1"/>
                  </a:solidFill>
                  <a:latin typeface="Arial"/>
                  <a:ea typeface="Arial"/>
                  <a:cs typeface="Arial"/>
                  <a:sym typeface="Arial"/>
                </a:rPr>
                <a:t>Data</a:t>
              </a:r>
            </a:p>
          </p:txBody>
        </p:sp>
        <p:sp>
          <p:nvSpPr>
            <p:cNvPr id="762" name="Shape 762"/>
            <p:cNvSpPr/>
            <p:nvPr/>
          </p:nvSpPr>
          <p:spPr>
            <a:xfrm>
              <a:off x="5514185" y="1032070"/>
              <a:ext cx="1088009" cy="662082"/>
            </a:xfrm>
            <a:prstGeom prst="rect">
              <a:avLst/>
            </a:prstGeom>
            <a:solidFill>
              <a:srgbClr val="008774"/>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1600">
                  <a:solidFill>
                    <a:schemeClr val="lt1"/>
                  </a:solidFill>
                  <a:latin typeface="Arial"/>
                  <a:ea typeface="Arial"/>
                  <a:cs typeface="Arial"/>
                  <a:sym typeface="Arial"/>
                </a:rPr>
                <a:t>Load</a:t>
              </a:r>
            </a:p>
            <a:p>
              <a:pPr indent="0" lvl="0" marL="0" marR="0" rtl="0" algn="ctr">
                <a:spcBef>
                  <a:spcPts val="0"/>
                </a:spcBef>
                <a:buSzPct val="25000"/>
                <a:buNone/>
              </a:pPr>
              <a:r>
                <a:rPr lang="en-US" sz="1600">
                  <a:solidFill>
                    <a:schemeClr val="lt1"/>
                  </a:solidFill>
                  <a:latin typeface="Arial"/>
                  <a:ea typeface="Arial"/>
                  <a:cs typeface="Arial"/>
                  <a:sym typeface="Arial"/>
                </a:rPr>
                <a:t>Balancing</a:t>
              </a:r>
            </a:p>
          </p:txBody>
        </p:sp>
      </p:grpSp>
      <p:sp>
        <p:nvSpPr>
          <p:cNvPr id="763" name="Shape 763"/>
          <p:cNvSpPr txBox="1"/>
          <p:nvPr>
            <p:ph type="title"/>
          </p:nvPr>
        </p:nvSpPr>
        <p:spPr>
          <a:xfrm>
            <a:off x="457200" y="146210"/>
            <a:ext cx="8229600" cy="8574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accent2"/>
              </a:buClr>
              <a:buSzPct val="25000"/>
              <a:buFont typeface="Arial"/>
              <a:buNone/>
            </a:pPr>
            <a:r>
              <a:rPr b="1" i="0" lang="en-US" sz="3200" u="none" cap="none" strike="noStrike">
                <a:solidFill>
                  <a:schemeClr val="accent2"/>
                </a:solidFill>
                <a:latin typeface="Arial"/>
                <a:ea typeface="Arial"/>
                <a:cs typeface="Arial"/>
                <a:sym typeface="Arial"/>
              </a:rPr>
              <a:t>Building a </a:t>
            </a:r>
            <a:r>
              <a:rPr b="1" i="0" lang="en-US" sz="3200" u="none" cap="none" strike="noStrike">
                <a:solidFill>
                  <a:srgbClr val="FFFFFF"/>
                </a:solidFill>
                <a:latin typeface="Arial"/>
                <a:ea typeface="Arial"/>
                <a:cs typeface="Arial"/>
                <a:sym typeface="Arial"/>
              </a:rPr>
              <a:t>Cloud Native Platform</a:t>
            </a:r>
          </a:p>
        </p:txBody>
      </p:sp>
      <p:sp>
        <p:nvSpPr>
          <p:cNvPr id="764" name="Shape 764"/>
          <p:cNvSpPr/>
          <p:nvPr/>
        </p:nvSpPr>
        <p:spPr>
          <a:xfrm>
            <a:off x="1856155" y="2857257"/>
            <a:ext cx="4746040" cy="1167227"/>
          </a:xfrm>
          <a:prstGeom prst="rect">
            <a:avLst/>
          </a:prstGeom>
          <a:solidFill>
            <a:srgbClr val="008774"/>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2000">
                <a:solidFill>
                  <a:schemeClr val="lt1"/>
                </a:solidFill>
                <a:latin typeface="Arial"/>
                <a:ea typeface="Arial"/>
                <a:cs typeface="Arial"/>
                <a:sym typeface="Arial"/>
              </a:rPr>
              <a:t>Pivotal Cloud Foundry</a:t>
            </a:r>
          </a:p>
          <a:p>
            <a:pPr indent="0" lvl="0" marL="0" marR="0" rtl="0" algn="ctr">
              <a:spcBef>
                <a:spcPts val="0"/>
              </a:spcBef>
              <a:buSzPct val="25000"/>
              <a:buNone/>
            </a:pPr>
            <a:r>
              <a:rPr lang="en-US" sz="2000">
                <a:solidFill>
                  <a:schemeClr val="lt1"/>
                </a:solidFill>
                <a:latin typeface="Arial"/>
                <a:ea typeface="Arial"/>
                <a:cs typeface="Arial"/>
                <a:sym typeface="Arial"/>
              </a:rPr>
              <a:t>Elastic Container Runtime</a:t>
            </a:r>
          </a:p>
        </p:txBody>
      </p:sp>
      <p:sp>
        <p:nvSpPr>
          <p:cNvPr id="765" name="Shape 765"/>
          <p:cNvSpPr txBox="1"/>
          <p:nvPr/>
        </p:nvSpPr>
        <p:spPr>
          <a:xfrm>
            <a:off x="6962579" y="2314824"/>
            <a:ext cx="1876763" cy="258532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i="1" lang="en-US" sz="1800">
                <a:solidFill>
                  <a:schemeClr val="lt1"/>
                </a:solidFill>
                <a:latin typeface="Arial"/>
                <a:ea typeface="Arial"/>
                <a:cs typeface="Arial"/>
                <a:sym typeface="Arial"/>
              </a:rPr>
              <a:t>Developer </a:t>
            </a:r>
            <a:r>
              <a:rPr b="1" i="1" lang="en-US" sz="1800" u="sng">
                <a:solidFill>
                  <a:schemeClr val="lt1"/>
                </a:solidFill>
                <a:latin typeface="Arial"/>
                <a:ea typeface="Arial"/>
                <a:cs typeface="Arial"/>
                <a:sym typeface="Arial"/>
              </a:rPr>
              <a:t>AND</a:t>
            </a:r>
          </a:p>
          <a:p>
            <a:pPr indent="0" lvl="0" marL="0" marR="0" rtl="0" algn="l">
              <a:spcBef>
                <a:spcPts val="0"/>
              </a:spcBef>
              <a:buSzPct val="25000"/>
              <a:buNone/>
            </a:pPr>
            <a:r>
              <a:rPr i="1" lang="en-US" sz="1800">
                <a:solidFill>
                  <a:schemeClr val="lt1"/>
                </a:solidFill>
                <a:latin typeface="Arial"/>
                <a:ea typeface="Arial"/>
                <a:cs typeface="Arial"/>
                <a:sym typeface="Arial"/>
              </a:rPr>
              <a:t>Operator Agility</a:t>
            </a:r>
          </a:p>
          <a:p>
            <a:pPr indent="0" lvl="0" marL="0" marR="0" rtl="0" algn="l">
              <a:spcBef>
                <a:spcPts val="0"/>
              </a:spcBef>
              <a:buNone/>
            </a:pPr>
            <a:r>
              <a:t/>
            </a:r>
            <a:endParaRPr i="1" sz="1800">
              <a:solidFill>
                <a:schemeClr val="lt1"/>
              </a:solidFill>
              <a:latin typeface="Arial"/>
              <a:ea typeface="Arial"/>
              <a:cs typeface="Arial"/>
              <a:sym typeface="Arial"/>
            </a:endParaRPr>
          </a:p>
          <a:p>
            <a:pPr indent="0" lvl="0" marL="0" marR="0" rtl="0" algn="l">
              <a:spcBef>
                <a:spcPts val="0"/>
              </a:spcBef>
              <a:buNone/>
            </a:pPr>
            <a:r>
              <a:t/>
            </a:r>
            <a:endParaRPr i="1" sz="1800">
              <a:solidFill>
                <a:schemeClr val="lt1"/>
              </a:solidFill>
              <a:latin typeface="Arial"/>
              <a:ea typeface="Arial"/>
              <a:cs typeface="Arial"/>
              <a:sym typeface="Arial"/>
            </a:endParaRPr>
          </a:p>
          <a:p>
            <a:pPr indent="0" lvl="0" marL="0" marR="0" rtl="0" algn="l">
              <a:spcBef>
                <a:spcPts val="0"/>
              </a:spcBef>
              <a:buNone/>
            </a:pPr>
            <a:r>
              <a:t/>
            </a:r>
            <a:endParaRPr i="1" sz="1800">
              <a:solidFill>
                <a:schemeClr val="lt1"/>
              </a:solidFill>
              <a:latin typeface="Arial"/>
              <a:ea typeface="Arial"/>
              <a:cs typeface="Arial"/>
              <a:sym typeface="Arial"/>
            </a:endParaRPr>
          </a:p>
          <a:p>
            <a:pPr indent="0" lvl="0" marL="0" marR="0" rtl="0" algn="l">
              <a:spcBef>
                <a:spcPts val="0"/>
              </a:spcBef>
              <a:buNone/>
            </a:pPr>
            <a:r>
              <a:t/>
            </a:r>
            <a:endParaRPr i="1" sz="1800">
              <a:solidFill>
                <a:schemeClr val="lt1"/>
              </a:solidFill>
              <a:latin typeface="Arial"/>
              <a:ea typeface="Arial"/>
              <a:cs typeface="Arial"/>
              <a:sym typeface="Arial"/>
            </a:endParaRPr>
          </a:p>
          <a:p>
            <a:pPr indent="0" lvl="0" marL="0" marR="0" rtl="0" algn="l">
              <a:spcBef>
                <a:spcPts val="0"/>
              </a:spcBef>
              <a:buNone/>
            </a:pPr>
            <a:r>
              <a:t/>
            </a:r>
            <a:endParaRPr i="1" sz="1800">
              <a:solidFill>
                <a:schemeClr val="lt1"/>
              </a:solidFill>
              <a:latin typeface="Arial"/>
              <a:ea typeface="Arial"/>
              <a:cs typeface="Arial"/>
              <a:sym typeface="Arial"/>
            </a:endParaRPr>
          </a:p>
          <a:p>
            <a:pPr indent="0" lvl="0" marL="0" marR="0" rtl="0" algn="l">
              <a:spcBef>
                <a:spcPts val="0"/>
              </a:spcBef>
              <a:buSzPct val="25000"/>
              <a:buNone/>
            </a:pPr>
            <a:r>
              <a:rPr i="1" lang="en-US" sz="1800">
                <a:solidFill>
                  <a:schemeClr val="lt1"/>
                </a:solidFill>
                <a:latin typeface="Arial"/>
                <a:ea typeface="Arial"/>
                <a:cs typeface="Arial"/>
                <a:sym typeface="Arial"/>
              </a:rPr>
              <a:t>True Multi-cloud </a:t>
            </a:r>
          </a:p>
          <a:p>
            <a:pPr indent="0" lvl="0" marL="0" marR="0" rtl="0" algn="l">
              <a:spcBef>
                <a:spcPts val="0"/>
              </a:spcBef>
              <a:buSzPct val="25000"/>
              <a:buNone/>
            </a:pPr>
            <a:r>
              <a:rPr i="1" lang="en-US" sz="1800">
                <a:solidFill>
                  <a:schemeClr val="lt1"/>
                </a:solidFill>
                <a:latin typeface="Arial"/>
                <a:ea typeface="Arial"/>
                <a:cs typeface="Arial"/>
                <a:sym typeface="Arial"/>
              </a:rPr>
              <a:t>Portability</a:t>
            </a:r>
          </a:p>
        </p:txBody>
      </p:sp>
      <p:sp>
        <p:nvSpPr>
          <p:cNvPr id="766" name="Shape 766"/>
          <p:cNvSpPr txBox="1"/>
          <p:nvPr/>
        </p:nvSpPr>
        <p:spPr>
          <a:xfrm>
            <a:off x="48247" y="4861462"/>
            <a:ext cx="373337" cy="2738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767" name="Shape 767"/>
          <p:cNvSpPr txBox="1"/>
          <p:nvPr/>
        </p:nvSpPr>
        <p:spPr>
          <a:xfrm>
            <a:off x="97336" y="146210"/>
            <a:ext cx="2514162" cy="857400"/>
          </a:xfrm>
          <a:prstGeom prst="rect">
            <a:avLst/>
          </a:prstGeom>
          <a:solidFill>
            <a:srgbClr val="17232A"/>
          </a:solidFill>
          <a:ln>
            <a:noFill/>
          </a:ln>
        </p:spPr>
        <p:txBody>
          <a:bodyPr anchorCtr="0" anchor="t" bIns="91425" lIns="91425" rIns="91425" tIns="91425">
            <a:noAutofit/>
          </a:bodyPr>
          <a:lstStyle/>
          <a:p>
            <a:pPr indent="0" lvl="0" marL="0" marR="0" rtl="0" algn="l">
              <a:spcBef>
                <a:spcPts val="0"/>
              </a:spcBef>
              <a:spcAft>
                <a:spcPts val="0"/>
              </a:spcAft>
              <a:buClr>
                <a:schemeClr val="accent2"/>
              </a:buClr>
              <a:buSzPct val="25000"/>
              <a:buFont typeface="Arial"/>
              <a:buNone/>
            </a:pPr>
            <a:r>
              <a:rPr b="1" lang="en-US" sz="3200">
                <a:solidFill>
                  <a:schemeClr val="accent2"/>
                </a:solidFill>
                <a:latin typeface="Arial"/>
                <a:ea typeface="Arial"/>
                <a:cs typeface="Arial"/>
                <a:sym typeface="Arial"/>
              </a:rPr>
              <a:t>Choosing a</a:t>
            </a:r>
          </a:p>
        </p:txBody>
      </p:sp>
      <p:sp>
        <p:nvSpPr>
          <p:cNvPr id="768" name="Shape 768"/>
          <p:cNvSpPr/>
          <p:nvPr/>
        </p:nvSpPr>
        <p:spPr>
          <a:xfrm>
            <a:off x="3837382" y="3894712"/>
            <a:ext cx="667220" cy="368087"/>
          </a:xfrm>
          <a:prstGeom prst="rect">
            <a:avLst/>
          </a:prstGeom>
          <a:solidFill>
            <a:srgbClr val="17538A"/>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1800">
                <a:solidFill>
                  <a:schemeClr val="lt1"/>
                </a:solidFill>
                <a:latin typeface="Arial"/>
                <a:ea typeface="Arial"/>
                <a:cs typeface="Arial"/>
                <a:sym typeface="Arial"/>
              </a:rPr>
              <a:t>CPI</a:t>
            </a: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500"/>
                                        <p:tgtEl>
                                          <p:spTgt spid="7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500"/>
                                        <p:tgtEl>
                                          <p:spTgt spid="7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500"/>
                                        <p:tgtEl>
                                          <p:spTgt spid="7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500"/>
                                        <p:tgtEl>
                                          <p:spTgt spid="7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500"/>
                                        <p:tgtEl>
                                          <p:spTgt spid="7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500"/>
                                        <p:tgtEl>
                                          <p:spTgt spid="7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500"/>
                                        <p:tgtEl>
                                          <p:spTgt spid="7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500"/>
                                        <p:tgtEl>
                                          <p:spTgt spid="7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gtEl>
                                        <p:attrNameLst>
                                          <p:attrName>style.visibility</p:attrName>
                                        </p:attrNameLst>
                                      </p:cBhvr>
                                      <p:to>
                                        <p:strVal val="visible"/>
                                      </p:to>
                                    </p:set>
                                    <p:animEffect filter="fade" transition="in">
                                      <p:cBhvr>
                                        <p:cTn dur="2000"/>
                                        <p:tgtEl>
                                          <p:spTgt spid="764"/>
                                        </p:tgtEl>
                                      </p:cBhvr>
                                    </p:animEffect>
                                  </p:childTnLst>
                                </p:cTn>
                              </p:par>
                              <p:par>
                                <p:cTn fill="hold" nodeType="with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2000"/>
                                        <p:tgtEl>
                                          <p:spTgt spid="768"/>
                                        </p:tgtEl>
                                      </p:cBhvr>
                                    </p:animEffect>
                                  </p:childTnLst>
                                </p:cTn>
                              </p:par>
                              <p:par>
                                <p:cTn fill="hold" nodeType="withEffect" presetClass="exit" presetID="10" presetSubtype="0">
                                  <p:stCondLst>
                                    <p:cond delay="0"/>
                                  </p:stCondLst>
                                  <p:childTnLst>
                                    <p:animEffect filter="fade" transition="out">
                                      <p:cBhvr>
                                        <p:cTn dur="2000"/>
                                        <p:tgtEl>
                                          <p:spTgt spid="749"/>
                                        </p:tgtEl>
                                      </p:cBhvr>
                                    </p:animEffect>
                                    <p:set>
                                      <p:cBhvr>
                                        <p:cTn dur="1" fill="hold">
                                          <p:stCondLst>
                                            <p:cond delay="2000"/>
                                          </p:stCondLst>
                                        </p:cTn>
                                        <p:tgtEl>
                                          <p:spTgt spid="74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2000"/>
                                        <p:tgtEl>
                                          <p:spTgt spid="765"/>
                                        </p:tgtEl>
                                      </p:cBhvr>
                                    </p:animEffect>
                                  </p:childTnLst>
                                </p:cTn>
                              </p:par>
                              <p:par>
                                <p:cTn fill="hold" nodeType="with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2000"/>
                                        <p:tgtEl>
                                          <p:spTgt spid="7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pic>
        <p:nvPicPr>
          <p:cNvPr descr="C:\Users\Abject-3D\Desktop\VMWare Files\FINAL diagrams\Basic Virtualization\3D PNGs\VMW_10Q2_DGRM_PrivateCloudFed_Comm_9.png" id="81" name="Shape 81"/>
          <p:cNvPicPr preferRelativeResize="0"/>
          <p:nvPr/>
        </p:nvPicPr>
        <p:blipFill rotWithShape="1">
          <a:blip r:embed="rId3">
            <a:alphaModFix/>
          </a:blip>
          <a:srcRect b="0" l="0" r="0" t="0"/>
          <a:stretch/>
        </p:blipFill>
        <p:spPr>
          <a:xfrm>
            <a:off x="1664488" y="2422314"/>
            <a:ext cx="1160284" cy="728264"/>
          </a:xfrm>
          <a:prstGeom prst="rect">
            <a:avLst/>
          </a:prstGeom>
          <a:noFill/>
          <a:ln>
            <a:noFill/>
          </a:ln>
        </p:spPr>
      </p:pic>
      <p:pic>
        <p:nvPicPr>
          <p:cNvPr descr="C:\Users\Abject-3D\Desktop\VMWare Files\FINAL diagrams\Basic Virtualization\3D PNGs\VMW_10Q2_DGRM_PrivateCloudFed_Comm_9.png" id="82" name="Shape 82"/>
          <p:cNvPicPr preferRelativeResize="0"/>
          <p:nvPr/>
        </p:nvPicPr>
        <p:blipFill rotWithShape="1">
          <a:blip r:embed="rId3">
            <a:alphaModFix/>
          </a:blip>
          <a:srcRect b="0" l="0" r="0" t="0"/>
          <a:stretch/>
        </p:blipFill>
        <p:spPr>
          <a:xfrm>
            <a:off x="2710571" y="2371297"/>
            <a:ext cx="1160284" cy="728264"/>
          </a:xfrm>
          <a:prstGeom prst="rect">
            <a:avLst/>
          </a:prstGeom>
          <a:noFill/>
          <a:ln>
            <a:noFill/>
          </a:ln>
        </p:spPr>
      </p:pic>
      <p:pic>
        <p:nvPicPr>
          <p:cNvPr descr="C:\Users\Abject-3D\Desktop\VMWare Files\FINAL diagrams\Basic Virtualization\3D PNGs\VMW_10Q2_DGRM_PrivateCloudFed_Comm_9.png" id="83" name="Shape 83"/>
          <p:cNvPicPr preferRelativeResize="0"/>
          <p:nvPr/>
        </p:nvPicPr>
        <p:blipFill rotWithShape="1">
          <a:blip r:embed="rId3">
            <a:alphaModFix/>
          </a:blip>
          <a:srcRect b="0" l="0" r="0" t="0"/>
          <a:stretch/>
        </p:blipFill>
        <p:spPr>
          <a:xfrm>
            <a:off x="2124364" y="2421469"/>
            <a:ext cx="1321032" cy="823011"/>
          </a:xfrm>
          <a:prstGeom prst="rect">
            <a:avLst/>
          </a:prstGeom>
          <a:noFill/>
          <a:ln>
            <a:noFill/>
          </a:ln>
        </p:spPr>
      </p:pic>
      <p:sp>
        <p:nvSpPr>
          <p:cNvPr id="84" name="Shape 84"/>
          <p:cNvSpPr/>
          <p:nvPr/>
        </p:nvSpPr>
        <p:spPr>
          <a:xfrm>
            <a:off x="4461519" y="532189"/>
            <a:ext cx="4572000" cy="4022879"/>
          </a:xfrm>
          <a:prstGeom prst="roundRect">
            <a:avLst>
              <a:gd fmla="val 16667" name="adj"/>
            </a:avLst>
          </a:prstGeom>
          <a:solidFill>
            <a:srgbClr val="FFFFFF"/>
          </a:solidFill>
          <a:ln cap="flat" cmpd="sng" w="28575">
            <a:solidFill>
              <a:schemeClr val="accent5"/>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85" name="Shape 85"/>
          <p:cNvSpPr/>
          <p:nvPr/>
        </p:nvSpPr>
        <p:spPr>
          <a:xfrm>
            <a:off x="2225475" y="1133288"/>
            <a:ext cx="1895904" cy="822477"/>
          </a:xfrm>
          <a:prstGeom prst="roundRect">
            <a:avLst>
              <a:gd fmla="val 16667" name="adj"/>
            </a:avLst>
          </a:prstGeom>
          <a:solidFill>
            <a:schemeClr val="accent1"/>
          </a:solidFill>
          <a:ln cap="flat" cmpd="sng" w="12700">
            <a:solidFill>
              <a:srgbClr val="006556"/>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SzPct val="25000"/>
              <a:buNone/>
            </a:pPr>
            <a:r>
              <a:rPr b="1" lang="en-US" sz="1600">
                <a:solidFill>
                  <a:schemeClr val="lt1"/>
                </a:solidFill>
                <a:latin typeface="Arial"/>
                <a:ea typeface="Arial"/>
                <a:cs typeface="Arial"/>
                <a:sym typeface="Arial"/>
              </a:rPr>
              <a:t>vCenter</a:t>
            </a:r>
          </a:p>
          <a:p>
            <a:pPr indent="0" lvl="0" marL="0" marR="0" rtl="0" algn="l">
              <a:spcBef>
                <a:spcPts val="600"/>
              </a:spcBef>
              <a:spcAft>
                <a:spcPts val="0"/>
              </a:spcAft>
              <a:buSzPct val="25000"/>
              <a:buNone/>
            </a:pPr>
            <a:r>
              <a:rPr b="1" lang="en-US" sz="1000">
                <a:solidFill>
                  <a:schemeClr val="lt1"/>
                </a:solidFill>
                <a:latin typeface="Arial"/>
                <a:ea typeface="Arial"/>
                <a:cs typeface="Arial"/>
                <a:sym typeface="Arial"/>
              </a:rPr>
              <a:t>Network</a:t>
            </a:r>
          </a:p>
        </p:txBody>
      </p:sp>
      <p:pic>
        <p:nvPicPr>
          <p:cNvPr descr="C:\Users\Abject-3D\Desktop\VMWare Files\FINAL diagrams\Basic Virtualization\3D PNGs\DGRM_FT_Q109_0.png" id="86" name="Shape 86"/>
          <p:cNvPicPr preferRelativeResize="0"/>
          <p:nvPr/>
        </p:nvPicPr>
        <p:blipFill rotWithShape="1">
          <a:blip r:embed="rId4">
            <a:alphaModFix/>
          </a:blip>
          <a:srcRect b="0" l="0" r="0" t="0"/>
          <a:stretch/>
        </p:blipFill>
        <p:spPr>
          <a:xfrm rot="-4927213">
            <a:off x="2998171" y="950823"/>
            <a:ext cx="1939257" cy="1266981"/>
          </a:xfrm>
          <a:prstGeom prst="rect">
            <a:avLst/>
          </a:prstGeom>
          <a:noFill/>
          <a:ln>
            <a:noFill/>
          </a:ln>
        </p:spPr>
      </p:pic>
      <p:sp>
        <p:nvSpPr>
          <p:cNvPr id="87" name="Shape 87"/>
          <p:cNvSpPr txBox="1"/>
          <p:nvPr/>
        </p:nvSpPr>
        <p:spPr>
          <a:xfrm>
            <a:off x="5007619" y="645737"/>
            <a:ext cx="3581399" cy="584776"/>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1600">
                <a:solidFill>
                  <a:schemeClr val="dk1"/>
                </a:solidFill>
                <a:latin typeface="Arial"/>
                <a:ea typeface="Arial"/>
                <a:cs typeface="Arial"/>
                <a:sym typeface="Arial"/>
              </a:rPr>
              <a:t>Data Center</a:t>
            </a:r>
          </a:p>
          <a:p>
            <a:pPr indent="0" lvl="0" marL="0" marR="0" rtl="0" algn="ctr">
              <a:spcBef>
                <a:spcPts val="0"/>
              </a:spcBef>
              <a:buSzPct val="25000"/>
              <a:buNone/>
            </a:pPr>
            <a:r>
              <a:rPr b="1" lang="en-US" sz="1600">
                <a:solidFill>
                  <a:schemeClr val="dk1"/>
                </a:solidFill>
                <a:latin typeface="Arial"/>
                <a:ea typeface="Arial"/>
                <a:cs typeface="Arial"/>
                <a:sym typeface="Arial"/>
              </a:rPr>
              <a:t>(Corp Network)</a:t>
            </a:r>
          </a:p>
        </p:txBody>
      </p:sp>
      <p:sp>
        <p:nvSpPr>
          <p:cNvPr id="88" name="Shape 88"/>
          <p:cNvSpPr/>
          <p:nvPr/>
        </p:nvSpPr>
        <p:spPr>
          <a:xfrm>
            <a:off x="7700449" y="1781219"/>
            <a:ext cx="1333070" cy="2031325"/>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dk1"/>
                </a:solidFill>
                <a:latin typeface="Arial"/>
                <a:ea typeface="Arial"/>
                <a:cs typeface="Arial"/>
                <a:sym typeface="Arial"/>
              </a:rPr>
              <a:t>Runs all your APIs and apps/services:</a:t>
            </a:r>
          </a:p>
          <a:p>
            <a:pPr indent="0" lvl="0" marL="0" marR="0" rtl="0" algn="l">
              <a:spcBef>
                <a:spcPts val="0"/>
              </a:spcBef>
              <a:buNone/>
            </a:pPr>
            <a:r>
              <a:t/>
            </a:r>
            <a:endParaRPr sz="1050">
              <a:solidFill>
                <a:schemeClr val="dk1"/>
              </a:solidFill>
              <a:latin typeface="Arial"/>
              <a:ea typeface="Arial"/>
              <a:cs typeface="Arial"/>
              <a:sym typeface="Arial"/>
            </a:endParaRPr>
          </a:p>
          <a:p>
            <a:pPr indent="0" lvl="0" marL="0" marR="0" rtl="0" algn="l">
              <a:spcBef>
                <a:spcPts val="0"/>
              </a:spcBef>
              <a:buSzPct val="25000"/>
              <a:buNone/>
            </a:pPr>
            <a:r>
              <a:rPr lang="en-US" sz="1050">
                <a:solidFill>
                  <a:schemeClr val="dk1"/>
                </a:solidFill>
                <a:latin typeface="Arial"/>
                <a:ea typeface="Arial"/>
                <a:cs typeface="Arial"/>
                <a:sym typeface="Arial"/>
              </a:rPr>
              <a:t>Ruby</a:t>
            </a:r>
          </a:p>
          <a:p>
            <a:pPr indent="0" lvl="0" marL="0" marR="0" rtl="0" algn="l">
              <a:spcBef>
                <a:spcPts val="0"/>
              </a:spcBef>
              <a:buSzPct val="25000"/>
              <a:buNone/>
            </a:pPr>
            <a:r>
              <a:rPr lang="en-US" sz="1050">
                <a:solidFill>
                  <a:schemeClr val="dk1"/>
                </a:solidFill>
                <a:latin typeface="Arial"/>
                <a:ea typeface="Arial"/>
                <a:cs typeface="Arial"/>
                <a:sym typeface="Arial"/>
              </a:rPr>
              <a:t>NodeJS</a:t>
            </a:r>
          </a:p>
          <a:p>
            <a:pPr indent="0" lvl="0" marL="0" marR="0" rtl="0" algn="l">
              <a:spcBef>
                <a:spcPts val="0"/>
              </a:spcBef>
              <a:buSzPct val="25000"/>
              <a:buNone/>
            </a:pPr>
            <a:r>
              <a:rPr lang="en-US" sz="1050">
                <a:solidFill>
                  <a:schemeClr val="dk1"/>
                </a:solidFill>
                <a:latin typeface="Arial"/>
                <a:ea typeface="Arial"/>
                <a:cs typeface="Arial"/>
                <a:sym typeface="Arial"/>
              </a:rPr>
              <a:t>Java</a:t>
            </a:r>
          </a:p>
          <a:p>
            <a:pPr indent="0" lvl="0" marL="0" marR="0" rtl="0" algn="l">
              <a:spcBef>
                <a:spcPts val="0"/>
              </a:spcBef>
              <a:buSzPct val="25000"/>
              <a:buNone/>
            </a:pPr>
            <a:r>
              <a:rPr lang="en-US" sz="1050">
                <a:solidFill>
                  <a:schemeClr val="dk1"/>
                </a:solidFill>
                <a:latin typeface="Arial"/>
                <a:ea typeface="Arial"/>
                <a:cs typeface="Arial"/>
                <a:sym typeface="Arial"/>
              </a:rPr>
              <a:t>Python</a:t>
            </a:r>
          </a:p>
          <a:p>
            <a:pPr indent="0" lvl="0" marL="0" marR="0" rtl="0" algn="l">
              <a:spcBef>
                <a:spcPts val="0"/>
              </a:spcBef>
              <a:buSzPct val="25000"/>
              <a:buNone/>
            </a:pPr>
            <a:r>
              <a:rPr lang="en-US" sz="1050">
                <a:solidFill>
                  <a:schemeClr val="dk1"/>
                </a:solidFill>
                <a:latin typeface="Arial"/>
                <a:ea typeface="Arial"/>
                <a:cs typeface="Arial"/>
                <a:sym typeface="Arial"/>
              </a:rPr>
              <a:t>PHP</a:t>
            </a:r>
          </a:p>
          <a:p>
            <a:pPr indent="0" lvl="0" marL="0" marR="0" rtl="0" algn="l">
              <a:spcBef>
                <a:spcPts val="0"/>
              </a:spcBef>
              <a:buSzPct val="25000"/>
              <a:buNone/>
            </a:pPr>
            <a:r>
              <a:rPr lang="en-US" sz="1050">
                <a:solidFill>
                  <a:schemeClr val="dk1"/>
                </a:solidFill>
                <a:latin typeface="Arial"/>
                <a:ea typeface="Arial"/>
                <a:cs typeface="Arial"/>
                <a:sym typeface="Arial"/>
              </a:rPr>
              <a:t>Docker</a:t>
            </a:r>
          </a:p>
          <a:p>
            <a:pPr indent="0" lvl="0" marL="0" marR="0" rtl="0" algn="l">
              <a:spcBef>
                <a:spcPts val="0"/>
              </a:spcBef>
              <a:buSzPct val="25000"/>
              <a:buNone/>
            </a:pPr>
            <a:r>
              <a:rPr lang="en-US" sz="1050">
                <a:solidFill>
                  <a:schemeClr val="dk1"/>
                </a:solidFill>
                <a:latin typeface="Arial"/>
                <a:ea typeface="Arial"/>
                <a:cs typeface="Arial"/>
                <a:sym typeface="Arial"/>
              </a:rPr>
              <a:t>.NET</a:t>
            </a:r>
          </a:p>
          <a:p>
            <a:pPr indent="0" lvl="0" marL="0" marR="0" rtl="0" algn="l">
              <a:spcBef>
                <a:spcPts val="0"/>
              </a:spcBef>
              <a:buSzPct val="25000"/>
              <a:buNone/>
            </a:pPr>
            <a:r>
              <a:rPr lang="en-US" sz="1050">
                <a:solidFill>
                  <a:schemeClr val="dk1"/>
                </a:solidFill>
                <a:latin typeface="Arial"/>
                <a:ea typeface="Arial"/>
                <a:cs typeface="Arial"/>
                <a:sym typeface="Arial"/>
              </a:rPr>
              <a:t>…</a:t>
            </a:r>
          </a:p>
          <a:p>
            <a:pPr indent="0" lvl="0" marL="0" marR="0" rtl="0" algn="l">
              <a:spcBef>
                <a:spcPts val="0"/>
              </a:spcBef>
              <a:buNone/>
            </a:pPr>
            <a:r>
              <a:t/>
            </a:r>
            <a:endParaRPr sz="1050">
              <a:solidFill>
                <a:schemeClr val="dk1"/>
              </a:solidFill>
              <a:latin typeface="Arial"/>
              <a:ea typeface="Arial"/>
              <a:cs typeface="Arial"/>
              <a:sym typeface="Arial"/>
            </a:endParaRPr>
          </a:p>
        </p:txBody>
      </p:sp>
      <p:sp>
        <p:nvSpPr>
          <p:cNvPr id="89" name="Shape 89"/>
          <p:cNvSpPr/>
          <p:nvPr/>
        </p:nvSpPr>
        <p:spPr>
          <a:xfrm>
            <a:off x="12166413" y="2359185"/>
            <a:ext cx="1308279" cy="1268118"/>
          </a:xfrm>
          <a:prstGeom prst="roundRect">
            <a:avLst>
              <a:gd fmla="val 16667" name="adj"/>
            </a:avLst>
          </a:prstGeom>
          <a:noFill/>
          <a:ln cap="flat" cmpd="sng" w="28575">
            <a:solidFill>
              <a:schemeClr val="lt2"/>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0" name="Shape 90"/>
          <p:cNvSpPr/>
          <p:nvPr/>
        </p:nvSpPr>
        <p:spPr>
          <a:xfrm>
            <a:off x="153023" y="2058101"/>
            <a:ext cx="1128900" cy="788100"/>
          </a:xfrm>
          <a:prstGeom prst="roundRect">
            <a:avLst>
              <a:gd fmla="val 16667" name="adj"/>
            </a:avLst>
          </a:prstGeom>
          <a:solidFill>
            <a:srgbClr val="DA00C4">
              <a:alpha val="80000"/>
            </a:srgbClr>
          </a:solidFill>
          <a:ln cap="flat" cmpd="sng" w="12700">
            <a:solidFill>
              <a:srgbClr val="006556"/>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lang="en-US" sz="1400">
                <a:solidFill>
                  <a:schemeClr val="lt1"/>
                </a:solidFill>
                <a:latin typeface="Arial"/>
                <a:ea typeface="Arial"/>
                <a:cs typeface="Arial"/>
                <a:sym typeface="Arial"/>
              </a:rPr>
              <a:t>Legacy</a:t>
            </a:r>
          </a:p>
        </p:txBody>
      </p:sp>
      <p:sp>
        <p:nvSpPr>
          <p:cNvPr id="91" name="Shape 91"/>
          <p:cNvSpPr/>
          <p:nvPr/>
        </p:nvSpPr>
        <p:spPr>
          <a:xfrm>
            <a:off x="144885" y="1150413"/>
            <a:ext cx="1128900" cy="788099"/>
          </a:xfrm>
          <a:prstGeom prst="roundRect">
            <a:avLst>
              <a:gd fmla="val 16667" name="adj"/>
            </a:avLst>
          </a:prstGeom>
          <a:solidFill>
            <a:srgbClr val="DA00C4">
              <a:alpha val="80000"/>
            </a:srgbClr>
          </a:solidFill>
          <a:ln cap="flat" cmpd="sng" w="12700">
            <a:solidFill>
              <a:srgbClr val="006556"/>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lang="en-US" sz="1400">
                <a:solidFill>
                  <a:schemeClr val="lt1"/>
                </a:solidFill>
                <a:latin typeface="Arial"/>
                <a:ea typeface="Arial"/>
                <a:cs typeface="Arial"/>
                <a:sym typeface="Arial"/>
              </a:rPr>
              <a:t>Mongo</a:t>
            </a:r>
          </a:p>
        </p:txBody>
      </p:sp>
      <p:sp>
        <p:nvSpPr>
          <p:cNvPr id="92" name="Shape 92"/>
          <p:cNvSpPr/>
          <p:nvPr/>
        </p:nvSpPr>
        <p:spPr>
          <a:xfrm>
            <a:off x="153026" y="2965774"/>
            <a:ext cx="1128900" cy="788100"/>
          </a:xfrm>
          <a:prstGeom prst="roundRect">
            <a:avLst>
              <a:gd fmla="val 16667" name="adj"/>
            </a:avLst>
          </a:prstGeom>
          <a:solidFill>
            <a:srgbClr val="DA00C4">
              <a:alpha val="80000"/>
            </a:srgbClr>
          </a:solidFill>
          <a:ln cap="flat" cmpd="sng" w="12700">
            <a:solidFill>
              <a:srgbClr val="006556"/>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rPr b="1" lang="en-US">
                <a:solidFill>
                  <a:schemeClr val="lt1"/>
                </a:solidFill>
              </a:rPr>
              <a:t>Others (MSSQL?)</a:t>
            </a:r>
          </a:p>
        </p:txBody>
      </p:sp>
      <p:cxnSp>
        <p:nvCxnSpPr>
          <p:cNvPr id="93" name="Shape 93"/>
          <p:cNvCxnSpPr/>
          <p:nvPr/>
        </p:nvCxnSpPr>
        <p:spPr>
          <a:xfrm rot="10800000">
            <a:off x="1420518" y="751618"/>
            <a:ext cx="9407" cy="3838222"/>
          </a:xfrm>
          <a:prstGeom prst="straightConnector1">
            <a:avLst/>
          </a:prstGeom>
          <a:noFill/>
          <a:ln cap="flat" cmpd="sng" w="28575">
            <a:solidFill>
              <a:srgbClr val="EEECE1"/>
            </a:solidFill>
            <a:prstDash val="dash"/>
            <a:round/>
            <a:headEnd len="med" w="med" type="none"/>
            <a:tailEnd len="med" w="med" type="none"/>
          </a:ln>
        </p:spPr>
      </p:cxnSp>
      <p:sp>
        <p:nvSpPr>
          <p:cNvPr id="94" name="Shape 94"/>
          <p:cNvSpPr txBox="1"/>
          <p:nvPr/>
        </p:nvSpPr>
        <p:spPr>
          <a:xfrm>
            <a:off x="0" y="708218"/>
            <a:ext cx="1335852" cy="430886"/>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1100">
                <a:solidFill>
                  <a:srgbClr val="FFFFFF"/>
                </a:solidFill>
                <a:latin typeface="Arial"/>
                <a:ea typeface="Arial"/>
                <a:cs typeface="Arial"/>
                <a:sym typeface="Arial"/>
              </a:rPr>
              <a:t>Location</a:t>
            </a:r>
          </a:p>
          <a:p>
            <a:pPr indent="0" lvl="0" marL="0" marR="0" rtl="0" algn="ctr">
              <a:spcBef>
                <a:spcPts val="0"/>
              </a:spcBef>
              <a:buSzPct val="25000"/>
              <a:buNone/>
            </a:pPr>
            <a:r>
              <a:rPr b="1" lang="en-US" sz="1100">
                <a:solidFill>
                  <a:srgbClr val="FFFFFF"/>
                </a:solidFill>
                <a:latin typeface="Arial"/>
                <a:ea typeface="Arial"/>
                <a:cs typeface="Arial"/>
                <a:sym typeface="Arial"/>
              </a:rPr>
              <a:t>Access</a:t>
            </a:r>
            <a:r>
              <a:rPr b="1" lang="en-US" sz="1100">
                <a:solidFill>
                  <a:srgbClr val="FFFFFF"/>
                </a:solidFill>
              </a:rPr>
              <a:t>i</a:t>
            </a:r>
            <a:r>
              <a:rPr b="1" lang="en-US" sz="1100">
                <a:solidFill>
                  <a:srgbClr val="FFFFFF"/>
                </a:solidFill>
                <a:latin typeface="Arial"/>
                <a:ea typeface="Arial"/>
                <a:cs typeface="Arial"/>
                <a:sym typeface="Arial"/>
              </a:rPr>
              <a:t>ble</a:t>
            </a:r>
          </a:p>
        </p:txBody>
      </p:sp>
      <p:cxnSp>
        <p:nvCxnSpPr>
          <p:cNvPr id="95" name="Shape 95"/>
          <p:cNvCxnSpPr/>
          <p:nvPr/>
        </p:nvCxnSpPr>
        <p:spPr>
          <a:xfrm flipH="1" rot="10800000">
            <a:off x="1470086" y="2755980"/>
            <a:ext cx="654277" cy="0"/>
          </a:xfrm>
          <a:prstGeom prst="straightConnector1">
            <a:avLst/>
          </a:prstGeom>
          <a:noFill/>
          <a:ln cap="flat" cmpd="sng" w="38100">
            <a:solidFill>
              <a:srgbClr val="FF6600"/>
            </a:solidFill>
            <a:prstDash val="solid"/>
            <a:round/>
            <a:headEnd len="lg" w="lg" type="triangle"/>
            <a:tailEnd len="lg" w="lg" type="triangle"/>
          </a:ln>
        </p:spPr>
      </p:cxnSp>
      <p:sp>
        <p:nvSpPr>
          <p:cNvPr id="96" name="Shape 96"/>
          <p:cNvSpPr txBox="1"/>
          <p:nvPr/>
        </p:nvSpPr>
        <p:spPr>
          <a:xfrm>
            <a:off x="1993589" y="2769347"/>
            <a:ext cx="1506956" cy="26160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i="1" lang="en-US" sz="1050">
                <a:solidFill>
                  <a:srgbClr val="000000"/>
                </a:solidFill>
                <a:latin typeface="Arial"/>
                <a:ea typeface="Arial"/>
                <a:cs typeface="Arial"/>
                <a:sym typeface="Arial"/>
              </a:rPr>
              <a:t>Corporate Network</a:t>
            </a:r>
          </a:p>
        </p:txBody>
      </p:sp>
      <p:grpSp>
        <p:nvGrpSpPr>
          <p:cNvPr id="97" name="Shape 97"/>
          <p:cNvGrpSpPr/>
          <p:nvPr/>
        </p:nvGrpSpPr>
        <p:grpSpPr>
          <a:xfrm>
            <a:off x="4579786" y="1313933"/>
            <a:ext cx="3117591" cy="3212032"/>
            <a:chOff x="4436267" y="1595969"/>
            <a:chExt cx="2539999" cy="2929995"/>
          </a:xfrm>
        </p:grpSpPr>
        <p:pic>
          <p:nvPicPr>
            <p:cNvPr id="98" name="Shape 98"/>
            <p:cNvPicPr preferRelativeResize="0"/>
            <p:nvPr/>
          </p:nvPicPr>
          <p:blipFill rotWithShape="1">
            <a:blip r:embed="rId5">
              <a:alphaModFix/>
            </a:blip>
            <a:srcRect b="0" l="0" r="0" t="0"/>
            <a:stretch/>
          </p:blipFill>
          <p:spPr>
            <a:xfrm>
              <a:off x="4436267" y="1595969"/>
              <a:ext cx="2539999" cy="1566258"/>
            </a:xfrm>
            <a:prstGeom prst="rect">
              <a:avLst/>
            </a:prstGeom>
            <a:noFill/>
            <a:ln>
              <a:noFill/>
            </a:ln>
          </p:spPr>
        </p:pic>
        <p:pic>
          <p:nvPicPr>
            <p:cNvPr descr="C:\Users\Abject-3D\Desktop\VMWare Files\FINAL diagrams\Basic Virtualization\3D PNGs\DGRM_VirtualSMP_Q210_Comm_4.png" id="99" name="Shape 99"/>
            <p:cNvPicPr preferRelativeResize="0"/>
            <p:nvPr/>
          </p:nvPicPr>
          <p:blipFill rotWithShape="1">
            <a:blip r:embed="rId6">
              <a:alphaModFix/>
            </a:blip>
            <a:srcRect b="0" l="0" r="0" t="0"/>
            <a:stretch/>
          </p:blipFill>
          <p:spPr>
            <a:xfrm>
              <a:off x="4557217" y="3523978"/>
              <a:ext cx="2370667" cy="506572"/>
            </a:xfrm>
            <a:prstGeom prst="rect">
              <a:avLst/>
            </a:prstGeom>
            <a:noFill/>
            <a:ln>
              <a:noFill/>
            </a:ln>
          </p:spPr>
        </p:pic>
        <p:sp>
          <p:nvSpPr>
            <p:cNvPr id="100" name="Shape 100"/>
            <p:cNvSpPr/>
            <p:nvPr/>
          </p:nvSpPr>
          <p:spPr>
            <a:xfrm>
              <a:off x="4557219" y="3138717"/>
              <a:ext cx="2382762" cy="350761"/>
            </a:xfrm>
            <a:prstGeom prst="roundRect">
              <a:avLst>
                <a:gd fmla="val 16667" name="adj"/>
              </a:avLst>
            </a:prstGeom>
            <a:solidFill>
              <a:srgbClr val="FF6600"/>
            </a:solidFill>
            <a:ln cap="flat" cmpd="sng" w="12700">
              <a:solidFill>
                <a:srgbClr val="006556"/>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lang="en-US" sz="1200">
                  <a:solidFill>
                    <a:schemeClr val="lt1"/>
                  </a:solidFill>
                  <a:latin typeface="Arial"/>
                  <a:ea typeface="Arial"/>
                  <a:cs typeface="Arial"/>
                  <a:sym typeface="Arial"/>
                </a:rPr>
                <a:t>BOSH</a:t>
              </a:r>
            </a:p>
          </p:txBody>
        </p:sp>
        <p:sp>
          <p:nvSpPr>
            <p:cNvPr id="101" name="Shape 101"/>
            <p:cNvSpPr txBox="1"/>
            <p:nvPr/>
          </p:nvSpPr>
          <p:spPr>
            <a:xfrm>
              <a:off x="5253628" y="4272048"/>
              <a:ext cx="910394" cy="253916"/>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a:p>
          </p:txBody>
        </p:sp>
        <p:pic>
          <p:nvPicPr>
            <p:cNvPr descr="C:\Users\Abject-3D\Desktop\VMWare Files\FINAL diagrams\Basic Virtualization\3D PNGs\_6.png" id="102" name="Shape 102"/>
            <p:cNvPicPr preferRelativeResize="0"/>
            <p:nvPr/>
          </p:nvPicPr>
          <p:blipFill rotWithShape="1">
            <a:blip r:embed="rId7">
              <a:alphaModFix/>
            </a:blip>
            <a:srcRect b="0" l="0" r="0" t="0"/>
            <a:stretch/>
          </p:blipFill>
          <p:spPr>
            <a:xfrm>
              <a:off x="5019673" y="3774019"/>
              <a:ext cx="1546225" cy="501650"/>
            </a:xfrm>
            <a:prstGeom prst="rect">
              <a:avLst/>
            </a:prstGeom>
            <a:noFill/>
            <a:ln>
              <a:noFill/>
            </a:ln>
          </p:spPr>
        </p:pic>
      </p:grpSp>
      <p:pic>
        <p:nvPicPr>
          <p:cNvPr descr="C:\Users\testuser\AppData\Local\Temp\VMwareDnD\5d50dc54\VMW_09Q3_LOGO_Corp_Gray_LG.png" id="103" name="Shape 103"/>
          <p:cNvPicPr preferRelativeResize="0"/>
          <p:nvPr/>
        </p:nvPicPr>
        <p:blipFill rotWithShape="1">
          <a:blip r:embed="rId8">
            <a:alphaModFix/>
          </a:blip>
          <a:srcRect b="0" l="0" r="0" t="0"/>
          <a:stretch/>
        </p:blipFill>
        <p:spPr>
          <a:xfrm>
            <a:off x="5902935" y="3489380"/>
            <a:ext cx="720318" cy="109963"/>
          </a:xfrm>
          <a:prstGeom prst="rect">
            <a:avLst/>
          </a:prstGeom>
          <a:noFill/>
          <a:ln>
            <a:noFill/>
          </a:ln>
        </p:spPr>
      </p:pic>
      <p:sp>
        <p:nvSpPr>
          <p:cNvPr id="104" name="Shape 104"/>
          <p:cNvSpPr/>
          <p:nvPr/>
        </p:nvSpPr>
        <p:spPr>
          <a:xfrm>
            <a:off x="153022" y="3873438"/>
            <a:ext cx="1128900" cy="788100"/>
          </a:xfrm>
          <a:prstGeom prst="roundRect">
            <a:avLst>
              <a:gd fmla="val 16667" name="adj"/>
            </a:avLst>
          </a:prstGeom>
          <a:solidFill>
            <a:srgbClr val="DA00C4">
              <a:alpha val="80000"/>
            </a:srgbClr>
          </a:solidFill>
          <a:ln cap="flat" cmpd="sng" w="12700">
            <a:solidFill>
              <a:srgbClr val="006556"/>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rPr b="1" lang="en-US">
                <a:solidFill>
                  <a:schemeClr val="lt1"/>
                </a:solidFill>
              </a:rPr>
              <a:t>Others (</a:t>
            </a:r>
            <a:r>
              <a:rPr b="1" lang="en-US" sz="1400">
                <a:solidFill>
                  <a:schemeClr val="lt1"/>
                </a:solidFill>
                <a:latin typeface="Arial"/>
                <a:ea typeface="Arial"/>
                <a:cs typeface="Arial"/>
                <a:sym typeface="Arial"/>
              </a:rPr>
              <a:t>ORACLE?)</a:t>
            </a:r>
          </a:p>
        </p:txBody>
      </p:sp>
      <p:sp>
        <p:nvSpPr>
          <p:cNvPr id="105" name="Shape 105"/>
          <p:cNvSpPr txBox="1"/>
          <p:nvPr>
            <p:ph type="title"/>
          </p:nvPr>
        </p:nvSpPr>
        <p:spPr>
          <a:xfrm>
            <a:off x="113721" y="120953"/>
            <a:ext cx="9030278" cy="474445"/>
          </a:xfrm>
          <a:prstGeom prst="rect">
            <a:avLst/>
          </a:prstGeom>
          <a:noFill/>
          <a:ln>
            <a:noFill/>
          </a:ln>
        </p:spPr>
        <p:txBody>
          <a:bodyPr anchorCtr="0" anchor="t" bIns="45700" lIns="91425" rIns="91425" tIns="45700">
            <a:noAutofit/>
          </a:bodyPr>
          <a:lstStyle/>
          <a:p>
            <a:pPr indent="0" lvl="0" marL="0" marR="0" rtl="0" algn="l">
              <a:spcBef>
                <a:spcPts val="0"/>
              </a:spcBef>
              <a:buClr>
                <a:schemeClr val="accent2"/>
              </a:buClr>
              <a:buSzPct val="25000"/>
              <a:buFont typeface="Arial"/>
              <a:buNone/>
            </a:pPr>
            <a:r>
              <a:rPr b="1" lang="en-US" sz="3200">
                <a:solidFill>
                  <a:schemeClr val="accent2"/>
                </a:solidFill>
              </a:rPr>
              <a:t>Fox</a:t>
            </a:r>
            <a:r>
              <a:rPr b="1" i="0" lang="en-US" sz="3200" u="none" cap="none" strike="noStrike">
                <a:solidFill>
                  <a:schemeClr val="accent2"/>
                </a:solidFill>
                <a:latin typeface="Arial"/>
                <a:ea typeface="Arial"/>
                <a:cs typeface="Arial"/>
                <a:sym typeface="Arial"/>
              </a:rPr>
              <a:t> Cloud Foundry</a:t>
            </a:r>
          </a:p>
        </p:txBody>
      </p:sp>
      <p:cxnSp>
        <p:nvCxnSpPr>
          <p:cNvPr id="106" name="Shape 106"/>
          <p:cNvCxnSpPr/>
          <p:nvPr/>
        </p:nvCxnSpPr>
        <p:spPr>
          <a:xfrm flipH="1" rot="10800000">
            <a:off x="3500546" y="2754440"/>
            <a:ext cx="654277" cy="0"/>
          </a:xfrm>
          <a:prstGeom prst="straightConnector1">
            <a:avLst/>
          </a:prstGeom>
          <a:noFill/>
          <a:ln cap="flat" cmpd="sng" w="38100">
            <a:solidFill>
              <a:srgbClr val="FF6600"/>
            </a:solidFill>
            <a:prstDash val="solid"/>
            <a:round/>
            <a:headEnd len="lg" w="lg" type="triangle"/>
            <a:tailEnd len="lg" w="lg"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3" name="Shape 773"/>
        <p:cNvGrpSpPr/>
        <p:nvPr/>
      </p:nvGrpSpPr>
      <p:grpSpPr>
        <a:xfrm>
          <a:off x="0" y="0"/>
          <a:ext cx="0" cy="0"/>
          <a:chOff x="0" y="0"/>
          <a:chExt cx="0" cy="0"/>
        </a:xfrm>
      </p:grpSpPr>
      <p:sp>
        <p:nvSpPr>
          <p:cNvPr id="774" name="Shape 774"/>
          <p:cNvSpPr/>
          <p:nvPr/>
        </p:nvSpPr>
        <p:spPr>
          <a:xfrm>
            <a:off x="2322736" y="853783"/>
            <a:ext cx="3510445" cy="425603"/>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r>
              <a:rPr b="1" lang="en-US" sz="2000">
                <a:solidFill>
                  <a:srgbClr val="FFFFFF"/>
                </a:solidFill>
                <a:latin typeface="Arial"/>
                <a:ea typeface="Arial"/>
                <a:cs typeface="Arial"/>
                <a:sym typeface="Arial"/>
              </a:rPr>
              <a:t>Framework</a:t>
            </a:r>
          </a:p>
        </p:txBody>
      </p:sp>
      <p:grpSp>
        <p:nvGrpSpPr>
          <p:cNvPr id="775" name="Shape 775"/>
          <p:cNvGrpSpPr/>
          <p:nvPr/>
        </p:nvGrpSpPr>
        <p:grpSpPr>
          <a:xfrm>
            <a:off x="2811362" y="2155349"/>
            <a:ext cx="1938398" cy="290114"/>
            <a:chOff x="2799805" y="1874165"/>
            <a:chExt cx="1938398" cy="290114"/>
          </a:xfrm>
        </p:grpSpPr>
        <p:cxnSp>
          <p:nvCxnSpPr>
            <p:cNvPr id="776" name="Shape 776"/>
            <p:cNvCxnSpPr/>
            <p:nvPr/>
          </p:nvCxnSpPr>
          <p:spPr>
            <a:xfrm>
              <a:off x="2799805" y="1874165"/>
              <a:ext cx="0" cy="278433"/>
            </a:xfrm>
            <a:prstGeom prst="straightConnector1">
              <a:avLst/>
            </a:prstGeom>
            <a:noFill/>
            <a:ln cap="flat" cmpd="sng" w="25400">
              <a:solidFill>
                <a:srgbClr val="F27C3A"/>
              </a:solidFill>
              <a:prstDash val="solid"/>
              <a:round/>
              <a:headEnd len="lg" w="lg" type="stealth"/>
              <a:tailEnd len="lg" w="lg" type="stealth"/>
            </a:ln>
          </p:spPr>
        </p:cxnSp>
        <p:sp>
          <p:nvSpPr>
            <p:cNvPr id="777" name="Shape 777"/>
            <p:cNvSpPr txBox="1"/>
            <p:nvPr/>
          </p:nvSpPr>
          <p:spPr>
            <a:xfrm>
              <a:off x="2860316" y="1887280"/>
              <a:ext cx="1877888"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FFFFFF"/>
                  </a:solidFill>
                  <a:latin typeface="Arial"/>
                  <a:ea typeface="Arial"/>
                  <a:cs typeface="Arial"/>
                  <a:sym typeface="Arial"/>
                </a:rPr>
                <a:t>Contract: </a:t>
              </a:r>
              <a:r>
                <a:rPr b="1" lang="en-US" sz="1200">
                  <a:solidFill>
                    <a:srgbClr val="FFFFFF"/>
                  </a:solidFill>
                  <a:latin typeface="Arial"/>
                  <a:ea typeface="Arial"/>
                  <a:cs typeface="Arial"/>
                  <a:sym typeface="Arial"/>
                </a:rPr>
                <a:t>12 Factor App</a:t>
              </a:r>
            </a:p>
          </p:txBody>
        </p:sp>
      </p:grpSp>
      <p:grpSp>
        <p:nvGrpSpPr>
          <p:cNvPr id="778" name="Shape 778"/>
          <p:cNvGrpSpPr/>
          <p:nvPr/>
        </p:nvGrpSpPr>
        <p:grpSpPr>
          <a:xfrm>
            <a:off x="2811365" y="3117928"/>
            <a:ext cx="1981451" cy="297423"/>
            <a:chOff x="2799808" y="2836744"/>
            <a:chExt cx="1981451" cy="297423"/>
          </a:xfrm>
        </p:grpSpPr>
        <p:cxnSp>
          <p:nvCxnSpPr>
            <p:cNvPr id="779" name="Shape 779"/>
            <p:cNvCxnSpPr/>
            <p:nvPr/>
          </p:nvCxnSpPr>
          <p:spPr>
            <a:xfrm>
              <a:off x="2799808" y="2836744"/>
              <a:ext cx="0" cy="278433"/>
            </a:xfrm>
            <a:prstGeom prst="straightConnector1">
              <a:avLst/>
            </a:prstGeom>
            <a:noFill/>
            <a:ln cap="flat" cmpd="sng" w="25400">
              <a:solidFill>
                <a:srgbClr val="F79646"/>
              </a:solidFill>
              <a:prstDash val="solid"/>
              <a:round/>
              <a:headEnd len="lg" w="lg" type="stealth"/>
              <a:tailEnd len="lg" w="lg" type="stealth"/>
            </a:ln>
          </p:spPr>
        </p:cxnSp>
        <p:sp>
          <p:nvSpPr>
            <p:cNvPr id="780" name="Shape 780"/>
            <p:cNvSpPr txBox="1"/>
            <p:nvPr/>
          </p:nvSpPr>
          <p:spPr>
            <a:xfrm>
              <a:off x="2860316" y="2857168"/>
              <a:ext cx="1920943"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FFFFFF"/>
                  </a:solidFill>
                  <a:latin typeface="Arial"/>
                  <a:ea typeface="Arial"/>
                  <a:cs typeface="Arial"/>
                  <a:sym typeface="Arial"/>
                </a:rPr>
                <a:t>Contract: </a:t>
              </a:r>
              <a:r>
                <a:rPr b="1" lang="en-US" sz="1200">
                  <a:solidFill>
                    <a:srgbClr val="FFFFFF"/>
                  </a:solidFill>
                  <a:latin typeface="Arial"/>
                  <a:ea typeface="Arial"/>
                  <a:cs typeface="Arial"/>
                  <a:sym typeface="Arial"/>
                </a:rPr>
                <a:t>BOSH Release</a:t>
              </a:r>
            </a:p>
          </p:txBody>
        </p:sp>
      </p:grpSp>
      <p:grpSp>
        <p:nvGrpSpPr>
          <p:cNvPr id="781" name="Shape 781"/>
          <p:cNvGrpSpPr/>
          <p:nvPr/>
        </p:nvGrpSpPr>
        <p:grpSpPr>
          <a:xfrm>
            <a:off x="2811365" y="4072566"/>
            <a:ext cx="2699496" cy="298531"/>
            <a:chOff x="2799808" y="3791382"/>
            <a:chExt cx="2699496" cy="298531"/>
          </a:xfrm>
        </p:grpSpPr>
        <p:cxnSp>
          <p:nvCxnSpPr>
            <p:cNvPr id="782" name="Shape 782"/>
            <p:cNvCxnSpPr/>
            <p:nvPr/>
          </p:nvCxnSpPr>
          <p:spPr>
            <a:xfrm>
              <a:off x="2799808" y="3791382"/>
              <a:ext cx="0" cy="278433"/>
            </a:xfrm>
            <a:prstGeom prst="straightConnector1">
              <a:avLst/>
            </a:prstGeom>
            <a:noFill/>
            <a:ln cap="flat" cmpd="sng" w="25400">
              <a:solidFill>
                <a:srgbClr val="F79646"/>
              </a:solidFill>
              <a:prstDash val="solid"/>
              <a:round/>
              <a:headEnd len="lg" w="lg" type="stealth"/>
              <a:tailEnd len="lg" w="lg" type="stealth"/>
            </a:ln>
          </p:spPr>
        </p:cxnSp>
        <p:sp>
          <p:nvSpPr>
            <p:cNvPr id="783" name="Shape 783"/>
            <p:cNvSpPr txBox="1"/>
            <p:nvPr/>
          </p:nvSpPr>
          <p:spPr>
            <a:xfrm>
              <a:off x="2860316" y="3812914"/>
              <a:ext cx="2638988"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FFFFFF"/>
                  </a:solidFill>
                  <a:latin typeface="Arial"/>
                  <a:ea typeface="Arial"/>
                  <a:cs typeface="Arial"/>
                  <a:sym typeface="Arial"/>
                </a:rPr>
                <a:t>Contract: </a:t>
              </a:r>
              <a:r>
                <a:rPr b="1" lang="en-US" sz="1200">
                  <a:solidFill>
                    <a:srgbClr val="FFFFFF"/>
                  </a:solidFill>
                  <a:latin typeface="Arial"/>
                  <a:ea typeface="Arial"/>
                  <a:cs typeface="Arial"/>
                  <a:sym typeface="Arial"/>
                </a:rPr>
                <a:t>Cloud Provider Interface</a:t>
              </a:r>
            </a:p>
          </p:txBody>
        </p:sp>
      </p:grpSp>
      <p:sp>
        <p:nvSpPr>
          <p:cNvPr id="784" name="Shape 784"/>
          <p:cNvSpPr/>
          <p:nvPr/>
        </p:nvSpPr>
        <p:spPr>
          <a:xfrm>
            <a:off x="795045" y="853783"/>
            <a:ext cx="1456398" cy="425603"/>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r>
              <a:rPr b="1" lang="en-US" sz="2000">
                <a:solidFill>
                  <a:srgbClr val="FFFFFF"/>
                </a:solidFill>
                <a:latin typeface="Arial"/>
                <a:ea typeface="Arial"/>
                <a:cs typeface="Arial"/>
                <a:sym typeface="Arial"/>
              </a:rPr>
              <a:t>Culture</a:t>
            </a:r>
          </a:p>
        </p:txBody>
      </p:sp>
      <p:sp>
        <p:nvSpPr>
          <p:cNvPr id="785" name="Shape 785"/>
          <p:cNvSpPr/>
          <p:nvPr/>
        </p:nvSpPr>
        <p:spPr>
          <a:xfrm>
            <a:off x="6031416" y="853783"/>
            <a:ext cx="2291100" cy="425603"/>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r>
              <a:rPr b="1" lang="en-US" sz="2000">
                <a:solidFill>
                  <a:srgbClr val="FFFFFF"/>
                </a:solidFill>
                <a:latin typeface="Arial"/>
                <a:ea typeface="Arial"/>
                <a:cs typeface="Arial"/>
                <a:sym typeface="Arial"/>
              </a:rPr>
              <a:t>Tools</a:t>
            </a:r>
          </a:p>
        </p:txBody>
      </p:sp>
      <p:cxnSp>
        <p:nvCxnSpPr>
          <p:cNvPr id="786" name="Shape 786"/>
          <p:cNvCxnSpPr/>
          <p:nvPr/>
        </p:nvCxnSpPr>
        <p:spPr>
          <a:xfrm>
            <a:off x="5833182" y="989629"/>
            <a:ext cx="0" cy="3514147"/>
          </a:xfrm>
          <a:prstGeom prst="straightConnector1">
            <a:avLst/>
          </a:prstGeom>
          <a:noFill/>
          <a:ln cap="flat" cmpd="sng" w="28575">
            <a:solidFill>
              <a:srgbClr val="FFFF00"/>
            </a:solidFill>
            <a:prstDash val="dot"/>
            <a:bevel/>
            <a:headEnd len="med" w="med" type="none"/>
            <a:tailEnd len="med" w="med" type="none"/>
          </a:ln>
        </p:spPr>
      </p:cxnSp>
      <p:cxnSp>
        <p:nvCxnSpPr>
          <p:cNvPr id="787" name="Shape 787"/>
          <p:cNvCxnSpPr/>
          <p:nvPr/>
        </p:nvCxnSpPr>
        <p:spPr>
          <a:xfrm>
            <a:off x="2322735" y="989629"/>
            <a:ext cx="0" cy="3514147"/>
          </a:xfrm>
          <a:prstGeom prst="straightConnector1">
            <a:avLst/>
          </a:prstGeom>
          <a:noFill/>
          <a:ln cap="flat" cmpd="sng" w="28575">
            <a:solidFill>
              <a:srgbClr val="FFFF00"/>
            </a:solidFill>
            <a:prstDash val="dot"/>
            <a:bevel/>
            <a:headEnd len="med" w="med" type="none"/>
            <a:tailEnd len="med" w="med" type="none"/>
          </a:ln>
        </p:spPr>
      </p:cxnSp>
      <p:grpSp>
        <p:nvGrpSpPr>
          <p:cNvPr id="788" name="Shape 788"/>
          <p:cNvGrpSpPr/>
          <p:nvPr/>
        </p:nvGrpSpPr>
        <p:grpSpPr>
          <a:xfrm>
            <a:off x="1318706" y="3396361"/>
            <a:ext cx="5626841" cy="866049"/>
            <a:chOff x="1307149" y="3115177"/>
            <a:chExt cx="5626841" cy="866049"/>
          </a:xfrm>
        </p:grpSpPr>
        <p:sp>
          <p:nvSpPr>
            <p:cNvPr id="789" name="Shape 789"/>
            <p:cNvSpPr txBox="1"/>
            <p:nvPr/>
          </p:nvSpPr>
          <p:spPr>
            <a:xfrm>
              <a:off x="6019858" y="3349221"/>
              <a:ext cx="914131" cy="338554"/>
            </a:xfrm>
            <a:prstGeom prst="rect">
              <a:avLst/>
            </a:prstGeom>
            <a:solidFill>
              <a:srgbClr val="FF6600"/>
            </a:solidFill>
            <a:ln>
              <a:noFill/>
            </a:ln>
          </p:spPr>
          <p:txBody>
            <a:bodyPr anchorCtr="0" anchor="t" bIns="45700" lIns="91425" rIns="91425" tIns="45700">
              <a:noAutofit/>
            </a:bodyPr>
            <a:lstStyle/>
            <a:p>
              <a:pPr indent="0" lvl="0" marL="0" marR="0" rtl="0" algn="l">
                <a:spcBef>
                  <a:spcPts val="0"/>
                </a:spcBef>
                <a:buSzPct val="25000"/>
                <a:buNone/>
              </a:pPr>
              <a:r>
                <a:rPr b="1" lang="en-US" sz="1600">
                  <a:solidFill>
                    <a:srgbClr val="FFFFFF"/>
                  </a:solidFill>
                  <a:latin typeface="Arial"/>
                  <a:ea typeface="Arial"/>
                  <a:cs typeface="Arial"/>
                  <a:sym typeface="Arial"/>
                </a:rPr>
                <a:t>bosh</a:t>
              </a:r>
              <a:r>
                <a:rPr b="1" lang="en-US" sz="1600">
                  <a:solidFill>
                    <a:srgbClr val="FFFFFF"/>
                  </a:solidFill>
                  <a:latin typeface="Arial"/>
                  <a:ea typeface="Arial"/>
                  <a:cs typeface="Arial"/>
                  <a:sym typeface="Arial"/>
                </a:rPr>
                <a:t>.io</a:t>
              </a:r>
            </a:p>
          </p:txBody>
        </p:sp>
        <p:sp>
          <p:nvSpPr>
            <p:cNvPr id="790" name="Shape 790"/>
            <p:cNvSpPr/>
            <p:nvPr/>
          </p:nvSpPr>
          <p:spPr>
            <a:xfrm>
              <a:off x="2549210" y="3115177"/>
              <a:ext cx="3030936" cy="652327"/>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SzPct val="25000"/>
                <a:buNone/>
              </a:pPr>
              <a:r>
                <a:rPr lang="en-US" sz="1600">
                  <a:solidFill>
                    <a:srgbClr val="FFFFFF"/>
                  </a:solidFill>
                  <a:latin typeface="Arial"/>
                  <a:ea typeface="Arial"/>
                  <a:cs typeface="Arial"/>
                  <a:sym typeface="Arial"/>
                </a:rPr>
                <a:t>Infrastructure Automation</a:t>
              </a:r>
            </a:p>
          </p:txBody>
        </p:sp>
        <p:sp>
          <p:nvSpPr>
            <p:cNvPr id="791" name="Shape 791"/>
            <p:cNvSpPr txBox="1"/>
            <p:nvPr/>
          </p:nvSpPr>
          <p:spPr>
            <a:xfrm>
              <a:off x="1307149" y="3642673"/>
              <a:ext cx="800318" cy="33855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600">
                  <a:solidFill>
                    <a:srgbClr val="FFFFFF"/>
                  </a:solidFill>
                  <a:latin typeface="Arial"/>
                  <a:ea typeface="Arial"/>
                  <a:cs typeface="Arial"/>
                  <a:sym typeface="Arial"/>
                </a:rPr>
                <a:t>IT Ops</a:t>
              </a:r>
            </a:p>
          </p:txBody>
        </p:sp>
        <p:pic>
          <p:nvPicPr>
            <p:cNvPr id="792" name="Shape 792"/>
            <p:cNvPicPr preferRelativeResize="0"/>
            <p:nvPr/>
          </p:nvPicPr>
          <p:blipFill rotWithShape="1">
            <a:blip r:embed="rId3">
              <a:alphaModFix/>
            </a:blip>
            <a:srcRect b="0" l="0" r="0" t="0"/>
            <a:stretch/>
          </p:blipFill>
          <p:spPr>
            <a:xfrm>
              <a:off x="1608687" y="3117498"/>
              <a:ext cx="203087" cy="543748"/>
            </a:xfrm>
            <a:prstGeom prst="rect">
              <a:avLst/>
            </a:prstGeom>
            <a:noFill/>
            <a:ln>
              <a:noFill/>
            </a:ln>
          </p:spPr>
        </p:pic>
      </p:grpSp>
      <p:sp>
        <p:nvSpPr>
          <p:cNvPr id="793" name="Shape 793"/>
          <p:cNvSpPr txBox="1"/>
          <p:nvPr>
            <p:ph type="title"/>
          </p:nvPr>
        </p:nvSpPr>
        <p:spPr>
          <a:xfrm>
            <a:off x="113721" y="72689"/>
            <a:ext cx="8796928" cy="474445"/>
          </a:xfrm>
          <a:prstGeom prst="rect">
            <a:avLst/>
          </a:prstGeom>
          <a:noFill/>
          <a:ln>
            <a:noFill/>
          </a:ln>
        </p:spPr>
        <p:txBody>
          <a:bodyPr anchorCtr="0" anchor="t" bIns="45700" lIns="91425" rIns="91425" tIns="45700">
            <a:noAutofit/>
          </a:bodyPr>
          <a:lstStyle/>
          <a:p>
            <a:pPr indent="0" lvl="0" marL="0" marR="0" rtl="0" algn="l">
              <a:spcBef>
                <a:spcPts val="0"/>
              </a:spcBef>
              <a:buClr>
                <a:srgbClr val="FFFFFF"/>
              </a:buClr>
              <a:buSzPct val="25000"/>
              <a:buFont typeface="Arial"/>
              <a:buNone/>
            </a:pPr>
            <a:r>
              <a:rPr b="1" i="0" lang="en-US" sz="3200" u="none" cap="none" strike="noStrike">
                <a:solidFill>
                  <a:srgbClr val="FFFFFF"/>
                </a:solidFill>
                <a:latin typeface="Arial"/>
                <a:ea typeface="Arial"/>
                <a:cs typeface="Arial"/>
                <a:sym typeface="Arial"/>
              </a:rPr>
              <a:t>Cloud Native </a:t>
            </a:r>
            <a:r>
              <a:rPr b="1" i="0" lang="en-US" sz="3200" u="none" cap="none" strike="noStrike">
                <a:solidFill>
                  <a:srgbClr val="33928A"/>
                </a:solidFill>
                <a:latin typeface="Arial"/>
                <a:ea typeface="Arial"/>
                <a:cs typeface="Arial"/>
                <a:sym typeface="Arial"/>
              </a:rPr>
              <a:t>Platforms and Contracts</a:t>
            </a:r>
          </a:p>
        </p:txBody>
      </p:sp>
      <p:grpSp>
        <p:nvGrpSpPr>
          <p:cNvPr id="794" name="Shape 794"/>
          <p:cNvGrpSpPr/>
          <p:nvPr/>
        </p:nvGrpSpPr>
        <p:grpSpPr>
          <a:xfrm>
            <a:off x="2423690" y="4407507"/>
            <a:ext cx="3409491" cy="616192"/>
            <a:chOff x="184080" y="4377801"/>
            <a:chExt cx="4336745" cy="531523"/>
          </a:xfrm>
        </p:grpSpPr>
        <p:grpSp>
          <p:nvGrpSpPr>
            <p:cNvPr id="795" name="Shape 795"/>
            <p:cNvGrpSpPr/>
            <p:nvPr/>
          </p:nvGrpSpPr>
          <p:grpSpPr>
            <a:xfrm>
              <a:off x="184080" y="4377801"/>
              <a:ext cx="1010802" cy="527415"/>
              <a:chOff x="184080" y="4448921"/>
              <a:chExt cx="1010802" cy="527415"/>
            </a:xfrm>
          </p:grpSpPr>
          <p:pic>
            <p:nvPicPr>
              <p:cNvPr id="796" name="Shape 796"/>
              <p:cNvPicPr preferRelativeResize="0"/>
              <p:nvPr/>
            </p:nvPicPr>
            <p:blipFill rotWithShape="1">
              <a:blip r:embed="rId4">
                <a:alphaModFix/>
              </a:blip>
              <a:srcRect b="-4013" l="0" r="0" t="0"/>
              <a:stretch/>
            </p:blipFill>
            <p:spPr>
              <a:xfrm>
                <a:off x="184080" y="4448921"/>
                <a:ext cx="1010802" cy="527415"/>
              </a:xfrm>
              <a:prstGeom prst="rect">
                <a:avLst/>
              </a:prstGeom>
              <a:noFill/>
              <a:ln>
                <a:noFill/>
              </a:ln>
            </p:spPr>
          </p:pic>
          <p:pic>
            <p:nvPicPr>
              <p:cNvPr id="797" name="Shape 797"/>
              <p:cNvPicPr preferRelativeResize="0"/>
              <p:nvPr/>
            </p:nvPicPr>
            <p:blipFill rotWithShape="1">
              <a:blip r:embed="rId5">
                <a:alphaModFix/>
              </a:blip>
              <a:srcRect b="0" l="0" r="0" t="0"/>
              <a:stretch/>
            </p:blipFill>
            <p:spPr>
              <a:xfrm>
                <a:off x="298663" y="4599300"/>
                <a:ext cx="795410" cy="201398"/>
              </a:xfrm>
              <a:prstGeom prst="rect">
                <a:avLst/>
              </a:prstGeom>
              <a:noFill/>
              <a:ln>
                <a:noFill/>
              </a:ln>
            </p:spPr>
          </p:pic>
        </p:grpSp>
        <p:grpSp>
          <p:nvGrpSpPr>
            <p:cNvPr id="798" name="Shape 798"/>
            <p:cNvGrpSpPr/>
            <p:nvPr/>
          </p:nvGrpSpPr>
          <p:grpSpPr>
            <a:xfrm>
              <a:off x="2400042" y="4380285"/>
              <a:ext cx="1010802" cy="527415"/>
              <a:chOff x="2400042" y="4451405"/>
              <a:chExt cx="1010802" cy="527415"/>
            </a:xfrm>
          </p:grpSpPr>
          <p:pic>
            <p:nvPicPr>
              <p:cNvPr id="799" name="Shape 799"/>
              <p:cNvPicPr preferRelativeResize="0"/>
              <p:nvPr/>
            </p:nvPicPr>
            <p:blipFill rotWithShape="1">
              <a:blip r:embed="rId4">
                <a:alphaModFix/>
              </a:blip>
              <a:srcRect b="-4013" l="0" r="0" t="0"/>
              <a:stretch/>
            </p:blipFill>
            <p:spPr>
              <a:xfrm>
                <a:off x="2400042" y="4451405"/>
                <a:ext cx="1010802" cy="527415"/>
              </a:xfrm>
              <a:prstGeom prst="rect">
                <a:avLst/>
              </a:prstGeom>
              <a:noFill/>
              <a:ln>
                <a:noFill/>
              </a:ln>
            </p:spPr>
          </p:pic>
          <p:pic>
            <p:nvPicPr>
              <p:cNvPr descr="https://encrypted-tbn0.gstatic.com/images?q=tbn:ANd9GcRgWtweeNVNot_dJ1JZ4fATg5X0qxTniN17Zry9UylCHUwXFy8KJQ" id="800" name="Shape 800"/>
              <p:cNvPicPr preferRelativeResize="0"/>
              <p:nvPr/>
            </p:nvPicPr>
            <p:blipFill rotWithShape="1">
              <a:blip r:embed="rId6">
                <a:alphaModFix/>
              </a:blip>
              <a:srcRect b="0" l="0" r="0" t="0"/>
              <a:stretch/>
            </p:blipFill>
            <p:spPr>
              <a:xfrm>
                <a:off x="2554233" y="4566255"/>
                <a:ext cx="644978" cy="261401"/>
              </a:xfrm>
              <a:prstGeom prst="rect">
                <a:avLst/>
              </a:prstGeom>
              <a:noFill/>
              <a:ln>
                <a:noFill/>
              </a:ln>
            </p:spPr>
          </p:pic>
        </p:grpSp>
        <p:grpSp>
          <p:nvGrpSpPr>
            <p:cNvPr id="801" name="Shape 801"/>
            <p:cNvGrpSpPr/>
            <p:nvPr/>
          </p:nvGrpSpPr>
          <p:grpSpPr>
            <a:xfrm>
              <a:off x="1286159" y="4378687"/>
              <a:ext cx="1010802" cy="527415"/>
              <a:chOff x="1286159" y="4449807"/>
              <a:chExt cx="1010802" cy="527415"/>
            </a:xfrm>
          </p:grpSpPr>
          <p:pic>
            <p:nvPicPr>
              <p:cNvPr id="802" name="Shape 802"/>
              <p:cNvPicPr preferRelativeResize="0"/>
              <p:nvPr/>
            </p:nvPicPr>
            <p:blipFill rotWithShape="1">
              <a:blip r:embed="rId4">
                <a:alphaModFix/>
              </a:blip>
              <a:srcRect b="-4013" l="0" r="0" t="0"/>
              <a:stretch/>
            </p:blipFill>
            <p:spPr>
              <a:xfrm>
                <a:off x="1286159" y="4449807"/>
                <a:ext cx="1010802" cy="527415"/>
              </a:xfrm>
              <a:prstGeom prst="rect">
                <a:avLst/>
              </a:prstGeom>
              <a:noFill/>
              <a:ln>
                <a:noFill/>
              </a:ln>
            </p:spPr>
          </p:pic>
          <p:pic>
            <p:nvPicPr>
              <p:cNvPr descr="openstack_logo.jpg" id="803" name="Shape 803"/>
              <p:cNvPicPr preferRelativeResize="0"/>
              <p:nvPr/>
            </p:nvPicPr>
            <p:blipFill rotWithShape="1">
              <a:blip r:embed="rId7">
                <a:alphaModFix/>
              </a:blip>
              <a:srcRect b="0" l="4286" r="0" t="0"/>
              <a:stretch/>
            </p:blipFill>
            <p:spPr>
              <a:xfrm>
                <a:off x="1415013" y="4589521"/>
                <a:ext cx="716741" cy="238135"/>
              </a:xfrm>
              <a:prstGeom prst="rect">
                <a:avLst/>
              </a:prstGeom>
              <a:noFill/>
              <a:ln>
                <a:noFill/>
              </a:ln>
            </p:spPr>
          </p:pic>
        </p:grpSp>
        <p:grpSp>
          <p:nvGrpSpPr>
            <p:cNvPr id="804" name="Shape 804"/>
            <p:cNvGrpSpPr/>
            <p:nvPr/>
          </p:nvGrpSpPr>
          <p:grpSpPr>
            <a:xfrm>
              <a:off x="3510023" y="4381908"/>
              <a:ext cx="1010802" cy="527415"/>
              <a:chOff x="3510023" y="4453028"/>
              <a:chExt cx="1010802" cy="527415"/>
            </a:xfrm>
          </p:grpSpPr>
          <p:pic>
            <p:nvPicPr>
              <p:cNvPr id="805" name="Shape 805"/>
              <p:cNvPicPr preferRelativeResize="0"/>
              <p:nvPr/>
            </p:nvPicPr>
            <p:blipFill rotWithShape="1">
              <a:blip r:embed="rId4">
                <a:alphaModFix/>
              </a:blip>
              <a:srcRect b="-4013" l="0" r="0" t="0"/>
              <a:stretch/>
            </p:blipFill>
            <p:spPr>
              <a:xfrm>
                <a:off x="3510023" y="4453028"/>
                <a:ext cx="1010802" cy="527415"/>
              </a:xfrm>
              <a:prstGeom prst="rect">
                <a:avLst/>
              </a:prstGeom>
              <a:noFill/>
              <a:ln>
                <a:noFill/>
              </a:ln>
            </p:spPr>
          </p:pic>
          <p:pic>
            <p:nvPicPr>
              <p:cNvPr id="806" name="Shape 806"/>
              <p:cNvPicPr preferRelativeResize="0"/>
              <p:nvPr/>
            </p:nvPicPr>
            <p:blipFill rotWithShape="1">
              <a:blip r:embed="rId8">
                <a:alphaModFix/>
              </a:blip>
              <a:srcRect b="0" l="0" r="0" t="0"/>
              <a:stretch/>
            </p:blipFill>
            <p:spPr>
              <a:xfrm>
                <a:off x="3650837" y="4531964"/>
                <a:ext cx="327844" cy="327844"/>
              </a:xfrm>
              <a:prstGeom prst="rect">
                <a:avLst/>
              </a:prstGeom>
              <a:noFill/>
              <a:ln>
                <a:noFill/>
              </a:ln>
            </p:spPr>
          </p:pic>
          <p:sp>
            <p:nvSpPr>
              <p:cNvPr id="807" name="Shape 807"/>
              <p:cNvSpPr txBox="1"/>
              <p:nvPr/>
            </p:nvSpPr>
            <p:spPr>
              <a:xfrm>
                <a:off x="3926437" y="4558266"/>
                <a:ext cx="594387" cy="23907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200">
                    <a:solidFill>
                      <a:schemeClr val="dk1"/>
                    </a:solidFill>
                    <a:latin typeface="Arial"/>
                    <a:ea typeface="Arial"/>
                    <a:cs typeface="Arial"/>
                    <a:sym typeface="Arial"/>
                  </a:rPr>
                  <a:t>Azure</a:t>
                </a:r>
              </a:p>
            </p:txBody>
          </p:sp>
        </p:grpSp>
      </p:grpSp>
      <p:grpSp>
        <p:nvGrpSpPr>
          <p:cNvPr id="808" name="Shape 808"/>
          <p:cNvGrpSpPr/>
          <p:nvPr/>
        </p:nvGrpSpPr>
        <p:grpSpPr>
          <a:xfrm>
            <a:off x="804619" y="1390230"/>
            <a:ext cx="8350936" cy="1063550"/>
            <a:chOff x="793062" y="1177429"/>
            <a:chExt cx="8350936" cy="1063550"/>
          </a:xfrm>
        </p:grpSpPr>
        <p:grpSp>
          <p:nvGrpSpPr>
            <p:cNvPr id="809" name="Shape 809"/>
            <p:cNvGrpSpPr/>
            <p:nvPr/>
          </p:nvGrpSpPr>
          <p:grpSpPr>
            <a:xfrm>
              <a:off x="793062" y="1230503"/>
              <a:ext cx="8350936" cy="1010475"/>
              <a:chOff x="793062" y="1162120"/>
              <a:chExt cx="8350936" cy="1010475"/>
            </a:xfrm>
          </p:grpSpPr>
          <p:sp>
            <p:nvSpPr>
              <p:cNvPr id="810" name="Shape 810"/>
              <p:cNvSpPr txBox="1"/>
              <p:nvPr/>
            </p:nvSpPr>
            <p:spPr>
              <a:xfrm>
                <a:off x="793062" y="1752835"/>
                <a:ext cx="971639" cy="33855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600">
                    <a:solidFill>
                      <a:srgbClr val="FFFFFF"/>
                    </a:solidFill>
                    <a:latin typeface="Arial"/>
                    <a:ea typeface="Arial"/>
                    <a:cs typeface="Arial"/>
                    <a:sym typeface="Arial"/>
                  </a:rPr>
                  <a:t>App Dev</a:t>
                </a:r>
              </a:p>
            </p:txBody>
          </p:sp>
          <p:pic>
            <p:nvPicPr>
              <p:cNvPr id="811" name="Shape 811"/>
              <p:cNvPicPr preferRelativeResize="0"/>
              <p:nvPr/>
            </p:nvPicPr>
            <p:blipFill rotWithShape="1">
              <a:blip r:embed="rId9">
                <a:alphaModFix/>
              </a:blip>
              <a:srcRect b="0" l="0" r="0" t="0"/>
              <a:stretch/>
            </p:blipFill>
            <p:spPr>
              <a:xfrm>
                <a:off x="1177945" y="1205483"/>
                <a:ext cx="206707" cy="553442"/>
              </a:xfrm>
              <a:prstGeom prst="rect">
                <a:avLst/>
              </a:prstGeom>
              <a:noFill/>
              <a:ln>
                <a:noFill/>
              </a:ln>
            </p:spPr>
          </p:pic>
          <p:sp>
            <p:nvSpPr>
              <p:cNvPr id="812" name="Shape 812"/>
              <p:cNvSpPr txBox="1"/>
              <p:nvPr/>
            </p:nvSpPr>
            <p:spPr>
              <a:xfrm>
                <a:off x="6084173" y="1649376"/>
                <a:ext cx="3059826"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400">
                    <a:solidFill>
                      <a:srgbClr val="FFFFFF"/>
                    </a:solidFill>
                    <a:latin typeface="Arial"/>
                    <a:ea typeface="Arial"/>
                    <a:cs typeface="Arial"/>
                    <a:sym typeface="Arial"/>
                  </a:rPr>
                  <a:t>Netflix OSS, Spring, .NET, Ruby </a:t>
                </a:r>
              </a:p>
              <a:p>
                <a:pPr indent="0" lvl="0" marL="0" marR="0" rtl="0" algn="l">
                  <a:spcBef>
                    <a:spcPts val="0"/>
                  </a:spcBef>
                  <a:buSzPct val="25000"/>
                  <a:buNone/>
                </a:pPr>
                <a:r>
                  <a:rPr lang="en-US" sz="1400">
                    <a:solidFill>
                      <a:srgbClr val="FFFFFF"/>
                    </a:solidFill>
                    <a:latin typeface="Arial"/>
                    <a:ea typeface="Arial"/>
                    <a:cs typeface="Arial"/>
                    <a:sym typeface="Arial"/>
                  </a:rPr>
                  <a:t>Python, NodeJS,  and more...</a:t>
                </a:r>
              </a:p>
            </p:txBody>
          </p:sp>
          <p:pic>
            <p:nvPicPr>
              <p:cNvPr id="813" name="Shape 813"/>
              <p:cNvPicPr preferRelativeResize="0"/>
              <p:nvPr/>
            </p:nvPicPr>
            <p:blipFill rotWithShape="1">
              <a:blip r:embed="rId10">
                <a:alphaModFix/>
              </a:blip>
              <a:srcRect b="0" l="0" r="0" t="0"/>
              <a:stretch/>
            </p:blipFill>
            <p:spPr>
              <a:xfrm>
                <a:off x="6595413" y="1162120"/>
                <a:ext cx="487255" cy="487255"/>
              </a:xfrm>
              <a:prstGeom prst="rect">
                <a:avLst/>
              </a:prstGeom>
              <a:noFill/>
              <a:ln>
                <a:noFill/>
              </a:ln>
            </p:spPr>
          </p:pic>
          <p:sp>
            <p:nvSpPr>
              <p:cNvPr id="814" name="Shape 814"/>
              <p:cNvSpPr/>
              <p:nvPr/>
            </p:nvSpPr>
            <p:spPr>
              <a:xfrm>
                <a:off x="2549210" y="1197971"/>
                <a:ext cx="3030936" cy="652327"/>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SzPct val="25000"/>
                  <a:buNone/>
                </a:pPr>
                <a:r>
                  <a:rPr lang="en-US" sz="1600">
                    <a:solidFill>
                      <a:srgbClr val="FFFFFF"/>
                    </a:solidFill>
                    <a:latin typeface="Arial"/>
                    <a:ea typeface="Arial"/>
                    <a:cs typeface="Arial"/>
                    <a:sym typeface="Arial"/>
                  </a:rPr>
                  <a:t>Cloud Native Ecosystem</a:t>
                </a:r>
              </a:p>
            </p:txBody>
          </p:sp>
        </p:grpSp>
        <p:pic>
          <p:nvPicPr>
            <p:cNvPr id="815" name="Shape 815"/>
            <p:cNvPicPr preferRelativeResize="0"/>
            <p:nvPr/>
          </p:nvPicPr>
          <p:blipFill rotWithShape="1">
            <a:blip r:embed="rId8">
              <a:alphaModFix/>
            </a:blip>
            <a:srcRect b="0" l="0" r="0" t="0"/>
            <a:stretch/>
          </p:blipFill>
          <p:spPr>
            <a:xfrm>
              <a:off x="7082668" y="1258226"/>
              <a:ext cx="653793" cy="538613"/>
            </a:xfrm>
            <a:prstGeom prst="rect">
              <a:avLst/>
            </a:prstGeom>
            <a:noFill/>
            <a:ln>
              <a:noFill/>
            </a:ln>
          </p:spPr>
        </p:pic>
        <p:pic>
          <p:nvPicPr>
            <p:cNvPr descr="http://photos4.meetupstatic.com/photos/event/7/8/f/c/global_249990972.jpeg" id="816" name="Shape 816"/>
            <p:cNvPicPr preferRelativeResize="0"/>
            <p:nvPr/>
          </p:nvPicPr>
          <p:blipFill rotWithShape="1">
            <a:blip r:embed="rId11">
              <a:alphaModFix/>
            </a:blip>
            <a:srcRect b="0" l="0" r="0" t="0"/>
            <a:stretch/>
          </p:blipFill>
          <p:spPr>
            <a:xfrm>
              <a:off x="5965387" y="1177429"/>
              <a:ext cx="583692" cy="583692"/>
            </a:xfrm>
            <a:prstGeom prst="roundRect">
              <a:avLst>
                <a:gd fmla="val 22615" name="adj"/>
              </a:avLst>
            </a:prstGeom>
            <a:solidFill>
              <a:srgbClr val="ECECEC"/>
            </a:solidFill>
            <a:ln>
              <a:noFill/>
            </a:ln>
          </p:spPr>
        </p:pic>
        <p:pic>
          <p:nvPicPr>
            <p:cNvPr id="817" name="Shape 817"/>
            <p:cNvPicPr preferRelativeResize="0"/>
            <p:nvPr/>
          </p:nvPicPr>
          <p:blipFill rotWithShape="1">
            <a:blip r:embed="rId12">
              <a:alphaModFix/>
            </a:blip>
            <a:srcRect b="0" l="0" r="0" t="0"/>
            <a:stretch/>
          </p:blipFill>
          <p:spPr>
            <a:xfrm>
              <a:off x="8159360" y="1273866"/>
              <a:ext cx="419827" cy="419827"/>
            </a:xfrm>
            <a:prstGeom prst="rect">
              <a:avLst/>
            </a:prstGeom>
            <a:noFill/>
            <a:ln>
              <a:noFill/>
            </a:ln>
          </p:spPr>
        </p:pic>
        <p:pic>
          <p:nvPicPr>
            <p:cNvPr id="818" name="Shape 818"/>
            <p:cNvPicPr preferRelativeResize="0"/>
            <p:nvPr/>
          </p:nvPicPr>
          <p:blipFill rotWithShape="1">
            <a:blip r:embed="rId13">
              <a:alphaModFix/>
            </a:blip>
            <a:srcRect b="0" l="0" r="0" t="0"/>
            <a:stretch/>
          </p:blipFill>
          <p:spPr>
            <a:xfrm>
              <a:off x="7656000" y="1258226"/>
              <a:ext cx="443194" cy="443194"/>
            </a:xfrm>
            <a:prstGeom prst="rect">
              <a:avLst/>
            </a:prstGeom>
            <a:noFill/>
            <a:ln>
              <a:noFill/>
            </a:ln>
          </p:spPr>
        </p:pic>
      </p:grpSp>
      <p:grpSp>
        <p:nvGrpSpPr>
          <p:cNvPr id="819" name="Shape 819"/>
          <p:cNvGrpSpPr/>
          <p:nvPr/>
        </p:nvGrpSpPr>
        <p:grpSpPr>
          <a:xfrm>
            <a:off x="377794" y="2457648"/>
            <a:ext cx="8603594" cy="901454"/>
            <a:chOff x="366237" y="2244847"/>
            <a:chExt cx="8603594" cy="901454"/>
          </a:xfrm>
        </p:grpSpPr>
        <p:grpSp>
          <p:nvGrpSpPr>
            <p:cNvPr id="820" name="Shape 820"/>
            <p:cNvGrpSpPr/>
            <p:nvPr/>
          </p:nvGrpSpPr>
          <p:grpSpPr>
            <a:xfrm>
              <a:off x="366237" y="2244847"/>
              <a:ext cx="8532855" cy="901454"/>
              <a:chOff x="366237" y="2176464"/>
              <a:chExt cx="8532855" cy="901454"/>
            </a:xfrm>
          </p:grpSpPr>
          <p:sp>
            <p:nvSpPr>
              <p:cNvPr id="821" name="Shape 821"/>
              <p:cNvSpPr txBox="1"/>
              <p:nvPr/>
            </p:nvSpPr>
            <p:spPr>
              <a:xfrm>
                <a:off x="366237" y="2739365"/>
                <a:ext cx="1746792" cy="33855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600">
                    <a:solidFill>
                      <a:srgbClr val="FFFFFF"/>
                    </a:solidFill>
                    <a:latin typeface="Arial"/>
                    <a:ea typeface="Arial"/>
                    <a:cs typeface="Arial"/>
                    <a:sym typeface="Arial"/>
                  </a:rPr>
                  <a:t>Platform DevOps</a:t>
                </a:r>
              </a:p>
            </p:txBody>
          </p:sp>
          <p:pic>
            <p:nvPicPr>
              <p:cNvPr id="822" name="Shape 822"/>
              <p:cNvPicPr preferRelativeResize="0"/>
              <p:nvPr/>
            </p:nvPicPr>
            <p:blipFill rotWithShape="1">
              <a:blip r:embed="rId9">
                <a:alphaModFix/>
              </a:blip>
              <a:srcRect b="0" l="0" r="0" t="0"/>
              <a:stretch/>
            </p:blipFill>
            <p:spPr>
              <a:xfrm>
                <a:off x="795045" y="2185923"/>
                <a:ext cx="206707" cy="553442"/>
              </a:xfrm>
              <a:prstGeom prst="rect">
                <a:avLst/>
              </a:prstGeom>
              <a:noFill/>
              <a:ln>
                <a:noFill/>
              </a:ln>
            </p:spPr>
          </p:pic>
          <p:pic>
            <p:nvPicPr>
              <p:cNvPr id="823" name="Shape 823"/>
              <p:cNvPicPr preferRelativeResize="0"/>
              <p:nvPr/>
            </p:nvPicPr>
            <p:blipFill rotWithShape="1">
              <a:blip r:embed="rId3">
                <a:alphaModFix/>
              </a:blip>
              <a:srcRect b="0" l="0" r="0" t="0"/>
              <a:stretch/>
            </p:blipFill>
            <p:spPr>
              <a:xfrm>
                <a:off x="1615162" y="2188990"/>
                <a:ext cx="203087" cy="543748"/>
              </a:xfrm>
              <a:prstGeom prst="rect">
                <a:avLst/>
              </a:prstGeom>
              <a:noFill/>
              <a:ln>
                <a:noFill/>
              </a:ln>
            </p:spPr>
          </p:pic>
          <p:sp>
            <p:nvSpPr>
              <p:cNvPr id="824" name="Shape 824"/>
              <p:cNvSpPr txBox="1"/>
              <p:nvPr/>
            </p:nvSpPr>
            <p:spPr>
              <a:xfrm>
                <a:off x="6538316" y="2333713"/>
                <a:ext cx="2360777" cy="58477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600">
                    <a:solidFill>
                      <a:srgbClr val="FFFFFF"/>
                    </a:solidFill>
                    <a:latin typeface="Arial"/>
                    <a:ea typeface="Arial"/>
                    <a:cs typeface="Arial"/>
                    <a:sym typeface="Arial"/>
                  </a:rPr>
                  <a:t>Pivotal</a:t>
                </a:r>
              </a:p>
              <a:p>
                <a:pPr indent="0" lvl="0" marL="0" marR="0" rtl="0" algn="l">
                  <a:spcBef>
                    <a:spcPts val="0"/>
                  </a:spcBef>
                  <a:buSzPct val="25000"/>
                  <a:buNone/>
                </a:pPr>
                <a:r>
                  <a:rPr lang="en-US" sz="1600">
                    <a:solidFill>
                      <a:srgbClr val="FFFFFF"/>
                    </a:solidFill>
                    <a:latin typeface="Arial"/>
                    <a:ea typeface="Arial"/>
                    <a:cs typeface="Arial"/>
                    <a:sym typeface="Arial"/>
                  </a:rPr>
                  <a:t>Cloud Foundry</a:t>
                </a:r>
              </a:p>
            </p:txBody>
          </p:sp>
          <p:sp>
            <p:nvSpPr>
              <p:cNvPr id="825" name="Shape 825"/>
              <p:cNvSpPr/>
              <p:nvPr/>
            </p:nvSpPr>
            <p:spPr>
              <a:xfrm>
                <a:off x="2549210" y="2176464"/>
                <a:ext cx="3030936" cy="652327"/>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SzPct val="25000"/>
                  <a:buNone/>
                </a:pPr>
                <a:r>
                  <a:rPr lang="en-US" sz="1600">
                    <a:solidFill>
                      <a:srgbClr val="FFFFFF"/>
                    </a:solidFill>
                    <a:latin typeface="Arial"/>
                    <a:ea typeface="Arial"/>
                    <a:cs typeface="Arial"/>
                    <a:sym typeface="Arial"/>
                  </a:rPr>
                  <a:t>Elastic Container Runtime</a:t>
                </a:r>
              </a:p>
            </p:txBody>
          </p:sp>
        </p:grpSp>
        <p:pic>
          <p:nvPicPr>
            <p:cNvPr id="826" name="Shape 826"/>
            <p:cNvPicPr preferRelativeResize="0"/>
            <p:nvPr/>
          </p:nvPicPr>
          <p:blipFill rotWithShape="1">
            <a:blip r:embed="rId14">
              <a:alphaModFix/>
            </a:blip>
            <a:srcRect b="41817" l="15906" r="64587" t="39337"/>
            <a:stretch/>
          </p:blipFill>
          <p:spPr>
            <a:xfrm>
              <a:off x="5940792" y="2451002"/>
              <a:ext cx="608287" cy="454124"/>
            </a:xfrm>
            <a:prstGeom prst="rect">
              <a:avLst/>
            </a:prstGeom>
            <a:noFill/>
            <a:ln>
              <a:noFill/>
            </a:ln>
          </p:spPr>
        </p:pic>
        <p:pic>
          <p:nvPicPr>
            <p:cNvPr id="827" name="Shape 827"/>
            <p:cNvPicPr preferRelativeResize="0"/>
            <p:nvPr/>
          </p:nvPicPr>
          <p:blipFill rotWithShape="1">
            <a:blip r:embed="rId15">
              <a:alphaModFix/>
            </a:blip>
            <a:srcRect b="31914" l="0" r="0" t="0"/>
            <a:stretch/>
          </p:blipFill>
          <p:spPr>
            <a:xfrm>
              <a:off x="7920067" y="2498116"/>
              <a:ext cx="1049765" cy="487255"/>
            </a:xfrm>
            <a:prstGeom prst="rect">
              <a:avLst/>
            </a:prstGeom>
            <a:noFill/>
            <a:ln>
              <a:noFill/>
            </a:ln>
            <a:effectLst>
              <a:outerShdw blurRad="50799" sx="97000" rotWithShape="0" algn="tl" dir="2700000" dist="38100" sy="97000">
                <a:srgbClr val="000000">
                  <a:alpha val="70980"/>
                </a:srgbClr>
              </a:outerShdw>
            </a:effectLst>
          </p:spPr>
        </p:pic>
      </p:grpSp>
      <p:sp>
        <p:nvSpPr>
          <p:cNvPr id="828" name="Shape 828"/>
          <p:cNvSpPr txBox="1"/>
          <p:nvPr>
            <p:ph idx="12" type="sldNum"/>
          </p:nvPr>
        </p:nvSpPr>
        <p:spPr>
          <a:xfrm>
            <a:off x="48247" y="4861462"/>
            <a:ext cx="373337" cy="2738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8"/>
                                        </p:tgtEl>
                                        <p:attrNameLst>
                                          <p:attrName>style.visibility</p:attrName>
                                        </p:attrNameLst>
                                      </p:cBhvr>
                                      <p:to>
                                        <p:strVal val="visible"/>
                                      </p:to>
                                    </p:set>
                                    <p:animEffect filter="fade" transition="in">
                                      <p:cBhvr>
                                        <p:cTn dur="500"/>
                                        <p:tgtEl>
                                          <p:spTgt spid="8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9"/>
                                        </p:tgtEl>
                                        <p:attrNameLst>
                                          <p:attrName>style.visibility</p:attrName>
                                        </p:attrNameLst>
                                      </p:cBhvr>
                                      <p:to>
                                        <p:strVal val="visible"/>
                                      </p:to>
                                    </p:set>
                                    <p:animEffect filter="fade" transition="in">
                                      <p:cBhvr>
                                        <p:cTn dur="500"/>
                                        <p:tgtEl>
                                          <p:spTgt spid="8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88"/>
                                        </p:tgtEl>
                                        <p:attrNameLst>
                                          <p:attrName>style.visibility</p:attrName>
                                        </p:attrNameLst>
                                      </p:cBhvr>
                                      <p:to>
                                        <p:strVal val="visible"/>
                                      </p:to>
                                    </p:set>
                                    <p:anim calcmode="lin" valueType="num">
                                      <p:cBhvr additive="base">
                                        <p:cTn dur="500"/>
                                        <p:tgtEl>
                                          <p:spTgt spid="7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794"/>
                                        </p:tgtEl>
                                        <p:attrNameLst>
                                          <p:attrName>style.visibility</p:attrName>
                                        </p:attrNameLst>
                                      </p:cBhvr>
                                      <p:to>
                                        <p:strVal val="visible"/>
                                      </p:to>
                                    </p:set>
                                    <p:anim calcmode="lin" valueType="num">
                                      <p:cBhvr additive="base">
                                        <p:cTn dur="500"/>
                                        <p:tgtEl>
                                          <p:spTgt spid="79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1"/>
                                        </p:tgtEl>
                                        <p:attrNameLst>
                                          <p:attrName>style.visibility</p:attrName>
                                        </p:attrNameLst>
                                      </p:cBhvr>
                                      <p:to>
                                        <p:strVal val="visible"/>
                                      </p:to>
                                    </p:set>
                                    <p:animEffect filter="fade" transition="in">
                                      <p:cBhvr>
                                        <p:cTn dur="500"/>
                                        <p:tgtEl>
                                          <p:spTgt spid="78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500"/>
                                        <p:tgtEl>
                                          <p:spTgt spid="77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500"/>
                                        <p:tgtEl>
                                          <p:spTgt spid="7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3" name="Shape 833"/>
        <p:cNvGrpSpPr/>
        <p:nvPr/>
      </p:nvGrpSpPr>
      <p:grpSpPr>
        <a:xfrm>
          <a:off x="0" y="0"/>
          <a:ext cx="0" cy="0"/>
          <a:chOff x="0" y="0"/>
          <a:chExt cx="0" cy="0"/>
        </a:xfrm>
      </p:grpSpPr>
      <p:sp>
        <p:nvSpPr>
          <p:cNvPr id="834" name="Shape 834"/>
          <p:cNvSpPr txBox="1"/>
          <p:nvPr>
            <p:ph idx="12" type="sldNum"/>
          </p:nvPr>
        </p:nvSpPr>
        <p:spPr>
          <a:xfrm>
            <a:off x="48247" y="4861462"/>
            <a:ext cx="373337" cy="2738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grpSp>
        <p:nvGrpSpPr>
          <p:cNvPr id="835" name="Shape 835"/>
          <p:cNvGrpSpPr/>
          <p:nvPr/>
        </p:nvGrpSpPr>
        <p:grpSpPr>
          <a:xfrm>
            <a:off x="283263" y="1172203"/>
            <a:ext cx="8751386" cy="3238348"/>
            <a:chOff x="1385651" y="1909981"/>
            <a:chExt cx="6874428" cy="2415958"/>
          </a:xfrm>
        </p:grpSpPr>
        <p:sp>
          <p:nvSpPr>
            <p:cNvPr id="836" name="Shape 836"/>
            <p:cNvSpPr/>
            <p:nvPr/>
          </p:nvSpPr>
          <p:spPr>
            <a:xfrm>
              <a:off x="3915816" y="3296114"/>
              <a:ext cx="1029825" cy="1029825"/>
            </a:xfrm>
            <a:prstGeom prst="ellipse">
              <a:avLst/>
            </a:prstGeom>
            <a:gradFill>
              <a:gsLst>
                <a:gs pos="0">
                  <a:srgbClr val="C0C0C0"/>
                </a:gs>
                <a:gs pos="35000">
                  <a:srgbClr val="D3D3D3"/>
                </a:gs>
                <a:gs pos="100000">
                  <a:srgbClr val="EEEEEE"/>
                </a:gs>
              </a:gsLst>
              <a:lin ang="16200038" scaled="0"/>
            </a:gradFill>
            <a:ln cap="flat" cmpd="sng" w="9525">
              <a:solidFill>
                <a:srgbClr val="4B4B4B"/>
              </a:solidFill>
              <a:prstDash val="solid"/>
              <a:round/>
              <a:headEnd len="med" w="med" type="none"/>
              <a:tailEnd len="med" w="med" type="none"/>
            </a:ln>
          </p:spPr>
          <p:txBody>
            <a:bodyPr anchorCtr="0" anchor="ctr" bIns="68550" lIns="68550" rIns="68550" tIns="68550">
              <a:noAutofit/>
            </a:bodyPr>
            <a:lstStyle/>
            <a:p>
              <a:pPr indent="0" lvl="0" marL="0" marR="0" rtl="0" algn="l">
                <a:spcBef>
                  <a:spcPts val="0"/>
                </a:spcBef>
                <a:buNone/>
              </a:pPr>
              <a:r>
                <a:t/>
              </a:r>
              <a:endParaRPr sz="1050">
                <a:solidFill>
                  <a:schemeClr val="dk1"/>
                </a:solidFill>
                <a:latin typeface="Arial"/>
                <a:ea typeface="Arial"/>
                <a:cs typeface="Arial"/>
                <a:sym typeface="Arial"/>
              </a:endParaRPr>
            </a:p>
          </p:txBody>
        </p:sp>
        <p:sp>
          <p:nvSpPr>
            <p:cNvPr id="837" name="Shape 837"/>
            <p:cNvSpPr/>
            <p:nvPr/>
          </p:nvSpPr>
          <p:spPr>
            <a:xfrm>
              <a:off x="6071878" y="3535892"/>
              <a:ext cx="2188202" cy="559799"/>
            </a:xfrm>
            <a:prstGeom prst="roundRect">
              <a:avLst>
                <a:gd fmla="val 50000" name="adj"/>
              </a:avLst>
            </a:prstGeom>
            <a:solidFill>
              <a:srgbClr val="595959"/>
            </a:solidFill>
            <a:ln>
              <a:noFill/>
            </a:ln>
          </p:spPr>
          <p:txBody>
            <a:bodyPr anchorCtr="0" anchor="ctr" bIns="34275" lIns="68550" rIns="68550" tIns="34275">
              <a:noAutofit/>
            </a:bodyPr>
            <a:lstStyle/>
            <a:p>
              <a:pPr indent="0" lvl="0" marL="0" marR="0" rtl="0" algn="ctr">
                <a:spcBef>
                  <a:spcPts val="0"/>
                </a:spcBef>
                <a:buNone/>
              </a:pPr>
              <a:r>
                <a:t/>
              </a:r>
              <a:endParaRPr sz="1050">
                <a:solidFill>
                  <a:schemeClr val="lt1"/>
                </a:solidFill>
                <a:latin typeface="Arial"/>
                <a:ea typeface="Arial"/>
                <a:cs typeface="Arial"/>
                <a:sym typeface="Arial"/>
              </a:endParaRPr>
            </a:p>
          </p:txBody>
        </p:sp>
        <p:sp>
          <p:nvSpPr>
            <p:cNvPr id="838" name="Shape 838"/>
            <p:cNvSpPr/>
            <p:nvPr/>
          </p:nvSpPr>
          <p:spPr>
            <a:xfrm>
              <a:off x="5852514" y="2672425"/>
              <a:ext cx="1016099" cy="559799"/>
            </a:xfrm>
            <a:prstGeom prst="roundRect">
              <a:avLst>
                <a:gd fmla="val 50000" name="adj"/>
              </a:avLst>
            </a:prstGeom>
            <a:solidFill>
              <a:srgbClr val="595959"/>
            </a:solidFill>
            <a:ln>
              <a:noFill/>
            </a:ln>
          </p:spPr>
          <p:txBody>
            <a:bodyPr anchorCtr="0" anchor="ctr" bIns="34275" lIns="68550" rIns="68550" tIns="34275">
              <a:noAutofit/>
            </a:bodyPr>
            <a:lstStyle/>
            <a:p>
              <a:pPr indent="0" lvl="0" marL="0" marR="0" rtl="0" algn="ctr">
                <a:spcBef>
                  <a:spcPts val="0"/>
                </a:spcBef>
                <a:buNone/>
              </a:pPr>
              <a:r>
                <a:t/>
              </a:r>
              <a:endParaRPr sz="1050">
                <a:solidFill>
                  <a:schemeClr val="lt1"/>
                </a:solidFill>
                <a:latin typeface="Arial"/>
                <a:ea typeface="Arial"/>
                <a:cs typeface="Arial"/>
                <a:sym typeface="Arial"/>
              </a:endParaRPr>
            </a:p>
          </p:txBody>
        </p:sp>
        <p:pic>
          <p:nvPicPr>
            <p:cNvPr id="839" name="Shape 839"/>
            <p:cNvPicPr preferRelativeResize="0"/>
            <p:nvPr/>
          </p:nvPicPr>
          <p:blipFill rotWithShape="1">
            <a:blip r:embed="rId3">
              <a:alphaModFix/>
            </a:blip>
            <a:srcRect b="0" l="0" r="0" t="0"/>
            <a:stretch/>
          </p:blipFill>
          <p:spPr>
            <a:xfrm>
              <a:off x="6363546" y="2720797"/>
              <a:ext cx="465525" cy="465525"/>
            </a:xfrm>
            <a:prstGeom prst="rect">
              <a:avLst/>
            </a:prstGeom>
            <a:noFill/>
            <a:ln>
              <a:noFill/>
            </a:ln>
          </p:spPr>
        </p:pic>
        <p:sp>
          <p:nvSpPr>
            <p:cNvPr id="840" name="Shape 840"/>
            <p:cNvSpPr/>
            <p:nvPr/>
          </p:nvSpPr>
          <p:spPr>
            <a:xfrm>
              <a:off x="5205969" y="2060519"/>
              <a:ext cx="1406726" cy="559799"/>
            </a:xfrm>
            <a:prstGeom prst="roundRect">
              <a:avLst>
                <a:gd fmla="val 50000" name="adj"/>
              </a:avLst>
            </a:prstGeom>
            <a:solidFill>
              <a:srgbClr val="595959"/>
            </a:solidFill>
            <a:ln>
              <a:noFill/>
            </a:ln>
          </p:spPr>
          <p:txBody>
            <a:bodyPr anchorCtr="0" anchor="ctr" bIns="34275" lIns="68550" rIns="68550" tIns="34275">
              <a:noAutofit/>
            </a:bodyPr>
            <a:lstStyle/>
            <a:p>
              <a:pPr indent="0" lvl="0" marL="0" marR="0" rtl="0" algn="ctr">
                <a:spcBef>
                  <a:spcPts val="0"/>
                </a:spcBef>
                <a:buNone/>
              </a:pPr>
              <a:r>
                <a:t/>
              </a:r>
              <a:endParaRPr sz="1050">
                <a:solidFill>
                  <a:schemeClr val="lt1"/>
                </a:solidFill>
                <a:latin typeface="Arial"/>
                <a:ea typeface="Arial"/>
                <a:cs typeface="Arial"/>
                <a:sym typeface="Arial"/>
              </a:endParaRPr>
            </a:p>
          </p:txBody>
        </p:sp>
        <p:sp>
          <p:nvSpPr>
            <p:cNvPr id="841" name="Shape 841"/>
            <p:cNvSpPr/>
            <p:nvPr/>
          </p:nvSpPr>
          <p:spPr>
            <a:xfrm rot="10800000">
              <a:off x="4087465" y="1909981"/>
              <a:ext cx="704699" cy="961425"/>
            </a:xfrm>
            <a:prstGeom prst="roundRect">
              <a:avLst>
                <a:gd fmla="val 50000" name="adj"/>
              </a:avLst>
            </a:prstGeom>
            <a:solidFill>
              <a:srgbClr val="595959"/>
            </a:solidFill>
            <a:ln>
              <a:noFill/>
            </a:ln>
          </p:spPr>
          <p:txBody>
            <a:bodyPr anchorCtr="0" anchor="ctr" bIns="34275" lIns="68550" rIns="68550" tIns="34275">
              <a:noAutofit/>
            </a:bodyPr>
            <a:lstStyle/>
            <a:p>
              <a:pPr indent="0" lvl="0" marL="0" marR="0" rtl="0" algn="ctr">
                <a:spcBef>
                  <a:spcPts val="0"/>
                </a:spcBef>
                <a:buNone/>
              </a:pPr>
              <a:r>
                <a:t/>
              </a:r>
              <a:endParaRPr sz="1050">
                <a:solidFill>
                  <a:schemeClr val="lt1"/>
                </a:solidFill>
                <a:latin typeface="Arial"/>
                <a:ea typeface="Arial"/>
                <a:cs typeface="Arial"/>
                <a:sym typeface="Arial"/>
              </a:endParaRPr>
            </a:p>
          </p:txBody>
        </p:sp>
        <p:sp>
          <p:nvSpPr>
            <p:cNvPr id="842" name="Shape 842"/>
            <p:cNvSpPr/>
            <p:nvPr/>
          </p:nvSpPr>
          <p:spPr>
            <a:xfrm>
              <a:off x="2296394" y="2060519"/>
              <a:ext cx="1378585" cy="559799"/>
            </a:xfrm>
            <a:prstGeom prst="roundRect">
              <a:avLst>
                <a:gd fmla="val 50000" name="adj"/>
              </a:avLst>
            </a:prstGeom>
            <a:solidFill>
              <a:srgbClr val="595959"/>
            </a:solidFill>
            <a:ln>
              <a:noFill/>
            </a:ln>
          </p:spPr>
          <p:txBody>
            <a:bodyPr anchorCtr="0" anchor="ctr" bIns="34275" lIns="68550" rIns="68550" tIns="34275">
              <a:noAutofit/>
            </a:bodyPr>
            <a:lstStyle/>
            <a:p>
              <a:pPr indent="0" lvl="0" marL="0" marR="0" rtl="0" algn="ctr">
                <a:spcBef>
                  <a:spcPts val="0"/>
                </a:spcBef>
                <a:buNone/>
              </a:pPr>
              <a:r>
                <a:t/>
              </a:r>
              <a:endParaRPr sz="1050">
                <a:solidFill>
                  <a:schemeClr val="lt1"/>
                </a:solidFill>
                <a:latin typeface="Arial"/>
                <a:ea typeface="Arial"/>
                <a:cs typeface="Arial"/>
                <a:sym typeface="Arial"/>
              </a:endParaRPr>
            </a:p>
          </p:txBody>
        </p:sp>
        <p:sp>
          <p:nvSpPr>
            <p:cNvPr id="843" name="Shape 843"/>
            <p:cNvSpPr/>
            <p:nvPr/>
          </p:nvSpPr>
          <p:spPr>
            <a:xfrm>
              <a:off x="1801247" y="3535892"/>
              <a:ext cx="1016099" cy="559799"/>
            </a:xfrm>
            <a:prstGeom prst="roundRect">
              <a:avLst>
                <a:gd fmla="val 50000" name="adj"/>
              </a:avLst>
            </a:prstGeom>
            <a:solidFill>
              <a:srgbClr val="595959"/>
            </a:solidFill>
            <a:ln>
              <a:noFill/>
            </a:ln>
          </p:spPr>
          <p:txBody>
            <a:bodyPr anchorCtr="0" anchor="ctr" bIns="34275" lIns="68550" rIns="68550" tIns="34275">
              <a:noAutofit/>
            </a:bodyPr>
            <a:lstStyle/>
            <a:p>
              <a:pPr indent="0" lvl="0" marL="0" marR="0" rtl="0" algn="ctr">
                <a:spcBef>
                  <a:spcPts val="0"/>
                </a:spcBef>
                <a:buNone/>
              </a:pPr>
              <a:r>
                <a:t/>
              </a:r>
              <a:endParaRPr sz="1050">
                <a:solidFill>
                  <a:schemeClr val="lt1"/>
                </a:solidFill>
                <a:latin typeface="Arial"/>
                <a:ea typeface="Arial"/>
                <a:cs typeface="Arial"/>
                <a:sym typeface="Arial"/>
              </a:endParaRPr>
            </a:p>
          </p:txBody>
        </p:sp>
        <p:sp>
          <p:nvSpPr>
            <p:cNvPr id="844" name="Shape 844"/>
            <p:cNvSpPr/>
            <p:nvPr/>
          </p:nvSpPr>
          <p:spPr>
            <a:xfrm>
              <a:off x="1385651" y="2744142"/>
              <a:ext cx="1581785" cy="559799"/>
            </a:xfrm>
            <a:prstGeom prst="roundRect">
              <a:avLst>
                <a:gd fmla="val 50000" name="adj"/>
              </a:avLst>
            </a:prstGeom>
            <a:solidFill>
              <a:srgbClr val="595959"/>
            </a:solidFill>
            <a:ln>
              <a:noFill/>
            </a:ln>
          </p:spPr>
          <p:txBody>
            <a:bodyPr anchorCtr="0" anchor="ctr" bIns="34275" lIns="68550" rIns="68550" tIns="34275">
              <a:noAutofit/>
            </a:bodyPr>
            <a:lstStyle/>
            <a:p>
              <a:pPr indent="0" lvl="0" marL="0" marR="0" rtl="0" algn="ctr">
                <a:spcBef>
                  <a:spcPts val="0"/>
                </a:spcBef>
                <a:buNone/>
              </a:pPr>
              <a:r>
                <a:t/>
              </a:r>
              <a:endParaRPr sz="1050">
                <a:solidFill>
                  <a:schemeClr val="lt1"/>
                </a:solidFill>
                <a:latin typeface="Arial"/>
                <a:ea typeface="Arial"/>
                <a:cs typeface="Arial"/>
                <a:sym typeface="Arial"/>
              </a:endParaRPr>
            </a:p>
          </p:txBody>
        </p:sp>
        <p:sp>
          <p:nvSpPr>
            <p:cNvPr id="845" name="Shape 845"/>
            <p:cNvSpPr txBox="1"/>
            <p:nvPr/>
          </p:nvSpPr>
          <p:spPr>
            <a:xfrm>
              <a:off x="3948557" y="3466005"/>
              <a:ext cx="997084" cy="728324"/>
            </a:xfrm>
            <a:prstGeom prst="rect">
              <a:avLst/>
            </a:prstGeom>
            <a:noFill/>
            <a:ln>
              <a:noFill/>
            </a:ln>
          </p:spPr>
          <p:txBody>
            <a:bodyPr anchorCtr="0" anchor="ctr" bIns="7125" lIns="7125" rIns="7125" tIns="7125">
              <a:noAutofit/>
            </a:bodyPr>
            <a:lstStyle/>
            <a:p>
              <a:pPr indent="0" lvl="0" marL="0" marR="0" rtl="0" algn="ctr">
                <a:lnSpc>
                  <a:spcPct val="90000"/>
                </a:lnSpc>
                <a:spcBef>
                  <a:spcPts val="0"/>
                </a:spcBef>
                <a:spcAft>
                  <a:spcPts val="0"/>
                </a:spcAft>
                <a:buSzPct val="25000"/>
                <a:buNone/>
              </a:pPr>
              <a:r>
                <a:rPr b="1" lang="en-US" sz="1400">
                  <a:solidFill>
                    <a:srgbClr val="5A5A5A"/>
                  </a:solidFill>
                  <a:latin typeface="Arial"/>
                  <a:ea typeface="Arial"/>
                  <a:cs typeface="Arial"/>
                  <a:sym typeface="Arial"/>
                </a:rPr>
                <a:t>APPLICATION</a:t>
              </a:r>
            </a:p>
          </p:txBody>
        </p:sp>
        <p:sp>
          <p:nvSpPr>
            <p:cNvPr id="846" name="Shape 846"/>
            <p:cNvSpPr/>
            <p:nvPr/>
          </p:nvSpPr>
          <p:spPr>
            <a:xfrm rot="10800000">
              <a:off x="2721731" y="3671837"/>
              <a:ext cx="1135349" cy="293400"/>
            </a:xfrm>
            <a:prstGeom prst="leftArrow">
              <a:avLst>
                <a:gd fmla="val 60000" name="adj1"/>
                <a:gd fmla="val 50000" name="adj2"/>
              </a:avLst>
            </a:prstGeom>
            <a:solidFill>
              <a:srgbClr val="2D8B83"/>
            </a:solidFill>
            <a:ln>
              <a:noFill/>
            </a:ln>
          </p:spPr>
          <p:txBody>
            <a:bodyPr anchorCtr="0" anchor="ctr" bIns="68550" lIns="68550" rIns="68550" tIns="68550">
              <a:noAutofit/>
            </a:bodyPr>
            <a:lstStyle/>
            <a:p>
              <a:pPr indent="0" lvl="0" marL="0" marR="0" rtl="0" algn="l">
                <a:spcBef>
                  <a:spcPts val="0"/>
                </a:spcBef>
                <a:buNone/>
              </a:pPr>
              <a:r>
                <a:t/>
              </a:r>
              <a:endParaRPr sz="1050">
                <a:solidFill>
                  <a:schemeClr val="dk1"/>
                </a:solidFill>
                <a:latin typeface="Arial"/>
                <a:ea typeface="Arial"/>
                <a:cs typeface="Arial"/>
                <a:sym typeface="Arial"/>
              </a:endParaRPr>
            </a:p>
          </p:txBody>
        </p:sp>
        <p:sp>
          <p:nvSpPr>
            <p:cNvPr id="847" name="Shape 847"/>
            <p:cNvSpPr/>
            <p:nvPr/>
          </p:nvSpPr>
          <p:spPr>
            <a:xfrm rot="-9000012">
              <a:off x="2875590" y="3097336"/>
              <a:ext cx="1135356" cy="293536"/>
            </a:xfrm>
            <a:prstGeom prst="leftArrow">
              <a:avLst>
                <a:gd fmla="val 60000" name="adj1"/>
                <a:gd fmla="val 50000" name="adj2"/>
              </a:avLst>
            </a:prstGeom>
            <a:solidFill>
              <a:srgbClr val="3A988F"/>
            </a:solidFill>
            <a:ln>
              <a:noFill/>
            </a:ln>
          </p:spPr>
          <p:txBody>
            <a:bodyPr anchorCtr="0" anchor="ctr" bIns="68550" lIns="68550" rIns="68550" tIns="68550">
              <a:noAutofit/>
            </a:bodyPr>
            <a:lstStyle/>
            <a:p>
              <a:pPr indent="0" lvl="0" marL="0" marR="0" rtl="0" algn="l">
                <a:spcBef>
                  <a:spcPts val="0"/>
                </a:spcBef>
                <a:buNone/>
              </a:pPr>
              <a:r>
                <a:t/>
              </a:r>
              <a:endParaRPr sz="1050">
                <a:solidFill>
                  <a:schemeClr val="dk1"/>
                </a:solidFill>
                <a:latin typeface="Arial"/>
                <a:ea typeface="Arial"/>
                <a:cs typeface="Arial"/>
                <a:sym typeface="Arial"/>
              </a:endParaRPr>
            </a:p>
          </p:txBody>
        </p:sp>
        <p:sp>
          <p:nvSpPr>
            <p:cNvPr id="848" name="Shape 848"/>
            <p:cNvSpPr/>
            <p:nvPr/>
          </p:nvSpPr>
          <p:spPr>
            <a:xfrm>
              <a:off x="2574261" y="2738369"/>
              <a:ext cx="720899" cy="576674"/>
            </a:xfrm>
            <a:prstGeom prst="roundRect">
              <a:avLst>
                <a:gd fmla="val 10000" name="adj"/>
              </a:avLst>
            </a:prstGeom>
            <a:solidFill>
              <a:srgbClr val="287972"/>
            </a:solidFill>
            <a:ln cap="flat" cmpd="sng" w="28575">
              <a:solidFill>
                <a:srgbClr val="FFFFFF"/>
              </a:solidFill>
              <a:prstDash val="solid"/>
              <a:round/>
              <a:headEnd len="med" w="med" type="none"/>
              <a:tailEnd len="med" w="med" type="none"/>
            </a:ln>
          </p:spPr>
          <p:txBody>
            <a:bodyPr anchorCtr="0" anchor="ctr" bIns="15700" lIns="15700" rIns="15700" tIns="15700">
              <a:noAutofit/>
            </a:bodyPr>
            <a:lstStyle/>
            <a:p>
              <a:pPr indent="0" lvl="0" marL="0" marR="0" rtl="0" algn="ctr">
                <a:lnSpc>
                  <a:spcPct val="90000"/>
                </a:lnSpc>
                <a:spcBef>
                  <a:spcPts val="0"/>
                </a:spcBef>
                <a:spcAft>
                  <a:spcPts val="0"/>
                </a:spcAft>
                <a:buNone/>
              </a:pPr>
              <a:r>
                <a:t/>
              </a:r>
              <a:endParaRPr sz="825">
                <a:solidFill>
                  <a:schemeClr val="lt1"/>
                </a:solidFill>
                <a:latin typeface="Arial"/>
                <a:ea typeface="Arial"/>
                <a:cs typeface="Arial"/>
                <a:sym typeface="Arial"/>
              </a:endParaRPr>
            </a:p>
          </p:txBody>
        </p:sp>
        <p:sp>
          <p:nvSpPr>
            <p:cNvPr id="849" name="Shape 849"/>
            <p:cNvSpPr txBox="1"/>
            <p:nvPr/>
          </p:nvSpPr>
          <p:spPr>
            <a:xfrm>
              <a:off x="2608010" y="2780510"/>
              <a:ext cx="687149" cy="542925"/>
            </a:xfrm>
            <a:prstGeom prst="rect">
              <a:avLst/>
            </a:prstGeom>
            <a:noFill/>
            <a:ln>
              <a:noFill/>
            </a:ln>
          </p:spPr>
          <p:txBody>
            <a:bodyPr anchorCtr="0" anchor="ctr" bIns="15700" lIns="15700" rIns="15700" tIns="15700">
              <a:noAutofit/>
            </a:bodyPr>
            <a:lstStyle/>
            <a:p>
              <a:pPr indent="0" lvl="0" marL="0" marR="0" rtl="0" algn="ctr">
                <a:lnSpc>
                  <a:spcPct val="90000"/>
                </a:lnSpc>
                <a:spcBef>
                  <a:spcPts val="0"/>
                </a:spcBef>
                <a:spcAft>
                  <a:spcPts val="0"/>
                </a:spcAft>
                <a:buSzPct val="25000"/>
                <a:buNone/>
              </a:pPr>
              <a:r>
                <a:rPr lang="en-US" sz="1600">
                  <a:solidFill>
                    <a:schemeClr val="lt1"/>
                  </a:solidFill>
                  <a:latin typeface="Arial"/>
                  <a:ea typeface="Arial"/>
                  <a:cs typeface="Arial"/>
                  <a:sym typeface="Arial"/>
                </a:rPr>
                <a:t>APM &amp; Tracing</a:t>
              </a:r>
            </a:p>
          </p:txBody>
        </p:sp>
        <p:sp>
          <p:nvSpPr>
            <p:cNvPr id="850" name="Shape 850"/>
            <p:cNvSpPr/>
            <p:nvPr/>
          </p:nvSpPr>
          <p:spPr>
            <a:xfrm rot="-7199988">
              <a:off x="3296103" y="2676941"/>
              <a:ext cx="1135356" cy="293536"/>
            </a:xfrm>
            <a:prstGeom prst="leftArrow">
              <a:avLst>
                <a:gd fmla="val 60000" name="adj1"/>
                <a:gd fmla="val 50000" name="adj2"/>
              </a:avLst>
            </a:prstGeom>
            <a:solidFill>
              <a:srgbClr val="46A69B"/>
            </a:solidFill>
            <a:ln>
              <a:noFill/>
            </a:ln>
          </p:spPr>
          <p:txBody>
            <a:bodyPr anchorCtr="0" anchor="ctr" bIns="68550" lIns="68550" rIns="68550" tIns="68550">
              <a:noAutofit/>
            </a:bodyPr>
            <a:lstStyle/>
            <a:p>
              <a:pPr indent="0" lvl="0" marL="0" marR="0" rtl="0" algn="l">
                <a:spcBef>
                  <a:spcPts val="0"/>
                </a:spcBef>
                <a:buNone/>
              </a:pPr>
              <a:r>
                <a:t/>
              </a:r>
              <a:endParaRPr sz="1050">
                <a:solidFill>
                  <a:schemeClr val="dk1"/>
                </a:solidFill>
                <a:latin typeface="Arial"/>
                <a:ea typeface="Arial"/>
                <a:cs typeface="Arial"/>
                <a:sym typeface="Arial"/>
              </a:endParaRPr>
            </a:p>
          </p:txBody>
        </p:sp>
        <p:sp>
          <p:nvSpPr>
            <p:cNvPr id="851" name="Shape 851"/>
            <p:cNvSpPr/>
            <p:nvPr/>
          </p:nvSpPr>
          <p:spPr>
            <a:xfrm>
              <a:off x="2817346" y="2043627"/>
              <a:ext cx="1122971" cy="576674"/>
            </a:xfrm>
            <a:prstGeom prst="roundRect">
              <a:avLst>
                <a:gd fmla="val 10000" name="adj"/>
              </a:avLst>
            </a:prstGeom>
            <a:solidFill>
              <a:srgbClr val="2C877F"/>
            </a:solidFill>
            <a:ln cap="flat" cmpd="sng" w="25400">
              <a:solidFill>
                <a:srgbClr val="FFFFFF"/>
              </a:solidFill>
              <a:prstDash val="solid"/>
              <a:round/>
              <a:headEnd len="med" w="med" type="none"/>
              <a:tailEnd len="med" w="med" type="none"/>
            </a:ln>
          </p:spPr>
          <p:txBody>
            <a:bodyPr anchorCtr="0" anchor="ctr" bIns="68550" lIns="68550" rIns="68550" tIns="68550">
              <a:noAutofit/>
            </a:bodyPr>
            <a:lstStyle/>
            <a:p>
              <a:pPr indent="0" lvl="0" marL="0" marR="0" rtl="0" algn="l">
                <a:spcBef>
                  <a:spcPts val="0"/>
                </a:spcBef>
                <a:buNone/>
              </a:pPr>
              <a:r>
                <a:t/>
              </a:r>
              <a:endParaRPr sz="1050">
                <a:solidFill>
                  <a:schemeClr val="dk1"/>
                </a:solidFill>
                <a:latin typeface="Arial"/>
                <a:ea typeface="Arial"/>
                <a:cs typeface="Arial"/>
                <a:sym typeface="Arial"/>
              </a:endParaRPr>
            </a:p>
          </p:txBody>
        </p:sp>
        <p:sp>
          <p:nvSpPr>
            <p:cNvPr id="852" name="Shape 852"/>
            <p:cNvSpPr txBox="1"/>
            <p:nvPr/>
          </p:nvSpPr>
          <p:spPr>
            <a:xfrm>
              <a:off x="2840789" y="2064155"/>
              <a:ext cx="1075026" cy="542925"/>
            </a:xfrm>
            <a:prstGeom prst="rect">
              <a:avLst/>
            </a:prstGeom>
            <a:noFill/>
            <a:ln>
              <a:noFill/>
            </a:ln>
          </p:spPr>
          <p:txBody>
            <a:bodyPr anchorCtr="0" anchor="ctr" bIns="15700" lIns="15700" rIns="15700" tIns="15700">
              <a:noAutofit/>
            </a:bodyPr>
            <a:lstStyle/>
            <a:p>
              <a:pPr indent="0" lvl="0" marL="0" marR="0" rtl="0" algn="ctr">
                <a:lnSpc>
                  <a:spcPct val="90000"/>
                </a:lnSpc>
                <a:spcBef>
                  <a:spcPts val="0"/>
                </a:spcBef>
                <a:spcAft>
                  <a:spcPts val="0"/>
                </a:spcAft>
                <a:buSzPct val="25000"/>
                <a:buNone/>
              </a:pPr>
              <a:r>
                <a:rPr lang="en-US" sz="1600">
                  <a:solidFill>
                    <a:schemeClr val="lt1"/>
                  </a:solidFill>
                  <a:latin typeface="Arial"/>
                  <a:ea typeface="Arial"/>
                  <a:cs typeface="Arial"/>
                  <a:sym typeface="Arial"/>
                </a:rPr>
                <a:t>Centralized Log Management</a:t>
              </a:r>
            </a:p>
          </p:txBody>
        </p:sp>
        <p:sp>
          <p:nvSpPr>
            <p:cNvPr id="853" name="Shape 853"/>
            <p:cNvSpPr/>
            <p:nvPr/>
          </p:nvSpPr>
          <p:spPr>
            <a:xfrm rot="-5400000">
              <a:off x="3870368" y="2523088"/>
              <a:ext cx="1135349" cy="293400"/>
            </a:xfrm>
            <a:prstGeom prst="leftArrow">
              <a:avLst>
                <a:gd fmla="val 60000" name="adj1"/>
                <a:gd fmla="val 50000" name="adj2"/>
              </a:avLst>
            </a:prstGeom>
            <a:solidFill>
              <a:srgbClr val="57AEA5"/>
            </a:solidFill>
            <a:ln>
              <a:noFill/>
            </a:ln>
          </p:spPr>
          <p:txBody>
            <a:bodyPr anchorCtr="0" anchor="ctr" bIns="68550" lIns="68550" rIns="68550" tIns="68550">
              <a:noAutofit/>
            </a:bodyPr>
            <a:lstStyle/>
            <a:p>
              <a:pPr indent="0" lvl="0" marL="0" marR="0" rtl="0" algn="l">
                <a:spcBef>
                  <a:spcPts val="0"/>
                </a:spcBef>
                <a:buNone/>
              </a:pPr>
              <a:r>
                <a:t/>
              </a:r>
              <a:endParaRPr sz="1050">
                <a:solidFill>
                  <a:schemeClr val="dk1"/>
                </a:solidFill>
                <a:latin typeface="Arial"/>
                <a:ea typeface="Arial"/>
                <a:cs typeface="Arial"/>
                <a:sym typeface="Arial"/>
              </a:endParaRPr>
            </a:p>
          </p:txBody>
        </p:sp>
        <p:sp>
          <p:nvSpPr>
            <p:cNvPr id="854" name="Shape 854"/>
            <p:cNvSpPr/>
            <p:nvPr/>
          </p:nvSpPr>
          <p:spPr>
            <a:xfrm>
              <a:off x="4012162" y="1922922"/>
              <a:ext cx="851818" cy="576674"/>
            </a:xfrm>
            <a:prstGeom prst="roundRect">
              <a:avLst>
                <a:gd fmla="val 10000" name="adj"/>
              </a:avLst>
            </a:prstGeom>
            <a:solidFill>
              <a:srgbClr val="359C93"/>
            </a:solidFill>
            <a:ln cap="flat" cmpd="sng" w="25400">
              <a:solidFill>
                <a:srgbClr val="FFFFFF"/>
              </a:solidFill>
              <a:prstDash val="solid"/>
              <a:round/>
              <a:headEnd len="med" w="med" type="none"/>
              <a:tailEnd len="med" w="med" type="none"/>
            </a:ln>
          </p:spPr>
          <p:txBody>
            <a:bodyPr anchorCtr="0" anchor="ctr" bIns="68550" lIns="68550" rIns="68550" tIns="68550">
              <a:noAutofit/>
            </a:bodyPr>
            <a:lstStyle/>
            <a:p>
              <a:pPr indent="0" lvl="0" marL="0" marR="0" rtl="0" algn="l">
                <a:spcBef>
                  <a:spcPts val="0"/>
                </a:spcBef>
                <a:buNone/>
              </a:pPr>
              <a:r>
                <a:t/>
              </a:r>
              <a:endParaRPr sz="1050">
                <a:solidFill>
                  <a:schemeClr val="dk1"/>
                </a:solidFill>
                <a:latin typeface="Arial"/>
                <a:ea typeface="Arial"/>
                <a:cs typeface="Arial"/>
                <a:sym typeface="Arial"/>
              </a:endParaRPr>
            </a:p>
          </p:txBody>
        </p:sp>
        <p:sp>
          <p:nvSpPr>
            <p:cNvPr id="855" name="Shape 855"/>
            <p:cNvSpPr txBox="1"/>
            <p:nvPr/>
          </p:nvSpPr>
          <p:spPr>
            <a:xfrm>
              <a:off x="4012162" y="1912094"/>
              <a:ext cx="851817" cy="542925"/>
            </a:xfrm>
            <a:prstGeom prst="rect">
              <a:avLst/>
            </a:prstGeom>
            <a:noFill/>
            <a:ln>
              <a:noFill/>
            </a:ln>
          </p:spPr>
          <p:txBody>
            <a:bodyPr anchorCtr="0" anchor="ctr" bIns="15700" lIns="15700" rIns="15700" tIns="15700">
              <a:noAutofit/>
            </a:bodyPr>
            <a:lstStyle/>
            <a:p>
              <a:pPr indent="0" lvl="0" marL="0" marR="0" rtl="0" algn="ctr">
                <a:lnSpc>
                  <a:spcPct val="90000"/>
                </a:lnSpc>
                <a:spcBef>
                  <a:spcPts val="0"/>
                </a:spcBef>
                <a:spcAft>
                  <a:spcPts val="0"/>
                </a:spcAft>
                <a:buSzPct val="25000"/>
                <a:buNone/>
              </a:pPr>
              <a:r>
                <a:rPr lang="en-US" sz="1400">
                  <a:solidFill>
                    <a:schemeClr val="lt1"/>
                  </a:solidFill>
                  <a:latin typeface="Arial"/>
                  <a:ea typeface="Arial"/>
                  <a:cs typeface="Arial"/>
                  <a:sym typeface="Arial"/>
                </a:rPr>
                <a:t>Roles &amp; Policy</a:t>
              </a:r>
            </a:p>
          </p:txBody>
        </p:sp>
        <p:sp>
          <p:nvSpPr>
            <p:cNvPr id="856" name="Shape 856"/>
            <p:cNvSpPr/>
            <p:nvPr/>
          </p:nvSpPr>
          <p:spPr>
            <a:xfrm rot="-3600012">
              <a:off x="4444798" y="2676884"/>
              <a:ext cx="1135356" cy="293536"/>
            </a:xfrm>
            <a:prstGeom prst="leftArrow">
              <a:avLst>
                <a:gd fmla="val 60000" name="adj1"/>
                <a:gd fmla="val 50000" name="adj2"/>
              </a:avLst>
            </a:prstGeom>
            <a:solidFill>
              <a:srgbClr val="6DB2A9"/>
            </a:solidFill>
            <a:ln>
              <a:noFill/>
            </a:ln>
          </p:spPr>
          <p:txBody>
            <a:bodyPr anchorCtr="0" anchor="ctr" bIns="68550" lIns="68550" rIns="68550" tIns="68550">
              <a:noAutofit/>
            </a:bodyPr>
            <a:lstStyle/>
            <a:p>
              <a:pPr indent="0" lvl="0" marL="0" marR="0" rtl="0" algn="l">
                <a:spcBef>
                  <a:spcPts val="0"/>
                </a:spcBef>
                <a:buNone/>
              </a:pPr>
              <a:r>
                <a:t/>
              </a:r>
              <a:endParaRPr sz="1050">
                <a:solidFill>
                  <a:schemeClr val="dk1"/>
                </a:solidFill>
                <a:latin typeface="Arial"/>
                <a:ea typeface="Arial"/>
                <a:cs typeface="Arial"/>
                <a:sym typeface="Arial"/>
              </a:endParaRPr>
            </a:p>
          </p:txBody>
        </p:sp>
        <p:sp>
          <p:nvSpPr>
            <p:cNvPr id="857" name="Shape 857"/>
            <p:cNvSpPr/>
            <p:nvPr/>
          </p:nvSpPr>
          <p:spPr>
            <a:xfrm>
              <a:off x="4935871" y="2043627"/>
              <a:ext cx="1136005" cy="576674"/>
            </a:xfrm>
            <a:prstGeom prst="roundRect">
              <a:avLst>
                <a:gd fmla="val 10000" name="adj"/>
              </a:avLst>
            </a:prstGeom>
            <a:solidFill>
              <a:srgbClr val="2C877F"/>
            </a:solidFill>
            <a:ln cap="flat" cmpd="sng" w="25400">
              <a:solidFill>
                <a:srgbClr val="FFFFFF"/>
              </a:solidFill>
              <a:prstDash val="solid"/>
              <a:round/>
              <a:headEnd len="med" w="med" type="none"/>
              <a:tailEnd len="med" w="med" type="none"/>
            </a:ln>
          </p:spPr>
          <p:txBody>
            <a:bodyPr anchorCtr="0" anchor="ctr" bIns="68550" lIns="68550" rIns="68550" tIns="68550">
              <a:noAutofit/>
            </a:bodyPr>
            <a:lstStyle/>
            <a:p>
              <a:pPr indent="0" lvl="0" marL="0" marR="0" rtl="0" algn="l">
                <a:spcBef>
                  <a:spcPts val="0"/>
                </a:spcBef>
                <a:buNone/>
              </a:pPr>
              <a:r>
                <a:t/>
              </a:r>
              <a:endParaRPr sz="1050">
                <a:solidFill>
                  <a:schemeClr val="dk1"/>
                </a:solidFill>
                <a:latin typeface="Arial"/>
                <a:ea typeface="Arial"/>
                <a:cs typeface="Arial"/>
                <a:sym typeface="Arial"/>
              </a:endParaRPr>
            </a:p>
          </p:txBody>
        </p:sp>
        <p:sp>
          <p:nvSpPr>
            <p:cNvPr id="858" name="Shape 858"/>
            <p:cNvSpPr txBox="1"/>
            <p:nvPr/>
          </p:nvSpPr>
          <p:spPr>
            <a:xfrm>
              <a:off x="4915342" y="2068360"/>
              <a:ext cx="1211475" cy="542925"/>
            </a:xfrm>
            <a:prstGeom prst="rect">
              <a:avLst/>
            </a:prstGeom>
            <a:noFill/>
            <a:ln>
              <a:noFill/>
            </a:ln>
          </p:spPr>
          <p:txBody>
            <a:bodyPr anchorCtr="0" anchor="ctr" bIns="15700" lIns="15700" rIns="15700" tIns="15700">
              <a:noAutofit/>
            </a:bodyPr>
            <a:lstStyle/>
            <a:p>
              <a:pPr indent="0" lvl="0" marL="0" marR="0" rtl="0" algn="ctr">
                <a:lnSpc>
                  <a:spcPct val="90000"/>
                </a:lnSpc>
                <a:spcBef>
                  <a:spcPts val="0"/>
                </a:spcBef>
                <a:spcAft>
                  <a:spcPts val="0"/>
                </a:spcAft>
                <a:buSzPct val="25000"/>
                <a:buNone/>
              </a:pPr>
              <a:r>
                <a:rPr lang="en-US" sz="1400">
                  <a:solidFill>
                    <a:schemeClr val="lt1"/>
                  </a:solidFill>
                  <a:latin typeface="Arial"/>
                  <a:ea typeface="Arial"/>
                  <a:cs typeface="Arial"/>
                  <a:sym typeface="Arial"/>
                </a:rPr>
                <a:t>Networking </a:t>
              </a:r>
            </a:p>
            <a:p>
              <a:pPr indent="0" lvl="0" marL="0" marR="0" rtl="0" algn="ctr">
                <a:lnSpc>
                  <a:spcPct val="90000"/>
                </a:lnSpc>
                <a:spcBef>
                  <a:spcPts val="289"/>
                </a:spcBef>
                <a:spcAft>
                  <a:spcPts val="0"/>
                </a:spcAft>
                <a:buSzPct val="25000"/>
                <a:buNone/>
              </a:pPr>
              <a:r>
                <a:rPr lang="en-US" sz="1400">
                  <a:solidFill>
                    <a:schemeClr val="lt1"/>
                  </a:solidFill>
                  <a:latin typeface="Arial"/>
                  <a:ea typeface="Arial"/>
                  <a:cs typeface="Arial"/>
                  <a:sym typeface="Arial"/>
                </a:rPr>
                <a:t>&amp; Load Balancing</a:t>
              </a:r>
            </a:p>
          </p:txBody>
        </p:sp>
        <p:sp>
          <p:nvSpPr>
            <p:cNvPr id="859" name="Shape 859"/>
            <p:cNvSpPr/>
            <p:nvPr/>
          </p:nvSpPr>
          <p:spPr>
            <a:xfrm rot="-1799988">
              <a:off x="4865193" y="3097397"/>
              <a:ext cx="1135356" cy="293536"/>
            </a:xfrm>
            <a:prstGeom prst="leftArrow">
              <a:avLst>
                <a:gd fmla="val 60000" name="adj1"/>
                <a:gd fmla="val 50000" name="adj2"/>
              </a:avLst>
            </a:prstGeom>
            <a:solidFill>
              <a:srgbClr val="83B5B0"/>
            </a:solidFill>
            <a:ln>
              <a:noFill/>
            </a:ln>
          </p:spPr>
          <p:txBody>
            <a:bodyPr anchorCtr="0" anchor="ctr" bIns="68550" lIns="68550" rIns="68550" tIns="68550">
              <a:noAutofit/>
            </a:bodyPr>
            <a:lstStyle/>
            <a:p>
              <a:pPr indent="0" lvl="0" marL="0" marR="0" rtl="0" algn="l">
                <a:spcBef>
                  <a:spcPts val="0"/>
                </a:spcBef>
                <a:buNone/>
              </a:pPr>
              <a:r>
                <a:t/>
              </a:r>
              <a:endParaRPr sz="1050">
                <a:solidFill>
                  <a:schemeClr val="dk1"/>
                </a:solidFill>
                <a:latin typeface="Arial"/>
                <a:ea typeface="Arial"/>
                <a:cs typeface="Arial"/>
                <a:sym typeface="Arial"/>
              </a:endParaRPr>
            </a:p>
          </p:txBody>
        </p:sp>
        <p:sp>
          <p:nvSpPr>
            <p:cNvPr id="860" name="Shape 860"/>
            <p:cNvSpPr/>
            <p:nvPr/>
          </p:nvSpPr>
          <p:spPr>
            <a:xfrm>
              <a:off x="5564137" y="2671892"/>
              <a:ext cx="720899" cy="576674"/>
            </a:xfrm>
            <a:prstGeom prst="roundRect">
              <a:avLst>
                <a:gd fmla="val 10000" name="adj"/>
              </a:avLst>
            </a:prstGeom>
            <a:solidFill>
              <a:srgbClr val="287972"/>
            </a:solidFill>
            <a:ln cap="flat" cmpd="sng" w="25400">
              <a:solidFill>
                <a:srgbClr val="FFFFFF"/>
              </a:solidFill>
              <a:prstDash val="solid"/>
              <a:round/>
              <a:headEnd len="med" w="med" type="none"/>
              <a:tailEnd len="med" w="med" type="none"/>
            </a:ln>
          </p:spPr>
          <p:txBody>
            <a:bodyPr anchorCtr="0" anchor="ctr" bIns="68550" lIns="68550" rIns="68550" tIns="68550">
              <a:noAutofit/>
            </a:bodyPr>
            <a:lstStyle/>
            <a:p>
              <a:pPr indent="0" lvl="0" marL="0" marR="0" rtl="0" algn="l">
                <a:spcBef>
                  <a:spcPts val="0"/>
                </a:spcBef>
                <a:buNone/>
              </a:pPr>
              <a:r>
                <a:t/>
              </a:r>
              <a:endParaRPr sz="1050">
                <a:solidFill>
                  <a:schemeClr val="dk1"/>
                </a:solidFill>
                <a:latin typeface="Arial"/>
                <a:ea typeface="Arial"/>
                <a:cs typeface="Arial"/>
                <a:sym typeface="Arial"/>
              </a:endParaRPr>
            </a:p>
          </p:txBody>
        </p:sp>
        <p:sp>
          <p:nvSpPr>
            <p:cNvPr id="861" name="Shape 861"/>
            <p:cNvSpPr txBox="1"/>
            <p:nvPr/>
          </p:nvSpPr>
          <p:spPr>
            <a:xfrm>
              <a:off x="5564137" y="2682194"/>
              <a:ext cx="687149" cy="542925"/>
            </a:xfrm>
            <a:prstGeom prst="rect">
              <a:avLst/>
            </a:prstGeom>
            <a:noFill/>
            <a:ln>
              <a:noFill/>
            </a:ln>
          </p:spPr>
          <p:txBody>
            <a:bodyPr anchorCtr="0" anchor="ctr" bIns="15700" lIns="15700" rIns="15700" tIns="15700">
              <a:noAutofit/>
            </a:bodyPr>
            <a:lstStyle/>
            <a:p>
              <a:pPr indent="0" lvl="0" marL="0" marR="0" rtl="0" algn="ctr">
                <a:lnSpc>
                  <a:spcPct val="90000"/>
                </a:lnSpc>
                <a:spcBef>
                  <a:spcPts val="0"/>
                </a:spcBef>
                <a:spcAft>
                  <a:spcPts val="0"/>
                </a:spcAft>
                <a:buSzPct val="25000"/>
                <a:buNone/>
              </a:pPr>
              <a:r>
                <a:rPr lang="en-US" sz="1600">
                  <a:solidFill>
                    <a:schemeClr val="lt1"/>
                  </a:solidFill>
                  <a:latin typeface="Arial"/>
                  <a:ea typeface="Arial"/>
                  <a:cs typeface="Arial"/>
                  <a:sym typeface="Arial"/>
                </a:rPr>
                <a:t>Auto-Scaling</a:t>
              </a:r>
            </a:p>
          </p:txBody>
        </p:sp>
        <p:sp>
          <p:nvSpPr>
            <p:cNvPr id="862" name="Shape 862"/>
            <p:cNvSpPr/>
            <p:nvPr/>
          </p:nvSpPr>
          <p:spPr>
            <a:xfrm>
              <a:off x="5019117" y="3671726"/>
              <a:ext cx="1135349" cy="293400"/>
            </a:xfrm>
            <a:prstGeom prst="leftArrow">
              <a:avLst>
                <a:gd fmla="val 60000" name="adj1"/>
                <a:gd fmla="val 50000" name="adj2"/>
              </a:avLst>
            </a:prstGeom>
            <a:solidFill>
              <a:srgbClr val="97BBB7"/>
            </a:solidFill>
            <a:ln>
              <a:noFill/>
            </a:ln>
          </p:spPr>
          <p:txBody>
            <a:bodyPr anchorCtr="0" anchor="ctr" bIns="68550" lIns="68550" rIns="68550" tIns="68550">
              <a:noAutofit/>
            </a:bodyPr>
            <a:lstStyle/>
            <a:p>
              <a:pPr indent="0" lvl="0" marL="0" marR="0" rtl="0" algn="l">
                <a:spcBef>
                  <a:spcPts val="0"/>
                </a:spcBef>
                <a:buNone/>
              </a:pPr>
              <a:r>
                <a:t/>
              </a:r>
              <a:endParaRPr sz="1050">
                <a:solidFill>
                  <a:schemeClr val="dk1"/>
                </a:solidFill>
                <a:latin typeface="Arial"/>
                <a:ea typeface="Arial"/>
                <a:cs typeface="Arial"/>
                <a:sym typeface="Arial"/>
              </a:endParaRPr>
            </a:p>
          </p:txBody>
        </p:sp>
        <p:sp>
          <p:nvSpPr>
            <p:cNvPr id="863" name="Shape 863"/>
            <p:cNvSpPr/>
            <p:nvPr/>
          </p:nvSpPr>
          <p:spPr>
            <a:xfrm>
              <a:off x="5564137" y="3530121"/>
              <a:ext cx="950859" cy="576674"/>
            </a:xfrm>
            <a:prstGeom prst="roundRect">
              <a:avLst>
                <a:gd fmla="val 10000" name="adj"/>
              </a:avLst>
            </a:prstGeom>
            <a:solidFill>
              <a:srgbClr val="008774"/>
            </a:solidFill>
            <a:ln cap="flat" cmpd="sng" w="25400">
              <a:solidFill>
                <a:srgbClr val="FFFFFF"/>
              </a:solidFill>
              <a:prstDash val="solid"/>
              <a:round/>
              <a:headEnd len="med" w="med" type="none"/>
              <a:tailEnd len="med" w="med" type="none"/>
            </a:ln>
          </p:spPr>
          <p:txBody>
            <a:bodyPr anchorCtr="0" anchor="ctr" bIns="68550" lIns="68550" rIns="68550" tIns="68550">
              <a:noAutofit/>
            </a:bodyPr>
            <a:lstStyle/>
            <a:p>
              <a:pPr indent="0" lvl="0" marL="0" marR="0" rtl="0" algn="l">
                <a:spcBef>
                  <a:spcPts val="0"/>
                </a:spcBef>
                <a:buNone/>
              </a:pPr>
              <a:r>
                <a:t/>
              </a:r>
              <a:endParaRPr sz="1050">
                <a:solidFill>
                  <a:srgbClr val="1D5852"/>
                </a:solidFill>
                <a:latin typeface="Arial"/>
                <a:ea typeface="Arial"/>
                <a:cs typeface="Arial"/>
                <a:sym typeface="Arial"/>
              </a:endParaRPr>
            </a:p>
          </p:txBody>
        </p:sp>
        <p:sp>
          <p:nvSpPr>
            <p:cNvPr id="864" name="Shape 864"/>
            <p:cNvSpPr txBox="1"/>
            <p:nvPr/>
          </p:nvSpPr>
          <p:spPr>
            <a:xfrm>
              <a:off x="5564137" y="3559183"/>
              <a:ext cx="920468" cy="542925"/>
            </a:xfrm>
            <a:prstGeom prst="rect">
              <a:avLst/>
            </a:prstGeom>
            <a:noFill/>
            <a:ln>
              <a:noFill/>
            </a:ln>
          </p:spPr>
          <p:txBody>
            <a:bodyPr anchorCtr="0" anchor="ctr" bIns="15700" lIns="15700" rIns="15700" tIns="15700">
              <a:noAutofit/>
            </a:bodyPr>
            <a:lstStyle/>
            <a:p>
              <a:pPr indent="0" lvl="0" marL="0" marR="0" rtl="0" algn="ctr">
                <a:lnSpc>
                  <a:spcPct val="90000"/>
                </a:lnSpc>
                <a:spcBef>
                  <a:spcPts val="0"/>
                </a:spcBef>
                <a:spcAft>
                  <a:spcPts val="0"/>
                </a:spcAft>
                <a:buSzPct val="25000"/>
                <a:buNone/>
              </a:pPr>
              <a:r>
                <a:rPr lang="en-US" sz="1600">
                  <a:solidFill>
                    <a:schemeClr val="lt1"/>
                  </a:solidFill>
                  <a:latin typeface="Arial"/>
                  <a:ea typeface="Arial"/>
                  <a:cs typeface="Arial"/>
                  <a:sym typeface="Arial"/>
                </a:rPr>
                <a:t>Marketplace</a:t>
              </a:r>
            </a:p>
          </p:txBody>
        </p:sp>
        <p:pic>
          <p:nvPicPr>
            <p:cNvPr id="865" name="Shape 865"/>
            <p:cNvPicPr preferRelativeResize="0"/>
            <p:nvPr/>
          </p:nvPicPr>
          <p:blipFill rotWithShape="1">
            <a:blip r:embed="rId4">
              <a:alphaModFix/>
            </a:blip>
            <a:srcRect b="0" l="0" r="0" t="0"/>
            <a:stretch/>
          </p:blipFill>
          <p:spPr>
            <a:xfrm>
              <a:off x="1438238" y="2794221"/>
              <a:ext cx="460124" cy="460124"/>
            </a:xfrm>
            <a:prstGeom prst="rect">
              <a:avLst/>
            </a:prstGeom>
            <a:noFill/>
            <a:ln>
              <a:noFill/>
            </a:ln>
          </p:spPr>
        </p:pic>
        <p:pic>
          <p:nvPicPr>
            <p:cNvPr id="866" name="Shape 866"/>
            <p:cNvPicPr preferRelativeResize="0"/>
            <p:nvPr/>
          </p:nvPicPr>
          <p:blipFill rotWithShape="1">
            <a:blip r:embed="rId5">
              <a:alphaModFix/>
            </a:blip>
            <a:srcRect b="0" l="0" r="0" t="0"/>
            <a:stretch/>
          </p:blipFill>
          <p:spPr>
            <a:xfrm>
              <a:off x="2323443" y="2102114"/>
              <a:ext cx="465525" cy="465525"/>
            </a:xfrm>
            <a:prstGeom prst="rect">
              <a:avLst/>
            </a:prstGeom>
            <a:noFill/>
            <a:ln>
              <a:noFill/>
            </a:ln>
          </p:spPr>
        </p:pic>
        <p:pic>
          <p:nvPicPr>
            <p:cNvPr id="867" name="Shape 867"/>
            <p:cNvPicPr preferRelativeResize="0"/>
            <p:nvPr/>
          </p:nvPicPr>
          <p:blipFill rotWithShape="1">
            <a:blip r:embed="rId6">
              <a:alphaModFix/>
            </a:blip>
            <a:srcRect b="0" l="0" r="0" t="0"/>
            <a:stretch/>
          </p:blipFill>
          <p:spPr>
            <a:xfrm>
              <a:off x="4197701" y="2321846"/>
              <a:ext cx="465525" cy="465525"/>
            </a:xfrm>
            <a:prstGeom prst="rect">
              <a:avLst/>
            </a:prstGeom>
            <a:noFill/>
            <a:ln>
              <a:noFill/>
            </a:ln>
          </p:spPr>
        </p:pic>
        <p:pic>
          <p:nvPicPr>
            <p:cNvPr id="868" name="Shape 868"/>
            <p:cNvPicPr preferRelativeResize="0"/>
            <p:nvPr/>
          </p:nvPicPr>
          <p:blipFill rotWithShape="1">
            <a:blip r:embed="rId7">
              <a:alphaModFix/>
            </a:blip>
            <a:srcRect b="0" l="0" r="0" t="0"/>
            <a:stretch/>
          </p:blipFill>
          <p:spPr>
            <a:xfrm>
              <a:off x="1836271" y="3587421"/>
              <a:ext cx="460124" cy="460124"/>
            </a:xfrm>
            <a:prstGeom prst="rect">
              <a:avLst/>
            </a:prstGeom>
            <a:noFill/>
            <a:ln>
              <a:noFill/>
            </a:ln>
          </p:spPr>
        </p:pic>
        <p:pic>
          <p:nvPicPr>
            <p:cNvPr id="869" name="Shape 869"/>
            <p:cNvPicPr preferRelativeResize="0"/>
            <p:nvPr/>
          </p:nvPicPr>
          <p:blipFill rotWithShape="1">
            <a:blip r:embed="rId8">
              <a:alphaModFix/>
            </a:blip>
            <a:srcRect b="20432" l="0" r="0" t="0"/>
            <a:stretch/>
          </p:blipFill>
          <p:spPr>
            <a:xfrm>
              <a:off x="1962984" y="2799359"/>
              <a:ext cx="527899" cy="431690"/>
            </a:xfrm>
            <a:prstGeom prst="rect">
              <a:avLst/>
            </a:prstGeom>
            <a:noFill/>
            <a:ln>
              <a:noFill/>
            </a:ln>
          </p:spPr>
        </p:pic>
        <p:grpSp>
          <p:nvGrpSpPr>
            <p:cNvPr id="870" name="Shape 870"/>
            <p:cNvGrpSpPr/>
            <p:nvPr/>
          </p:nvGrpSpPr>
          <p:grpSpPr>
            <a:xfrm>
              <a:off x="6126816" y="2107459"/>
              <a:ext cx="439246" cy="415577"/>
              <a:chOff x="8221725" y="2042058"/>
              <a:chExt cx="564881" cy="534443"/>
            </a:xfrm>
          </p:grpSpPr>
          <p:sp>
            <p:nvSpPr>
              <p:cNvPr id="871" name="Shape 871"/>
              <p:cNvSpPr/>
              <p:nvPr/>
            </p:nvSpPr>
            <p:spPr>
              <a:xfrm>
                <a:off x="8221725" y="2042058"/>
                <a:ext cx="564881" cy="534443"/>
              </a:xfrm>
              <a:prstGeom prst="ellipse">
                <a:avLst/>
              </a:prstGeom>
              <a:solidFill>
                <a:schemeClr val="accent1"/>
              </a:solidFill>
              <a:ln cap="flat" cmpd="sng" w="9525">
                <a:solidFill>
                  <a:srgbClr val="00867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72" name="Shape 872"/>
              <p:cNvSpPr/>
              <p:nvPr/>
            </p:nvSpPr>
            <p:spPr>
              <a:xfrm>
                <a:off x="8318663" y="2175266"/>
                <a:ext cx="351562" cy="240955"/>
              </a:xfrm>
              <a:prstGeom prst="flowChartMultidocument">
                <a:avLst/>
              </a:prstGeom>
              <a:solidFill>
                <a:srgbClr val="FFFFFF"/>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grpSp>
      <p:sp>
        <p:nvSpPr>
          <p:cNvPr id="873" name="Shape 873"/>
          <p:cNvSpPr/>
          <p:nvPr/>
        </p:nvSpPr>
        <p:spPr>
          <a:xfrm>
            <a:off x="1532162" y="3363076"/>
            <a:ext cx="1429581" cy="772974"/>
          </a:xfrm>
          <a:prstGeom prst="roundRect">
            <a:avLst>
              <a:gd fmla="val 10000" name="adj"/>
            </a:avLst>
          </a:prstGeom>
          <a:solidFill>
            <a:srgbClr val="2C877F"/>
          </a:solidFill>
          <a:ln cap="flat" cmpd="sng" w="25400">
            <a:solidFill>
              <a:srgbClr val="FFFFFF"/>
            </a:solidFill>
            <a:prstDash val="solid"/>
            <a:round/>
            <a:headEnd len="med" w="med" type="none"/>
            <a:tailEnd len="med" w="med" type="none"/>
          </a:ln>
        </p:spPr>
        <p:txBody>
          <a:bodyPr anchorCtr="0" anchor="ctr" bIns="68550" lIns="68550" rIns="68550" tIns="68550">
            <a:noAutofit/>
          </a:bodyPr>
          <a:lstStyle/>
          <a:p>
            <a:pPr indent="0" lvl="0" marL="0" marR="0" rtl="0" algn="l">
              <a:spcBef>
                <a:spcPts val="0"/>
              </a:spcBef>
              <a:buNone/>
            </a:pPr>
            <a:r>
              <a:t/>
            </a:r>
            <a:endParaRPr sz="1050">
              <a:solidFill>
                <a:schemeClr val="dk1"/>
              </a:solidFill>
              <a:latin typeface="Arial"/>
              <a:ea typeface="Arial"/>
              <a:cs typeface="Arial"/>
              <a:sym typeface="Arial"/>
            </a:endParaRPr>
          </a:p>
        </p:txBody>
      </p:sp>
      <p:sp>
        <p:nvSpPr>
          <p:cNvPr id="874" name="Shape 874"/>
          <p:cNvSpPr txBox="1"/>
          <p:nvPr/>
        </p:nvSpPr>
        <p:spPr>
          <a:xfrm>
            <a:off x="1536041" y="3382792"/>
            <a:ext cx="1517837" cy="727736"/>
          </a:xfrm>
          <a:prstGeom prst="rect">
            <a:avLst/>
          </a:prstGeom>
          <a:noFill/>
          <a:ln>
            <a:noFill/>
          </a:ln>
        </p:spPr>
        <p:txBody>
          <a:bodyPr anchorCtr="0" anchor="ctr" bIns="15700" lIns="15700" rIns="15700" tIns="15700">
            <a:noAutofit/>
          </a:bodyPr>
          <a:lstStyle/>
          <a:p>
            <a:pPr indent="0" lvl="0" marL="0" marR="0" rtl="0" algn="ctr">
              <a:lnSpc>
                <a:spcPct val="90000"/>
              </a:lnSpc>
              <a:spcBef>
                <a:spcPts val="0"/>
              </a:spcBef>
              <a:spcAft>
                <a:spcPts val="0"/>
              </a:spcAft>
              <a:buSzPct val="25000"/>
              <a:buNone/>
            </a:pPr>
            <a:r>
              <a:rPr lang="en-US" sz="1600">
                <a:solidFill>
                  <a:schemeClr val="lt1"/>
                </a:solidFill>
                <a:latin typeface="Arial"/>
                <a:ea typeface="Arial"/>
                <a:cs typeface="Arial"/>
                <a:sym typeface="Arial"/>
              </a:rPr>
              <a:t>Health management</a:t>
            </a:r>
          </a:p>
        </p:txBody>
      </p:sp>
      <p:sp>
        <p:nvSpPr>
          <p:cNvPr id="875" name="Shape 875"/>
          <p:cNvSpPr txBox="1"/>
          <p:nvPr>
            <p:ph type="title"/>
          </p:nvPr>
        </p:nvSpPr>
        <p:spPr>
          <a:xfrm>
            <a:off x="175557" y="110382"/>
            <a:ext cx="8968440" cy="460373"/>
          </a:xfrm>
          <a:prstGeom prst="rect">
            <a:avLst/>
          </a:prstGeom>
          <a:noFill/>
          <a:ln>
            <a:noFill/>
          </a:ln>
        </p:spPr>
        <p:txBody>
          <a:bodyPr anchorCtr="0" anchor="t" bIns="45700" lIns="91425" rIns="91425" tIns="45700">
            <a:noAutofit/>
          </a:bodyPr>
          <a:lstStyle/>
          <a:p>
            <a:pPr indent="0" lvl="0" marL="0" marR="0" rtl="0" algn="l">
              <a:spcBef>
                <a:spcPts val="0"/>
              </a:spcBef>
              <a:buClr>
                <a:srgbClr val="33928A"/>
              </a:buClr>
              <a:buSzPct val="25000"/>
              <a:buFont typeface="Arial"/>
              <a:buNone/>
            </a:pPr>
            <a:r>
              <a:rPr b="1" i="0" lang="en-US" sz="3200" u="none" cap="none" strike="noStrike">
                <a:solidFill>
                  <a:srgbClr val="33928A"/>
                </a:solidFill>
                <a:latin typeface="Arial"/>
                <a:ea typeface="Arial"/>
                <a:cs typeface="Arial"/>
                <a:sym typeface="Arial"/>
              </a:rPr>
              <a:t>Cloud Foundry: </a:t>
            </a:r>
            <a:r>
              <a:rPr b="1" i="0" lang="en-US" sz="3200" u="none" cap="none" strike="noStrike">
                <a:solidFill>
                  <a:srgbClr val="FFFFFF"/>
                </a:solidFill>
                <a:latin typeface="Arial"/>
                <a:ea typeface="Arial"/>
                <a:cs typeface="Arial"/>
                <a:sym typeface="Arial"/>
              </a:rPr>
              <a:t>An App-centric Platform</a:t>
            </a:r>
          </a:p>
        </p:txBody>
      </p:sp>
      <p:pic>
        <p:nvPicPr>
          <p:cNvPr descr="icon_rabbitmq_cf@2x.png" id="876" name="Shape 876"/>
          <p:cNvPicPr preferRelativeResize="0"/>
          <p:nvPr/>
        </p:nvPicPr>
        <p:blipFill rotWithShape="1">
          <a:blip r:embed="rId9">
            <a:alphaModFix/>
          </a:blip>
          <a:srcRect b="0" l="0" r="0" t="0"/>
          <a:stretch/>
        </p:blipFill>
        <p:spPr>
          <a:xfrm>
            <a:off x="6856375" y="3408257"/>
            <a:ext cx="637539" cy="637539"/>
          </a:xfrm>
          <a:prstGeom prst="rect">
            <a:avLst/>
          </a:prstGeom>
          <a:noFill/>
          <a:ln>
            <a:noFill/>
          </a:ln>
        </p:spPr>
      </p:pic>
      <p:pic>
        <p:nvPicPr>
          <p:cNvPr descr="icon_redis_cf@2x.png" id="877" name="Shape 877"/>
          <p:cNvPicPr preferRelativeResize="0"/>
          <p:nvPr/>
        </p:nvPicPr>
        <p:blipFill rotWithShape="1">
          <a:blip r:embed="rId10">
            <a:alphaModFix/>
          </a:blip>
          <a:srcRect b="0" l="0" r="0" t="0"/>
          <a:stretch/>
        </p:blipFill>
        <p:spPr>
          <a:xfrm>
            <a:off x="7596674" y="3399387"/>
            <a:ext cx="638006" cy="638006"/>
          </a:xfrm>
          <a:prstGeom prst="rect">
            <a:avLst/>
          </a:prstGeom>
          <a:noFill/>
          <a:ln>
            <a:noFill/>
          </a:ln>
        </p:spPr>
      </p:pic>
      <p:pic>
        <p:nvPicPr>
          <p:cNvPr id="878" name="Shape 878"/>
          <p:cNvPicPr preferRelativeResize="0"/>
          <p:nvPr/>
        </p:nvPicPr>
        <p:blipFill rotWithShape="1">
          <a:blip r:embed="rId11">
            <a:alphaModFix/>
          </a:blip>
          <a:srcRect b="0" l="0" r="0" t="0"/>
          <a:stretch/>
        </p:blipFill>
        <p:spPr>
          <a:xfrm>
            <a:off x="8319346" y="3382792"/>
            <a:ext cx="639781" cy="639781"/>
          </a:xfrm>
          <a:prstGeom prst="rect">
            <a:avLst/>
          </a:prstGeom>
          <a:noFill/>
          <a:ln>
            <a:noFill/>
          </a:ln>
        </p:spPr>
      </p:pic>
      <p:cxnSp>
        <p:nvCxnSpPr>
          <p:cNvPr id="879" name="Shape 879"/>
          <p:cNvCxnSpPr/>
          <p:nvPr/>
        </p:nvCxnSpPr>
        <p:spPr>
          <a:xfrm>
            <a:off x="1676090" y="4576264"/>
            <a:ext cx="5180286" cy="0"/>
          </a:xfrm>
          <a:prstGeom prst="straightConnector1">
            <a:avLst/>
          </a:prstGeom>
          <a:noFill/>
          <a:ln cap="flat" cmpd="sng" w="25400">
            <a:solidFill>
              <a:srgbClr val="FFFF00"/>
            </a:solidFill>
            <a:prstDash val="dash"/>
            <a:round/>
            <a:headEnd len="med" w="med" type="none"/>
            <a:tailEnd len="med" w="med" type="none"/>
          </a:ln>
          <a:effectLst>
            <a:outerShdw blurRad="39999" rotWithShape="0" dir="5400000" dist="20000">
              <a:srgbClr val="000000">
                <a:alpha val="37647"/>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500"/>
                                        <p:tgtEl>
                                          <p:spTgt spid="8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3" name="Shape 883"/>
        <p:cNvGrpSpPr/>
        <p:nvPr/>
      </p:nvGrpSpPr>
      <p:grpSpPr>
        <a:xfrm>
          <a:off x="0" y="0"/>
          <a:ext cx="0" cy="0"/>
          <a:chOff x="0" y="0"/>
          <a:chExt cx="0" cy="0"/>
        </a:xfrm>
      </p:grpSpPr>
      <p:sp>
        <p:nvSpPr>
          <p:cNvPr id="884" name="Shape 884"/>
          <p:cNvSpPr/>
          <p:nvPr/>
        </p:nvSpPr>
        <p:spPr>
          <a:xfrm>
            <a:off x="4979085" y="2838536"/>
            <a:ext cx="3533131" cy="1757035"/>
          </a:xfrm>
          <a:prstGeom prst="rect">
            <a:avLst/>
          </a:prstGeom>
          <a:solidFill>
            <a:srgbClr val="016B54"/>
          </a:solidFill>
          <a:ln>
            <a:noFill/>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885" name="Shape 885"/>
          <p:cNvPicPr preferRelativeResize="0"/>
          <p:nvPr/>
        </p:nvPicPr>
        <p:blipFill rotWithShape="1">
          <a:blip r:embed="rId3">
            <a:alphaModFix/>
          </a:blip>
          <a:srcRect b="0" l="0" r="0" t="0"/>
          <a:stretch/>
        </p:blipFill>
        <p:spPr>
          <a:xfrm>
            <a:off x="5257239" y="2394084"/>
            <a:ext cx="3024221" cy="1925019"/>
          </a:xfrm>
          <a:prstGeom prst="rect">
            <a:avLst/>
          </a:prstGeom>
          <a:noFill/>
          <a:ln>
            <a:noFill/>
          </a:ln>
        </p:spPr>
      </p:pic>
      <p:sp>
        <p:nvSpPr>
          <p:cNvPr id="886" name="Shape 886"/>
          <p:cNvSpPr/>
          <p:nvPr/>
        </p:nvSpPr>
        <p:spPr>
          <a:xfrm>
            <a:off x="720949" y="3801932"/>
            <a:ext cx="1188719" cy="914400"/>
          </a:xfrm>
          <a:prstGeom prst="rect">
            <a:avLst/>
          </a:prstGeom>
          <a:noFill/>
          <a:ln>
            <a:noFill/>
          </a:ln>
        </p:spPr>
        <p:txBody>
          <a:bodyPr anchorCtr="0" anchor="t" bIns="45700" lIns="91425" rIns="91425" tIns="45700">
            <a:noAutofit/>
          </a:bodyPr>
          <a:lstStyle/>
          <a:p>
            <a:pPr indent="0" lvl="0" marL="0" marR="0" rtl="0" algn="ctr">
              <a:spcBef>
                <a:spcPts val="0"/>
              </a:spcBef>
              <a:buClr>
                <a:srgbClr val="FFFFFF"/>
              </a:buClr>
              <a:buSzPct val="25000"/>
              <a:buFont typeface="Arial"/>
              <a:buNone/>
            </a:pPr>
            <a:r>
              <a:rPr b="1" i="0" lang="en-US" sz="800" u="none" cap="none" strike="noStrike">
                <a:solidFill>
                  <a:srgbClr val="FFFFFF"/>
                </a:solidFill>
                <a:latin typeface="Arial"/>
                <a:ea typeface="Arial"/>
                <a:cs typeface="Arial"/>
                <a:sym typeface="Arial"/>
              </a:rPr>
              <a:t>Distributed revision control and source code management. Collaborative software development.</a:t>
            </a:r>
          </a:p>
        </p:txBody>
      </p:sp>
      <p:sp>
        <p:nvSpPr>
          <p:cNvPr id="887" name="Shape 887"/>
          <p:cNvSpPr/>
          <p:nvPr/>
        </p:nvSpPr>
        <p:spPr>
          <a:xfrm>
            <a:off x="2068534" y="3798985"/>
            <a:ext cx="1188719" cy="914400"/>
          </a:xfrm>
          <a:prstGeom prst="rect">
            <a:avLst/>
          </a:prstGeom>
          <a:noFill/>
          <a:ln>
            <a:noFill/>
          </a:ln>
        </p:spPr>
        <p:txBody>
          <a:bodyPr anchorCtr="0" anchor="t" bIns="45700" lIns="91425" rIns="91425" tIns="45700">
            <a:noAutofit/>
          </a:bodyPr>
          <a:lstStyle/>
          <a:p>
            <a:pPr indent="0" lvl="0" marL="0" marR="0" rtl="0" algn="ctr">
              <a:spcBef>
                <a:spcPts val="0"/>
              </a:spcBef>
              <a:buClr>
                <a:srgbClr val="FFFFFF"/>
              </a:buClr>
              <a:buSzPct val="25000"/>
              <a:buFont typeface="Arial"/>
              <a:buNone/>
            </a:pPr>
            <a:r>
              <a:rPr b="1" i="0" lang="en-US" sz="800" u="none" cap="none" strike="noStrike">
                <a:solidFill>
                  <a:srgbClr val="FFFFFF"/>
                </a:solidFill>
                <a:latin typeface="Arial"/>
                <a:ea typeface="Arial"/>
                <a:cs typeface="Arial"/>
                <a:sym typeface="Arial"/>
              </a:rPr>
              <a:t>Build, test and deploy software projects continuously and incrementally. Thousands</a:t>
            </a:r>
            <a:r>
              <a:rPr b="1" i="0" lang="en-US" sz="800" u="none" cap="none" strike="noStrike">
                <a:solidFill>
                  <a:srgbClr val="FFFFFF"/>
                </a:solidFill>
                <a:latin typeface="Arial"/>
                <a:ea typeface="Arial"/>
                <a:cs typeface="Arial"/>
                <a:sym typeface="Arial"/>
              </a:rPr>
              <a:t> </a:t>
            </a:r>
            <a:r>
              <a:rPr b="1" i="0" lang="en-US" sz="800" u="none" cap="none" strike="noStrike">
                <a:solidFill>
                  <a:srgbClr val="FFFFFF"/>
                </a:solidFill>
                <a:latin typeface="Arial"/>
                <a:ea typeface="Arial"/>
                <a:cs typeface="Arial"/>
                <a:sym typeface="Arial"/>
              </a:rPr>
              <a:t>of compatible plugins.</a:t>
            </a:r>
          </a:p>
        </p:txBody>
      </p:sp>
      <p:sp>
        <p:nvSpPr>
          <p:cNvPr id="888" name="Shape 888"/>
          <p:cNvSpPr/>
          <p:nvPr/>
        </p:nvSpPr>
        <p:spPr>
          <a:xfrm>
            <a:off x="3442012" y="3806432"/>
            <a:ext cx="1188719" cy="914400"/>
          </a:xfrm>
          <a:prstGeom prst="rect">
            <a:avLst/>
          </a:prstGeom>
          <a:noFill/>
          <a:ln>
            <a:noFill/>
          </a:ln>
        </p:spPr>
        <p:txBody>
          <a:bodyPr anchorCtr="0" anchor="t" bIns="45700" lIns="91425" rIns="91425" tIns="45700">
            <a:noAutofit/>
          </a:bodyPr>
          <a:lstStyle/>
          <a:p>
            <a:pPr indent="0" lvl="0" marL="0" marR="0" rtl="0" algn="ctr">
              <a:spcBef>
                <a:spcPts val="0"/>
              </a:spcBef>
              <a:buClr>
                <a:srgbClr val="FFFFFF"/>
              </a:buClr>
              <a:buSzPct val="25000"/>
              <a:buFont typeface="Arial"/>
              <a:buNone/>
            </a:pPr>
            <a:r>
              <a:rPr b="1" i="0" lang="en-US" sz="800" u="none" cap="none" strike="noStrike">
                <a:solidFill>
                  <a:srgbClr val="FFFFFF"/>
                </a:solidFill>
                <a:latin typeface="Arial"/>
                <a:ea typeface="Arial"/>
                <a:cs typeface="Arial"/>
                <a:sym typeface="Arial"/>
              </a:rPr>
              <a:t>Share binaries and manage distributions. Manage artifact lifecycle. </a:t>
            </a:r>
          </a:p>
        </p:txBody>
      </p:sp>
      <p:sp>
        <p:nvSpPr>
          <p:cNvPr id="889" name="Shape 889"/>
          <p:cNvSpPr/>
          <p:nvPr/>
        </p:nvSpPr>
        <p:spPr>
          <a:xfrm>
            <a:off x="5101380" y="3663842"/>
            <a:ext cx="3332479" cy="655262"/>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rgbClr val="FFFFFF"/>
              </a:buClr>
              <a:buSzPct val="25000"/>
              <a:buFont typeface="Arial"/>
              <a:buNone/>
            </a:pPr>
            <a:r>
              <a:rPr b="1" i="0" lang="en-US" sz="800" u="none" cap="none" strike="noStrike">
                <a:solidFill>
                  <a:srgbClr val="FFFFFF"/>
                </a:solidFill>
                <a:latin typeface="Arial"/>
                <a:ea typeface="Arial"/>
                <a:cs typeface="Arial"/>
                <a:sym typeface="Arial"/>
              </a:rPr>
              <a:t>Develop, Test, QA and Production on the same platform. </a:t>
            </a:r>
          </a:p>
          <a:p>
            <a:pPr indent="0" lvl="0" marL="0" marR="0" rtl="0" algn="ctr">
              <a:spcBef>
                <a:spcPts val="0"/>
              </a:spcBef>
              <a:spcAft>
                <a:spcPts val="0"/>
              </a:spcAft>
              <a:buClr>
                <a:srgbClr val="FFFFFF"/>
              </a:buClr>
              <a:buSzPct val="25000"/>
              <a:buFont typeface="Arial"/>
              <a:buNone/>
            </a:pPr>
            <a:r>
              <a:rPr b="1" i="0" lang="en-US" sz="800" u="none" cap="none" strike="noStrike">
                <a:solidFill>
                  <a:srgbClr val="FFFFFF"/>
                </a:solidFill>
                <a:latin typeface="Arial"/>
                <a:ea typeface="Arial"/>
                <a:cs typeface="Arial"/>
                <a:sym typeface="Arial"/>
              </a:rPr>
              <a:t>Horizontal scaling, high availability, security, logging, update</a:t>
            </a:r>
            <a:r>
              <a:rPr b="1" i="0" lang="en-US" sz="800" u="none" cap="none" strike="noStrike">
                <a:solidFill>
                  <a:srgbClr val="FFFFFF"/>
                </a:solidFill>
                <a:latin typeface="Arial"/>
                <a:ea typeface="Arial"/>
                <a:cs typeface="Arial"/>
                <a:sym typeface="Arial"/>
              </a:rPr>
              <a:t> </a:t>
            </a:r>
            <a:r>
              <a:rPr b="1" lang="en-US" sz="800">
                <a:solidFill>
                  <a:srgbClr val="FFFFFF"/>
                </a:solidFill>
                <a:latin typeface="Arial"/>
                <a:ea typeface="Arial"/>
                <a:cs typeface="Arial"/>
                <a:sym typeface="Arial"/>
              </a:rPr>
              <a:t>management </a:t>
            </a:r>
          </a:p>
          <a:p>
            <a:pPr indent="0" lvl="0" marL="0" marR="0" rtl="0" algn="ctr">
              <a:spcBef>
                <a:spcPts val="0"/>
              </a:spcBef>
              <a:spcAft>
                <a:spcPts val="0"/>
              </a:spcAft>
              <a:buClr>
                <a:srgbClr val="FFFFFF"/>
              </a:buClr>
              <a:buSzPct val="25000"/>
              <a:buFont typeface="Arial"/>
              <a:buNone/>
            </a:pPr>
            <a:r>
              <a:rPr b="1" i="0" lang="en-US" sz="800" u="none" cap="none" strike="noStrike">
                <a:solidFill>
                  <a:srgbClr val="FFFFFF"/>
                </a:solidFill>
                <a:latin typeface="Arial"/>
                <a:ea typeface="Arial"/>
                <a:cs typeface="Arial"/>
                <a:sym typeface="Arial"/>
              </a:rPr>
              <a:t>Built-in ecosystem of services. </a:t>
            </a:r>
          </a:p>
          <a:p>
            <a:pPr indent="0" lvl="0" marL="0" marR="0" rtl="0" algn="ctr">
              <a:spcBef>
                <a:spcPts val="0"/>
              </a:spcBef>
              <a:buClr>
                <a:srgbClr val="FFFFFF"/>
              </a:buClr>
              <a:buSzPct val="25000"/>
              <a:buFont typeface="Arial"/>
              <a:buNone/>
            </a:pPr>
            <a:r>
              <a:rPr b="1" i="0" lang="en-US" sz="800" u="none" cap="none" strike="noStrike">
                <a:solidFill>
                  <a:srgbClr val="FFFFFF"/>
                </a:solidFill>
                <a:latin typeface="Arial"/>
                <a:ea typeface="Arial"/>
                <a:cs typeface="Arial"/>
                <a:sym typeface="Arial"/>
              </a:rPr>
              <a:t>Deploy, operate and scale on IAAS of choice.</a:t>
            </a:r>
          </a:p>
          <a:p>
            <a:pPr indent="0" lvl="0" marL="0" marR="0" rtl="0" algn="ctr">
              <a:spcBef>
                <a:spcPts val="0"/>
              </a:spcBef>
              <a:spcAft>
                <a:spcPts val="0"/>
              </a:spcAft>
              <a:buSzPct val="25000"/>
              <a:buNone/>
            </a:pPr>
            <a:r>
              <a:rPr b="1" lang="en-US" sz="800">
                <a:solidFill>
                  <a:srgbClr val="FFFFFF"/>
                </a:solidFill>
                <a:latin typeface="Arial"/>
                <a:ea typeface="Arial"/>
                <a:cs typeface="Arial"/>
                <a:sym typeface="Arial"/>
              </a:rPr>
              <a:t>Simple, developer friendly commands and APIs. </a:t>
            </a:r>
          </a:p>
          <a:p>
            <a:pPr indent="0" lvl="0" marL="0" marR="0" rtl="0" algn="ctr">
              <a:spcBef>
                <a:spcPts val="0"/>
              </a:spcBef>
              <a:buClr>
                <a:schemeClr val="dk1"/>
              </a:buClr>
              <a:buFont typeface="Arial"/>
              <a:buNone/>
            </a:pPr>
            <a:r>
              <a:t/>
            </a:r>
            <a:endParaRPr b="1" i="0" sz="800" u="none" cap="none" strike="noStrike">
              <a:solidFill>
                <a:srgbClr val="FFFFFF"/>
              </a:solidFill>
              <a:latin typeface="Arial"/>
              <a:ea typeface="Arial"/>
              <a:cs typeface="Arial"/>
              <a:sym typeface="Arial"/>
            </a:endParaRPr>
          </a:p>
        </p:txBody>
      </p:sp>
      <p:sp>
        <p:nvSpPr>
          <p:cNvPr id="890" name="Shape 890"/>
          <p:cNvSpPr/>
          <p:nvPr/>
        </p:nvSpPr>
        <p:spPr>
          <a:xfrm>
            <a:off x="706024" y="1632788"/>
            <a:ext cx="1902013" cy="575234"/>
          </a:xfrm>
          <a:prstGeom prst="wedgeRoundRectCallout">
            <a:avLst>
              <a:gd fmla="val -20833" name="adj1"/>
              <a:gd fmla="val 62500" name="adj2"/>
              <a:gd fmla="val 0" name="adj3"/>
            </a:avLst>
          </a:prstGeom>
          <a:solidFill>
            <a:srgbClr val="D8D8D8"/>
          </a:solidFill>
          <a:ln cap="flat" cmpd="sng" w="12700">
            <a:solidFill>
              <a:srgbClr val="A5A5A5"/>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2"/>
              </a:buClr>
              <a:buSzPct val="25000"/>
              <a:buFont typeface="Arial"/>
              <a:buNone/>
            </a:pPr>
            <a:r>
              <a:rPr b="1" i="0" lang="en-US" sz="800" u="none" cap="none" strike="noStrike">
                <a:solidFill>
                  <a:schemeClr val="dk2"/>
                </a:solidFill>
                <a:latin typeface="Arial"/>
                <a:ea typeface="Arial"/>
                <a:cs typeface="Arial"/>
                <a:sym typeface="Arial"/>
              </a:rPr>
              <a:t>AUTOMATION.</a:t>
            </a:r>
          </a:p>
          <a:p>
            <a:pPr indent="0" lvl="0" marL="0" marR="0" rtl="0" algn="l">
              <a:spcBef>
                <a:spcPts val="0"/>
              </a:spcBef>
              <a:buClr>
                <a:srgbClr val="000000"/>
              </a:buClr>
              <a:buSzPct val="25000"/>
              <a:buFont typeface="Arial"/>
              <a:buNone/>
            </a:pPr>
            <a:r>
              <a:rPr b="0" i="0" lang="en-US" sz="800" u="none" cap="none" strike="noStrike">
                <a:solidFill>
                  <a:srgbClr val="000000"/>
                </a:solidFill>
                <a:latin typeface="Arial"/>
                <a:ea typeface="Arial"/>
                <a:cs typeface="Arial"/>
                <a:sym typeface="Arial"/>
              </a:rPr>
              <a:t>Integrate tools and automate processes from testing to builds and deployment.</a:t>
            </a:r>
          </a:p>
        </p:txBody>
      </p:sp>
      <p:sp>
        <p:nvSpPr>
          <p:cNvPr id="891" name="Shape 891"/>
          <p:cNvSpPr/>
          <p:nvPr/>
        </p:nvSpPr>
        <p:spPr>
          <a:xfrm>
            <a:off x="2771392" y="1635776"/>
            <a:ext cx="1902013" cy="575234"/>
          </a:xfrm>
          <a:prstGeom prst="wedgeRoundRectCallout">
            <a:avLst>
              <a:gd fmla="val -20833" name="adj1"/>
              <a:gd fmla="val 62500" name="adj2"/>
              <a:gd fmla="val 0" name="adj3"/>
            </a:avLst>
          </a:prstGeom>
          <a:solidFill>
            <a:srgbClr val="D8D8D8"/>
          </a:solidFill>
          <a:ln cap="flat" cmpd="sng" w="12700">
            <a:solidFill>
              <a:srgbClr val="A5A5A5"/>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2"/>
              </a:buClr>
              <a:buSzPct val="25000"/>
              <a:buFont typeface="Arial"/>
              <a:buNone/>
            </a:pPr>
            <a:r>
              <a:rPr b="1" i="0" lang="en-US" sz="800" u="none" cap="none" strike="noStrike">
                <a:solidFill>
                  <a:schemeClr val="dk2"/>
                </a:solidFill>
                <a:latin typeface="Arial"/>
                <a:ea typeface="Arial"/>
                <a:cs typeface="Arial"/>
                <a:sym typeface="Arial"/>
              </a:rPr>
              <a:t>SPEED.</a:t>
            </a:r>
          </a:p>
          <a:p>
            <a:pPr indent="0" lvl="0" marL="0" marR="0" rtl="0" algn="l">
              <a:spcBef>
                <a:spcPts val="0"/>
              </a:spcBef>
              <a:buClr>
                <a:srgbClr val="000000"/>
              </a:buClr>
              <a:buSzPct val="25000"/>
              <a:buFont typeface="Arial"/>
              <a:buNone/>
            </a:pPr>
            <a:r>
              <a:rPr b="0" i="0" lang="en-US" sz="800" u="none" cap="none" strike="noStrike">
                <a:solidFill>
                  <a:srgbClr val="000000"/>
                </a:solidFill>
                <a:latin typeface="Arial"/>
                <a:ea typeface="Arial"/>
                <a:cs typeface="Arial"/>
                <a:sym typeface="Arial"/>
              </a:rPr>
              <a:t>Releasing more frequently with fewer bits will reduce complexity and improve time-to-market.</a:t>
            </a:r>
          </a:p>
        </p:txBody>
      </p:sp>
      <p:sp>
        <p:nvSpPr>
          <p:cNvPr id="892" name="Shape 892"/>
          <p:cNvSpPr/>
          <p:nvPr/>
        </p:nvSpPr>
        <p:spPr>
          <a:xfrm>
            <a:off x="4836762" y="1635776"/>
            <a:ext cx="1902013" cy="575234"/>
          </a:xfrm>
          <a:prstGeom prst="wedgeRoundRectCallout">
            <a:avLst>
              <a:gd fmla="val -20833" name="adj1"/>
              <a:gd fmla="val 62500" name="adj2"/>
              <a:gd fmla="val 0" name="adj3"/>
            </a:avLst>
          </a:prstGeom>
          <a:solidFill>
            <a:srgbClr val="D8D8D8"/>
          </a:solidFill>
          <a:ln cap="flat" cmpd="sng" w="12700">
            <a:solidFill>
              <a:srgbClr val="A5A5A5"/>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2"/>
              </a:buClr>
              <a:buSzPct val="25000"/>
              <a:buFont typeface="Arial"/>
              <a:buNone/>
            </a:pPr>
            <a:r>
              <a:rPr b="1" i="0" lang="en-US" sz="800" u="none" cap="none" strike="noStrike">
                <a:solidFill>
                  <a:schemeClr val="dk2"/>
                </a:solidFill>
                <a:latin typeface="Arial"/>
                <a:ea typeface="Arial"/>
                <a:cs typeface="Arial"/>
                <a:sym typeface="Arial"/>
              </a:rPr>
              <a:t>QUALITY.</a:t>
            </a:r>
          </a:p>
          <a:p>
            <a:pPr indent="0" lvl="0" marL="0" marR="0" rtl="0" algn="l">
              <a:spcBef>
                <a:spcPts val="0"/>
              </a:spcBef>
              <a:buClr>
                <a:srgbClr val="000000"/>
              </a:buClr>
              <a:buSzPct val="25000"/>
              <a:buFont typeface="Arial"/>
              <a:buNone/>
            </a:pPr>
            <a:r>
              <a:rPr lang="en-US" sz="800">
                <a:solidFill>
                  <a:srgbClr val="000000"/>
                </a:solidFill>
                <a:latin typeface="Arial"/>
                <a:ea typeface="Arial"/>
                <a:cs typeface="Arial"/>
                <a:sym typeface="Arial"/>
              </a:rPr>
              <a:t>Shorten </a:t>
            </a:r>
            <a:r>
              <a:rPr b="0" i="0" lang="en-US" sz="800" u="none" cap="none" strike="noStrike">
                <a:solidFill>
                  <a:srgbClr val="000000"/>
                </a:solidFill>
                <a:latin typeface="Arial"/>
                <a:ea typeface="Arial"/>
                <a:cs typeface="Arial"/>
                <a:sym typeface="Arial"/>
              </a:rPr>
              <a:t>feedback loop using test-driven development to surface problems sooner.</a:t>
            </a:r>
          </a:p>
        </p:txBody>
      </p:sp>
      <p:sp>
        <p:nvSpPr>
          <p:cNvPr id="893" name="Shape 893"/>
          <p:cNvSpPr/>
          <p:nvPr/>
        </p:nvSpPr>
        <p:spPr>
          <a:xfrm>
            <a:off x="6902131" y="1635776"/>
            <a:ext cx="1902013" cy="575234"/>
          </a:xfrm>
          <a:prstGeom prst="wedgeRoundRectCallout">
            <a:avLst>
              <a:gd fmla="val -20833" name="adj1"/>
              <a:gd fmla="val 62500" name="adj2"/>
              <a:gd fmla="val 0" name="adj3"/>
            </a:avLst>
          </a:prstGeom>
          <a:solidFill>
            <a:srgbClr val="D8D8D8"/>
          </a:solidFill>
          <a:ln cap="flat" cmpd="sng" w="12700">
            <a:solidFill>
              <a:srgbClr val="A5A5A5"/>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Clr>
                <a:schemeClr val="dk2"/>
              </a:buClr>
              <a:buSzPct val="25000"/>
              <a:buFont typeface="Arial"/>
              <a:buNone/>
            </a:pPr>
            <a:r>
              <a:rPr b="1" i="0" lang="en-US" sz="800" u="none" cap="none" strike="noStrike">
                <a:solidFill>
                  <a:schemeClr val="dk2"/>
                </a:solidFill>
                <a:latin typeface="Arial"/>
                <a:ea typeface="Arial"/>
                <a:cs typeface="Arial"/>
                <a:sym typeface="Arial"/>
              </a:rPr>
              <a:t>AGILITY.</a:t>
            </a:r>
          </a:p>
          <a:p>
            <a:pPr indent="0" lvl="0" marL="0" marR="0" rtl="0" algn="l">
              <a:spcBef>
                <a:spcPts val="0"/>
              </a:spcBef>
              <a:buClr>
                <a:srgbClr val="000000"/>
              </a:buClr>
              <a:buSzPct val="25000"/>
              <a:buFont typeface="Arial"/>
              <a:buNone/>
            </a:pPr>
            <a:r>
              <a:rPr b="0" i="0" lang="en-US" sz="800" u="none" cap="none" strike="noStrike">
                <a:solidFill>
                  <a:srgbClr val="000000"/>
                </a:solidFill>
                <a:latin typeface="Arial"/>
                <a:ea typeface="Arial"/>
                <a:cs typeface="Arial"/>
                <a:sym typeface="Arial"/>
              </a:rPr>
              <a:t>Push updates on regular basis with no downtime to improve customer experience and time to market.</a:t>
            </a:r>
          </a:p>
        </p:txBody>
      </p:sp>
      <p:grpSp>
        <p:nvGrpSpPr>
          <p:cNvPr id="894" name="Shape 894"/>
          <p:cNvGrpSpPr/>
          <p:nvPr/>
        </p:nvGrpSpPr>
        <p:grpSpPr>
          <a:xfrm>
            <a:off x="225601" y="2282726"/>
            <a:ext cx="8578542" cy="2430660"/>
            <a:chOff x="87341" y="2286009"/>
            <a:chExt cx="8578542" cy="2430660"/>
          </a:xfrm>
        </p:grpSpPr>
        <p:sp>
          <p:nvSpPr>
            <p:cNvPr id="895" name="Shape 895"/>
            <p:cNvSpPr/>
            <p:nvPr/>
          </p:nvSpPr>
          <p:spPr>
            <a:xfrm>
              <a:off x="537900" y="2397367"/>
              <a:ext cx="1528755" cy="541570"/>
            </a:xfrm>
            <a:prstGeom prst="homePlate">
              <a:avLst>
                <a:gd fmla="val 50000" name="adj"/>
              </a:avLst>
            </a:prstGeom>
            <a:solidFill>
              <a:srgbClr val="008774"/>
            </a:solidFill>
            <a:ln cap="flat" cmpd="sng" w="952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lt1"/>
                </a:buClr>
                <a:buSzPct val="25000"/>
                <a:buFont typeface="Arial"/>
                <a:buNone/>
              </a:pPr>
              <a:r>
                <a:rPr b="1" i="0" lang="en-US" sz="1000" u="none" cap="none" strike="noStrike">
                  <a:solidFill>
                    <a:schemeClr val="lt1"/>
                  </a:solidFill>
                  <a:latin typeface="Arial"/>
                  <a:ea typeface="Arial"/>
                  <a:cs typeface="Arial"/>
                  <a:sym typeface="Arial"/>
                </a:rPr>
                <a:t>Commit Code Change</a:t>
              </a:r>
            </a:p>
          </p:txBody>
        </p:sp>
        <p:sp>
          <p:nvSpPr>
            <p:cNvPr id="896" name="Shape 896"/>
            <p:cNvSpPr/>
            <p:nvPr/>
          </p:nvSpPr>
          <p:spPr>
            <a:xfrm>
              <a:off x="1798250" y="2398067"/>
              <a:ext cx="1655491" cy="548341"/>
            </a:xfrm>
            <a:prstGeom prst="chevron">
              <a:avLst>
                <a:gd fmla="val 50000" name="adj"/>
              </a:avLst>
            </a:prstGeom>
            <a:solidFill>
              <a:srgbClr val="008774"/>
            </a:solidFill>
            <a:ln cap="flat" cmpd="sng" w="952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lt1"/>
                </a:buClr>
                <a:buSzPct val="25000"/>
                <a:buFont typeface="Arial"/>
                <a:buNone/>
              </a:pPr>
              <a:r>
                <a:rPr b="1" i="0" lang="en-US" sz="1000" u="none" cap="none" strike="noStrike">
                  <a:solidFill>
                    <a:schemeClr val="lt1"/>
                  </a:solidFill>
                  <a:latin typeface="Arial"/>
                  <a:ea typeface="Arial"/>
                  <a:cs typeface="Arial"/>
                  <a:sym typeface="Arial"/>
                </a:rPr>
                <a:t>Automate Build &amp; Test</a:t>
              </a:r>
            </a:p>
          </p:txBody>
        </p:sp>
        <p:sp>
          <p:nvSpPr>
            <p:cNvPr id="897" name="Shape 897"/>
            <p:cNvSpPr/>
            <p:nvPr/>
          </p:nvSpPr>
          <p:spPr>
            <a:xfrm>
              <a:off x="3185334" y="2398067"/>
              <a:ext cx="1655491" cy="548341"/>
            </a:xfrm>
            <a:prstGeom prst="chevron">
              <a:avLst>
                <a:gd fmla="val 50000" name="adj"/>
              </a:avLst>
            </a:prstGeom>
            <a:solidFill>
              <a:srgbClr val="008774"/>
            </a:solidFill>
            <a:ln cap="flat" cmpd="sng" w="952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lt1"/>
                </a:buClr>
                <a:buSzPct val="25000"/>
                <a:buFont typeface="Arial"/>
                <a:buNone/>
              </a:pPr>
              <a:r>
                <a:rPr b="1" i="0" lang="en-US" sz="1000" u="none" cap="none" strike="noStrike">
                  <a:solidFill>
                    <a:schemeClr val="lt1"/>
                  </a:solidFill>
                  <a:latin typeface="Arial"/>
                  <a:ea typeface="Arial"/>
                  <a:cs typeface="Arial"/>
                  <a:sym typeface="Arial"/>
                </a:rPr>
                <a:t>Manage Binaries &amp; Build Artifacts</a:t>
              </a:r>
            </a:p>
          </p:txBody>
        </p:sp>
        <p:sp>
          <p:nvSpPr>
            <p:cNvPr id="898" name="Shape 898"/>
            <p:cNvSpPr/>
            <p:nvPr/>
          </p:nvSpPr>
          <p:spPr>
            <a:xfrm>
              <a:off x="4572421" y="2398067"/>
              <a:ext cx="4093462" cy="548341"/>
            </a:xfrm>
            <a:prstGeom prst="chevron">
              <a:avLst>
                <a:gd fmla="val 50000" name="adj"/>
              </a:avLst>
            </a:prstGeom>
            <a:solidFill>
              <a:srgbClr val="008774"/>
            </a:solidFill>
            <a:ln cap="flat" cmpd="sng" w="952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lt1"/>
                </a:buClr>
                <a:buSzPct val="25000"/>
                <a:buFont typeface="Arial"/>
                <a:buNone/>
              </a:pPr>
              <a:r>
                <a:rPr b="1" i="0" lang="en-US" sz="1000" u="none" cap="none" strike="noStrike">
                  <a:solidFill>
                    <a:schemeClr val="lt1"/>
                  </a:solidFill>
                  <a:latin typeface="Arial"/>
                  <a:ea typeface="Arial"/>
                  <a:cs typeface="Arial"/>
                  <a:sym typeface="Arial"/>
                </a:rPr>
                <a:t>Pivotal Cloud</a:t>
              </a:r>
              <a:r>
                <a:rPr b="1" i="0" lang="en-US" sz="1000" u="none" cap="none" strike="noStrike">
                  <a:solidFill>
                    <a:schemeClr val="lt1"/>
                  </a:solidFill>
                  <a:latin typeface="Arial"/>
                  <a:ea typeface="Arial"/>
                  <a:cs typeface="Arial"/>
                  <a:sym typeface="Arial"/>
                </a:rPr>
                <a:t> Foundry (Elastic Runtime)</a:t>
              </a:r>
            </a:p>
          </p:txBody>
        </p:sp>
        <p:sp>
          <p:nvSpPr>
            <p:cNvPr id="899" name="Shape 899"/>
            <p:cNvSpPr txBox="1"/>
            <p:nvPr/>
          </p:nvSpPr>
          <p:spPr>
            <a:xfrm rot="-5400000">
              <a:off x="-162629" y="2535979"/>
              <a:ext cx="776939" cy="276998"/>
            </a:xfrm>
            <a:prstGeom prst="rect">
              <a:avLst/>
            </a:prstGeom>
            <a:noFill/>
            <a:ln>
              <a:noFill/>
            </a:ln>
          </p:spPr>
          <p:txBody>
            <a:bodyPr anchorCtr="0" anchor="t" bIns="45700" lIns="91425" rIns="91425" tIns="45700">
              <a:noAutofit/>
            </a:bodyPr>
            <a:lstStyle/>
            <a:p>
              <a:pPr indent="0" lvl="0" marL="0" marR="0" rtl="0" algn="ctr">
                <a:spcBef>
                  <a:spcPts val="0"/>
                </a:spcBef>
                <a:buClr>
                  <a:schemeClr val="lt1"/>
                </a:buClr>
                <a:buSzPct val="25000"/>
                <a:buFont typeface="Arial"/>
                <a:buNone/>
              </a:pPr>
              <a:r>
                <a:rPr b="1" i="0" lang="en-US" sz="800" u="none" cap="none" strike="noStrike">
                  <a:solidFill>
                    <a:schemeClr val="lt1"/>
                  </a:solidFill>
                  <a:latin typeface="Arial"/>
                  <a:ea typeface="Arial"/>
                  <a:cs typeface="Arial"/>
                  <a:sym typeface="Arial"/>
                </a:rPr>
                <a:t>Build Pipeline Operations</a:t>
              </a:r>
            </a:p>
          </p:txBody>
        </p:sp>
        <p:sp>
          <p:nvSpPr>
            <p:cNvPr id="900" name="Shape 900"/>
            <p:cNvSpPr txBox="1"/>
            <p:nvPr/>
          </p:nvSpPr>
          <p:spPr>
            <a:xfrm rot="-5400000">
              <a:off x="-471471" y="3707296"/>
              <a:ext cx="1694986" cy="323759"/>
            </a:xfrm>
            <a:prstGeom prst="rect">
              <a:avLst/>
            </a:prstGeom>
            <a:noFill/>
            <a:ln>
              <a:noFill/>
            </a:ln>
          </p:spPr>
          <p:txBody>
            <a:bodyPr anchorCtr="0" anchor="t" bIns="45700" lIns="91425" rIns="91425" tIns="45700">
              <a:noAutofit/>
            </a:bodyPr>
            <a:lstStyle/>
            <a:p>
              <a:pPr indent="0" lvl="0" marL="0" marR="0" rtl="0" algn="ctr">
                <a:spcBef>
                  <a:spcPts val="0"/>
                </a:spcBef>
                <a:buClr>
                  <a:schemeClr val="lt1"/>
                </a:buClr>
                <a:buSzPct val="25000"/>
                <a:buFont typeface="Arial"/>
                <a:buNone/>
              </a:pPr>
              <a:r>
                <a:rPr b="1" i="0" lang="en-US" sz="1800" u="none" cap="none" strike="noStrike">
                  <a:solidFill>
                    <a:schemeClr val="lt1"/>
                  </a:solidFill>
                  <a:latin typeface="Arial"/>
                  <a:ea typeface="Arial"/>
                  <a:cs typeface="Arial"/>
                  <a:sym typeface="Arial"/>
                </a:rPr>
                <a:t>Tool Chain</a:t>
              </a:r>
            </a:p>
          </p:txBody>
        </p:sp>
        <p:sp>
          <p:nvSpPr>
            <p:cNvPr id="901" name="Shape 901"/>
            <p:cNvSpPr txBox="1"/>
            <p:nvPr/>
          </p:nvSpPr>
          <p:spPr>
            <a:xfrm>
              <a:off x="788743" y="3613955"/>
              <a:ext cx="776939" cy="184666"/>
            </a:xfrm>
            <a:prstGeom prst="rect">
              <a:avLst/>
            </a:prstGeom>
            <a:noFill/>
            <a:ln>
              <a:noFill/>
            </a:ln>
          </p:spPr>
          <p:txBody>
            <a:bodyPr anchorCtr="0" anchor="t" bIns="45700" lIns="91425" rIns="91425" tIns="45700">
              <a:noAutofit/>
            </a:bodyPr>
            <a:lstStyle/>
            <a:p>
              <a:pPr indent="0" lvl="0" marL="0" marR="0" rtl="0" algn="ctr">
                <a:spcBef>
                  <a:spcPts val="0"/>
                </a:spcBef>
                <a:buClr>
                  <a:srgbClr val="FFFFFF"/>
                </a:buClr>
                <a:buSzPct val="25000"/>
                <a:buFont typeface="Arial"/>
                <a:buNone/>
              </a:pPr>
              <a:r>
                <a:rPr b="1" i="0" lang="en-US" sz="1000" u="none" cap="none" strike="noStrike">
                  <a:solidFill>
                    <a:srgbClr val="FFFFFF"/>
                  </a:solidFill>
                  <a:latin typeface="Arial"/>
                  <a:ea typeface="Arial"/>
                  <a:cs typeface="Arial"/>
                  <a:sym typeface="Arial"/>
                </a:rPr>
                <a:t>Gitlab</a:t>
              </a:r>
            </a:p>
          </p:txBody>
        </p:sp>
        <p:sp>
          <p:nvSpPr>
            <p:cNvPr id="902" name="Shape 902"/>
            <p:cNvSpPr txBox="1"/>
            <p:nvPr/>
          </p:nvSpPr>
          <p:spPr>
            <a:xfrm>
              <a:off x="2170675" y="3619655"/>
              <a:ext cx="776939" cy="184666"/>
            </a:xfrm>
            <a:prstGeom prst="rect">
              <a:avLst/>
            </a:prstGeom>
            <a:noFill/>
            <a:ln>
              <a:noFill/>
            </a:ln>
          </p:spPr>
          <p:txBody>
            <a:bodyPr anchorCtr="0" anchor="t" bIns="45700" lIns="91425" rIns="91425" tIns="45700">
              <a:noAutofit/>
            </a:bodyPr>
            <a:lstStyle/>
            <a:p>
              <a:pPr indent="0" lvl="0" marL="0" marR="0" rtl="0" algn="ctr">
                <a:spcBef>
                  <a:spcPts val="0"/>
                </a:spcBef>
                <a:buClr>
                  <a:srgbClr val="FFFFFF"/>
                </a:buClr>
                <a:buSzPct val="25000"/>
                <a:buFont typeface="Arial"/>
                <a:buNone/>
              </a:pPr>
              <a:r>
                <a:rPr b="1" i="0" lang="en-US" sz="1000" u="none" cap="none" strike="noStrike">
                  <a:solidFill>
                    <a:srgbClr val="FFFFFF"/>
                  </a:solidFill>
                  <a:latin typeface="Arial"/>
                  <a:ea typeface="Arial"/>
                  <a:cs typeface="Arial"/>
                  <a:sym typeface="Arial"/>
                </a:rPr>
                <a:t>Jenkins</a:t>
              </a:r>
            </a:p>
          </p:txBody>
        </p:sp>
      </p:grpSp>
      <p:pic>
        <p:nvPicPr>
          <p:cNvPr descr="gitlab-logo-square (1).png" id="903" name="Shape 903"/>
          <p:cNvPicPr preferRelativeResize="0"/>
          <p:nvPr/>
        </p:nvPicPr>
        <p:blipFill rotWithShape="1">
          <a:blip r:embed="rId4">
            <a:alphaModFix/>
          </a:blip>
          <a:srcRect b="0" l="0" r="0" t="0"/>
          <a:stretch/>
        </p:blipFill>
        <p:spPr>
          <a:xfrm>
            <a:off x="1029062" y="2979410"/>
            <a:ext cx="640079" cy="640079"/>
          </a:xfrm>
          <a:prstGeom prst="rect">
            <a:avLst/>
          </a:prstGeom>
          <a:noFill/>
          <a:ln>
            <a:noFill/>
          </a:ln>
        </p:spPr>
      </p:pic>
      <p:sp>
        <p:nvSpPr>
          <p:cNvPr id="904" name="Shape 904"/>
          <p:cNvSpPr txBox="1"/>
          <p:nvPr>
            <p:ph type="title"/>
          </p:nvPr>
        </p:nvSpPr>
        <p:spPr>
          <a:xfrm>
            <a:off x="296157" y="184984"/>
            <a:ext cx="8410574" cy="460373"/>
          </a:xfrm>
          <a:prstGeom prst="rect">
            <a:avLst/>
          </a:prstGeom>
          <a:noFill/>
          <a:ln>
            <a:noFill/>
          </a:ln>
        </p:spPr>
        <p:txBody>
          <a:bodyPr anchorCtr="0" anchor="t" bIns="0" lIns="0" rIns="0" tIns="0">
            <a:noAutofit/>
          </a:bodyPr>
          <a:lstStyle/>
          <a:p>
            <a:pPr indent="0" lvl="0" marL="0" marR="0" rtl="0" algn="l">
              <a:lnSpc>
                <a:spcPct val="90000"/>
              </a:lnSpc>
              <a:spcBef>
                <a:spcPts val="0"/>
              </a:spcBef>
              <a:buClr>
                <a:srgbClr val="00685D"/>
              </a:buClr>
              <a:buSzPct val="25000"/>
              <a:buFont typeface="Arial"/>
              <a:buNone/>
            </a:pPr>
            <a:r>
              <a:rPr b="0" i="0" lang="en-US" sz="3200" u="none" cap="none" strike="noStrike">
                <a:solidFill>
                  <a:schemeClr val="accent1"/>
                </a:solidFill>
                <a:latin typeface="Arial"/>
                <a:ea typeface="Arial"/>
                <a:cs typeface="Arial"/>
                <a:sym typeface="Arial"/>
              </a:rPr>
              <a:t>Application Lifecycle Management: CI/CD</a:t>
            </a:r>
          </a:p>
        </p:txBody>
      </p:sp>
      <p:sp>
        <p:nvSpPr>
          <p:cNvPr id="905" name="Shape 905"/>
          <p:cNvSpPr txBox="1"/>
          <p:nvPr/>
        </p:nvSpPr>
        <p:spPr>
          <a:xfrm>
            <a:off x="225602" y="560035"/>
            <a:ext cx="8410574" cy="346219"/>
          </a:xfrm>
          <a:prstGeom prst="rect">
            <a:avLst/>
          </a:prstGeom>
          <a:noFill/>
          <a:ln>
            <a:noFill/>
          </a:ln>
        </p:spPr>
        <p:txBody>
          <a:bodyPr anchorCtr="0" anchor="t" bIns="45700" lIns="91425" rIns="91425" tIns="45700">
            <a:noAutofit/>
          </a:bodyPr>
          <a:lstStyle/>
          <a:p>
            <a:pPr indent="0" lvl="0" marL="0" marR="0" rtl="0" algn="l">
              <a:spcBef>
                <a:spcPts val="0"/>
              </a:spcBef>
              <a:buClr>
                <a:schemeClr val="dk1"/>
              </a:buClr>
              <a:buFont typeface="Arial"/>
              <a:buNone/>
            </a:pPr>
            <a:r>
              <a:t/>
            </a:r>
            <a:endParaRPr sz="2000">
              <a:solidFill>
                <a:schemeClr val="dk1"/>
              </a:solidFill>
              <a:latin typeface="Arial"/>
              <a:ea typeface="Arial"/>
              <a:cs typeface="Arial"/>
              <a:sym typeface="Arial"/>
            </a:endParaRPr>
          </a:p>
        </p:txBody>
      </p:sp>
      <p:pic>
        <p:nvPicPr>
          <p:cNvPr id="906" name="Shape 906"/>
          <p:cNvPicPr preferRelativeResize="0"/>
          <p:nvPr/>
        </p:nvPicPr>
        <p:blipFill rotWithShape="1">
          <a:blip r:embed="rId5">
            <a:alphaModFix/>
          </a:blip>
          <a:srcRect b="0" l="0" r="0" t="0"/>
          <a:stretch/>
        </p:blipFill>
        <p:spPr>
          <a:xfrm>
            <a:off x="1917044" y="2935655"/>
            <a:ext cx="1473741" cy="859683"/>
          </a:xfrm>
          <a:prstGeom prst="rect">
            <a:avLst/>
          </a:prstGeom>
          <a:noFill/>
          <a:ln>
            <a:noFill/>
          </a:ln>
        </p:spPr>
      </p:pic>
      <p:pic>
        <p:nvPicPr>
          <p:cNvPr id="907" name="Shape 907"/>
          <p:cNvPicPr preferRelativeResize="0"/>
          <p:nvPr/>
        </p:nvPicPr>
        <p:blipFill rotWithShape="1">
          <a:blip r:embed="rId6">
            <a:alphaModFix/>
          </a:blip>
          <a:srcRect b="0" l="0" r="0" t="0"/>
          <a:stretch/>
        </p:blipFill>
        <p:spPr>
          <a:xfrm>
            <a:off x="3657237" y="2979410"/>
            <a:ext cx="829869" cy="829869"/>
          </a:xfrm>
          <a:prstGeom prst="rect">
            <a:avLst/>
          </a:prstGeom>
          <a:noFill/>
          <a:ln>
            <a:noFill/>
          </a:ln>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1" name="Shape 911"/>
        <p:cNvGrpSpPr/>
        <p:nvPr/>
      </p:nvGrpSpPr>
      <p:grpSpPr>
        <a:xfrm>
          <a:off x="0" y="0"/>
          <a:ext cx="0" cy="0"/>
          <a:chOff x="0" y="0"/>
          <a:chExt cx="0" cy="0"/>
        </a:xfrm>
      </p:grpSpPr>
      <p:sp>
        <p:nvSpPr>
          <p:cNvPr id="912" name="Shape 912"/>
          <p:cNvSpPr txBox="1"/>
          <p:nvPr>
            <p:ph type="title"/>
          </p:nvPr>
        </p:nvSpPr>
        <p:spPr>
          <a:xfrm>
            <a:off x="76003" y="0"/>
            <a:ext cx="8410576" cy="457200"/>
          </a:xfrm>
          <a:prstGeom prst="rect">
            <a:avLst/>
          </a:prstGeom>
          <a:noFill/>
          <a:ln>
            <a:noFill/>
          </a:ln>
        </p:spPr>
        <p:txBody>
          <a:bodyPr anchorCtr="0" anchor="t" bIns="45700" lIns="91425" rIns="91425" tIns="45700">
            <a:noAutofit/>
          </a:bodyPr>
          <a:lstStyle/>
          <a:p>
            <a:pPr indent="0" lvl="0" marL="0" marR="0" rtl="0" algn="l">
              <a:spcBef>
                <a:spcPts val="0"/>
              </a:spcBef>
              <a:buClr>
                <a:srgbClr val="008774"/>
              </a:buClr>
              <a:buSzPct val="25000"/>
              <a:buFont typeface="Arial"/>
              <a:buNone/>
            </a:pPr>
            <a:r>
              <a:rPr b="0" i="0" lang="en-US" sz="3200" u="none" cap="none" strike="noStrike">
                <a:solidFill>
                  <a:srgbClr val="008774"/>
                </a:solidFill>
                <a:latin typeface="Arial"/>
                <a:ea typeface="Arial"/>
                <a:cs typeface="Arial"/>
                <a:sym typeface="Arial"/>
              </a:rPr>
              <a:t>Fast, Self-service Provisioning</a:t>
            </a:r>
          </a:p>
        </p:txBody>
      </p:sp>
      <p:grpSp>
        <p:nvGrpSpPr>
          <p:cNvPr id="913" name="Shape 913"/>
          <p:cNvGrpSpPr/>
          <p:nvPr/>
        </p:nvGrpSpPr>
        <p:grpSpPr>
          <a:xfrm>
            <a:off x="141681" y="780143"/>
            <a:ext cx="8870238" cy="3909786"/>
            <a:chOff x="76003" y="780143"/>
            <a:chExt cx="9011919" cy="3909786"/>
          </a:xfrm>
        </p:grpSpPr>
        <p:sp>
          <p:nvSpPr>
            <p:cNvPr id="914" name="Shape 914"/>
            <p:cNvSpPr/>
            <p:nvPr/>
          </p:nvSpPr>
          <p:spPr>
            <a:xfrm>
              <a:off x="76003" y="780143"/>
              <a:ext cx="9011919" cy="3909785"/>
            </a:xfrm>
            <a:prstGeom prst="roundRect">
              <a:avLst>
                <a:gd fmla="val 2978" name="adj"/>
              </a:avLst>
            </a:prstGeom>
            <a:solidFill>
              <a:srgbClr val="D9D9D9"/>
            </a:solidFill>
            <a:ln cap="flat" cmpd="sng" w="28575">
              <a:solidFill>
                <a:srgbClr val="008774"/>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15" name="Shape 915"/>
            <p:cNvSpPr/>
            <p:nvPr/>
          </p:nvSpPr>
          <p:spPr>
            <a:xfrm>
              <a:off x="5191758" y="894079"/>
              <a:ext cx="1879599" cy="1806788"/>
            </a:xfrm>
            <a:prstGeom prst="rect">
              <a:avLst/>
            </a:prstGeom>
            <a:solidFill>
              <a:srgbClr val="D9D9D9"/>
            </a:solidFill>
            <a:ln>
              <a:noFill/>
            </a:ln>
          </p:spPr>
          <p:txBody>
            <a:bodyPr anchorCtr="0" anchor="t" bIns="45700" lIns="91425" rIns="91425" tIns="45700">
              <a:noAutofit/>
            </a:bodyPr>
            <a:lstStyle/>
            <a:p>
              <a:pPr indent="0" lvl="0" marL="0" marR="0" rtl="0" algn="ctr">
                <a:spcBef>
                  <a:spcPts val="0"/>
                </a:spcBef>
                <a:buSzPct val="25000"/>
                <a:buNone/>
              </a:pPr>
              <a:r>
                <a:rPr b="1" lang="en-US" sz="1800">
                  <a:solidFill>
                    <a:srgbClr val="000000"/>
                  </a:solidFill>
                  <a:latin typeface="Arial"/>
                  <a:ea typeface="Arial"/>
                  <a:cs typeface="Arial"/>
                  <a:sym typeface="Arial"/>
                </a:rPr>
                <a:t>CI/CD</a:t>
              </a:r>
            </a:p>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16" name="Shape 916"/>
            <p:cNvSpPr/>
            <p:nvPr/>
          </p:nvSpPr>
          <p:spPr>
            <a:xfrm>
              <a:off x="2052319" y="894079"/>
              <a:ext cx="3098800" cy="3657600"/>
            </a:xfrm>
            <a:prstGeom prst="rect">
              <a:avLst/>
            </a:prstGeom>
            <a:solidFill>
              <a:srgbClr val="D8D8D8"/>
            </a:solidFill>
            <a:ln>
              <a:noFill/>
            </a:ln>
          </p:spPr>
          <p:txBody>
            <a:bodyPr anchorCtr="0" anchor="t" bIns="45700" lIns="91425" rIns="91425" tIns="45700">
              <a:noAutofit/>
            </a:bodyPr>
            <a:lstStyle/>
            <a:p>
              <a:pPr indent="0" lvl="0" marL="0" marR="0" rtl="0" algn="ctr">
                <a:spcBef>
                  <a:spcPts val="0"/>
                </a:spcBef>
                <a:buSzPct val="25000"/>
                <a:buNone/>
              </a:pPr>
              <a:r>
                <a:rPr b="1" lang="en-US" sz="1800">
                  <a:solidFill>
                    <a:srgbClr val="000000"/>
                  </a:solidFill>
                  <a:latin typeface="Arial"/>
                  <a:ea typeface="Arial"/>
                  <a:cs typeface="Arial"/>
                  <a:sym typeface="Arial"/>
                </a:rPr>
                <a:t>Data</a:t>
              </a:r>
            </a:p>
          </p:txBody>
        </p:sp>
        <p:sp>
          <p:nvSpPr>
            <p:cNvPr id="917" name="Shape 917"/>
            <p:cNvSpPr/>
            <p:nvPr/>
          </p:nvSpPr>
          <p:spPr>
            <a:xfrm>
              <a:off x="142240" y="894079"/>
              <a:ext cx="1869439" cy="2191082"/>
            </a:xfrm>
            <a:prstGeom prst="rect">
              <a:avLst/>
            </a:prstGeom>
            <a:solidFill>
              <a:srgbClr val="D9D9D9"/>
            </a:solidFill>
            <a:ln>
              <a:noFill/>
            </a:ln>
          </p:spPr>
          <p:txBody>
            <a:bodyPr anchorCtr="0" anchor="t" bIns="45700" lIns="91425" rIns="91425" tIns="45700">
              <a:noAutofit/>
            </a:bodyPr>
            <a:lstStyle/>
            <a:p>
              <a:pPr indent="0" lvl="0" marL="0" marR="0" rtl="0" algn="ctr">
                <a:spcBef>
                  <a:spcPts val="0"/>
                </a:spcBef>
                <a:buSzPct val="25000"/>
                <a:buNone/>
              </a:pPr>
              <a:r>
                <a:rPr b="1" lang="en-US" sz="1800">
                  <a:solidFill>
                    <a:schemeClr val="dk2"/>
                  </a:solidFill>
                  <a:latin typeface="Arial"/>
                  <a:ea typeface="Arial"/>
                  <a:cs typeface="Arial"/>
                  <a:sym typeface="Arial"/>
                </a:rPr>
                <a:t>Mobile</a:t>
              </a:r>
            </a:p>
          </p:txBody>
        </p:sp>
        <p:sp>
          <p:nvSpPr>
            <p:cNvPr id="918" name="Shape 918"/>
            <p:cNvSpPr/>
            <p:nvPr/>
          </p:nvSpPr>
          <p:spPr>
            <a:xfrm>
              <a:off x="7122160" y="894079"/>
              <a:ext cx="1889760" cy="3669481"/>
            </a:xfrm>
            <a:prstGeom prst="rect">
              <a:avLst/>
            </a:prstGeom>
            <a:solidFill>
              <a:srgbClr val="D9D9D9"/>
            </a:solidFill>
            <a:ln>
              <a:noFill/>
            </a:ln>
          </p:spPr>
          <p:txBody>
            <a:bodyPr anchorCtr="0" anchor="t" bIns="45700" lIns="91425" rIns="91425" tIns="45700">
              <a:noAutofit/>
            </a:bodyPr>
            <a:lstStyle/>
            <a:p>
              <a:pPr indent="0" lvl="0" marL="0" marR="0" rtl="0" algn="ctr">
                <a:spcBef>
                  <a:spcPts val="0"/>
                </a:spcBef>
                <a:buSzPct val="25000"/>
                <a:buNone/>
              </a:pPr>
              <a:r>
                <a:rPr b="1" lang="en-US" sz="1800">
                  <a:solidFill>
                    <a:srgbClr val="000000"/>
                  </a:solidFill>
                  <a:latin typeface="Arial"/>
                  <a:ea typeface="Arial"/>
                  <a:cs typeface="Arial"/>
                  <a:sym typeface="Arial"/>
                </a:rPr>
                <a:t>Cloud Native</a:t>
              </a:r>
            </a:p>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descr="icon_apigateway_cf@2x.png" id="919" name="Shape 919"/>
            <p:cNvPicPr preferRelativeResize="0"/>
            <p:nvPr/>
          </p:nvPicPr>
          <p:blipFill rotWithShape="1">
            <a:blip r:embed="rId3">
              <a:alphaModFix/>
            </a:blip>
            <a:srcRect b="0" l="0" r="0" t="0"/>
            <a:stretch/>
          </p:blipFill>
          <p:spPr>
            <a:xfrm>
              <a:off x="234406" y="1501512"/>
              <a:ext cx="640079" cy="640079"/>
            </a:xfrm>
            <a:prstGeom prst="rect">
              <a:avLst/>
            </a:prstGeom>
            <a:noFill/>
            <a:ln>
              <a:noFill/>
            </a:ln>
          </p:spPr>
        </p:pic>
        <p:pic>
          <p:nvPicPr>
            <p:cNvPr descr="icon_cloudbees_cf@2x.png" id="920" name="Shape 920"/>
            <p:cNvPicPr preferRelativeResize="0"/>
            <p:nvPr/>
          </p:nvPicPr>
          <p:blipFill rotWithShape="1">
            <a:blip r:embed="rId4">
              <a:alphaModFix/>
            </a:blip>
            <a:srcRect b="0" l="0" r="0" t="0"/>
            <a:stretch/>
          </p:blipFill>
          <p:spPr>
            <a:xfrm>
              <a:off x="5273810" y="1935481"/>
              <a:ext cx="640079" cy="640079"/>
            </a:xfrm>
            <a:prstGeom prst="rect">
              <a:avLst/>
            </a:prstGeom>
            <a:noFill/>
            <a:ln>
              <a:noFill/>
            </a:ln>
          </p:spPr>
        </p:pic>
        <p:pic>
          <p:nvPicPr>
            <p:cNvPr descr="icon_datastaxenterprise_cf@2x.png" id="921" name="Shape 921"/>
            <p:cNvPicPr preferRelativeResize="0"/>
            <p:nvPr/>
          </p:nvPicPr>
          <p:blipFill rotWithShape="1">
            <a:blip r:embed="rId5">
              <a:alphaModFix/>
            </a:blip>
            <a:srcRect b="0" l="0" r="0" t="0"/>
            <a:stretch/>
          </p:blipFill>
          <p:spPr>
            <a:xfrm>
              <a:off x="3622808" y="1295400"/>
              <a:ext cx="640079" cy="640079"/>
            </a:xfrm>
            <a:prstGeom prst="rect">
              <a:avLst/>
            </a:prstGeom>
            <a:noFill/>
            <a:ln>
              <a:noFill/>
            </a:ln>
          </p:spPr>
        </p:pic>
        <p:pic>
          <p:nvPicPr>
            <p:cNvPr descr="icon_gemfire_cf@2x.png" id="922" name="Shape 922"/>
            <p:cNvPicPr preferRelativeResize="0"/>
            <p:nvPr/>
          </p:nvPicPr>
          <p:blipFill rotWithShape="1">
            <a:blip r:embed="rId6">
              <a:alphaModFix/>
            </a:blip>
            <a:srcRect b="0" l="0" r="0" t="0"/>
            <a:stretch/>
          </p:blipFill>
          <p:spPr>
            <a:xfrm>
              <a:off x="3615403" y="3754844"/>
              <a:ext cx="640079" cy="640079"/>
            </a:xfrm>
            <a:prstGeom prst="rect">
              <a:avLst/>
            </a:prstGeom>
            <a:noFill/>
            <a:ln>
              <a:noFill/>
            </a:ln>
          </p:spPr>
        </p:pic>
        <p:pic>
          <p:nvPicPr>
            <p:cNvPr descr="icon_pushnotification_cf@2x.png" id="923" name="Shape 923"/>
            <p:cNvPicPr preferRelativeResize="0"/>
            <p:nvPr/>
          </p:nvPicPr>
          <p:blipFill rotWithShape="1">
            <a:blip r:embed="rId7">
              <a:alphaModFix/>
            </a:blip>
            <a:srcRect b="0" l="0" r="0" t="0"/>
            <a:stretch/>
          </p:blipFill>
          <p:spPr>
            <a:xfrm>
              <a:off x="239486" y="2357121"/>
              <a:ext cx="640079" cy="640079"/>
            </a:xfrm>
            <a:prstGeom prst="rect">
              <a:avLst/>
            </a:prstGeom>
            <a:noFill/>
            <a:ln>
              <a:noFill/>
            </a:ln>
          </p:spPr>
        </p:pic>
        <p:pic>
          <p:nvPicPr>
            <p:cNvPr descr="icon_rabbitmq_cf@2x.png" id="924" name="Shape 924"/>
            <p:cNvPicPr preferRelativeResize="0"/>
            <p:nvPr/>
          </p:nvPicPr>
          <p:blipFill rotWithShape="1">
            <a:blip r:embed="rId8">
              <a:alphaModFix/>
            </a:blip>
            <a:srcRect b="0" l="0" r="0" t="0"/>
            <a:stretch/>
          </p:blipFill>
          <p:spPr>
            <a:xfrm>
              <a:off x="3630428" y="2139052"/>
              <a:ext cx="637539" cy="637539"/>
            </a:xfrm>
            <a:prstGeom prst="rect">
              <a:avLst/>
            </a:prstGeom>
            <a:noFill/>
            <a:ln>
              <a:noFill/>
            </a:ln>
          </p:spPr>
        </p:pic>
        <p:pic>
          <p:nvPicPr>
            <p:cNvPr descr="icon_redis_cf@2x.png" id="925" name="Shape 925"/>
            <p:cNvPicPr preferRelativeResize="0"/>
            <p:nvPr/>
          </p:nvPicPr>
          <p:blipFill rotWithShape="1">
            <a:blip r:embed="rId9">
              <a:alphaModFix/>
            </a:blip>
            <a:srcRect b="0" l="0" r="0" t="0"/>
            <a:stretch/>
          </p:blipFill>
          <p:spPr>
            <a:xfrm>
              <a:off x="2135674" y="1308721"/>
              <a:ext cx="638006" cy="638006"/>
            </a:xfrm>
            <a:prstGeom prst="rect">
              <a:avLst/>
            </a:prstGeom>
            <a:noFill/>
            <a:ln>
              <a:noFill/>
            </a:ln>
          </p:spPr>
        </p:pic>
        <p:pic>
          <p:nvPicPr>
            <p:cNvPr descr="icon_springxd_cf@2x.png" id="926" name="Shape 926"/>
            <p:cNvPicPr preferRelativeResize="0"/>
            <p:nvPr/>
          </p:nvPicPr>
          <p:blipFill rotWithShape="1">
            <a:blip r:embed="rId10">
              <a:alphaModFix/>
            </a:blip>
            <a:srcRect b="0" l="0" r="0" t="0"/>
            <a:stretch/>
          </p:blipFill>
          <p:spPr>
            <a:xfrm>
              <a:off x="2135674" y="2933989"/>
              <a:ext cx="640079" cy="640079"/>
            </a:xfrm>
            <a:prstGeom prst="rect">
              <a:avLst/>
            </a:prstGeom>
            <a:noFill/>
            <a:ln>
              <a:noFill/>
            </a:ln>
          </p:spPr>
        </p:pic>
        <p:pic>
          <p:nvPicPr>
            <p:cNvPr id="927" name="Shape 927"/>
            <p:cNvPicPr preferRelativeResize="0"/>
            <p:nvPr/>
          </p:nvPicPr>
          <p:blipFill rotWithShape="1">
            <a:blip r:embed="rId11">
              <a:alphaModFix/>
            </a:blip>
            <a:srcRect b="0" l="0" r="0" t="0"/>
            <a:stretch/>
          </p:blipFill>
          <p:spPr>
            <a:xfrm>
              <a:off x="2133898" y="2141592"/>
              <a:ext cx="639781" cy="639781"/>
            </a:xfrm>
            <a:prstGeom prst="rect">
              <a:avLst/>
            </a:prstGeom>
            <a:noFill/>
            <a:ln>
              <a:noFill/>
            </a:ln>
          </p:spPr>
        </p:pic>
        <p:pic>
          <p:nvPicPr>
            <p:cNvPr id="928" name="Shape 928"/>
            <p:cNvPicPr preferRelativeResize="0"/>
            <p:nvPr/>
          </p:nvPicPr>
          <p:blipFill rotWithShape="1">
            <a:blip r:embed="rId12">
              <a:alphaModFix/>
            </a:blip>
            <a:srcRect b="0" l="0" r="0" t="0"/>
            <a:stretch/>
          </p:blipFill>
          <p:spPr>
            <a:xfrm>
              <a:off x="2128267" y="3779753"/>
              <a:ext cx="640079" cy="640079"/>
            </a:xfrm>
            <a:prstGeom prst="rect">
              <a:avLst/>
            </a:prstGeom>
            <a:noFill/>
            <a:ln>
              <a:noFill/>
            </a:ln>
          </p:spPr>
        </p:pic>
        <p:pic>
          <p:nvPicPr>
            <p:cNvPr id="929" name="Shape 929"/>
            <p:cNvPicPr preferRelativeResize="0"/>
            <p:nvPr/>
          </p:nvPicPr>
          <p:blipFill rotWithShape="1">
            <a:blip r:embed="rId13">
              <a:alphaModFix/>
            </a:blip>
            <a:srcRect b="0" l="0" r="0" t="0"/>
            <a:stretch/>
          </p:blipFill>
          <p:spPr>
            <a:xfrm>
              <a:off x="7327059" y="1277833"/>
              <a:ext cx="640688" cy="640690"/>
            </a:xfrm>
            <a:prstGeom prst="rect">
              <a:avLst/>
            </a:prstGeom>
            <a:noFill/>
            <a:ln>
              <a:noFill/>
            </a:ln>
          </p:spPr>
        </p:pic>
        <p:pic>
          <p:nvPicPr>
            <p:cNvPr id="930" name="Shape 930"/>
            <p:cNvPicPr preferRelativeResize="0"/>
            <p:nvPr/>
          </p:nvPicPr>
          <p:blipFill rotWithShape="1">
            <a:blip r:embed="rId14">
              <a:alphaModFix/>
            </a:blip>
            <a:srcRect b="0" l="0" r="0" t="0"/>
            <a:stretch/>
          </p:blipFill>
          <p:spPr>
            <a:xfrm>
              <a:off x="7331950" y="2006469"/>
              <a:ext cx="633413" cy="633413"/>
            </a:xfrm>
            <a:prstGeom prst="rect">
              <a:avLst/>
            </a:prstGeom>
            <a:noFill/>
            <a:ln>
              <a:noFill/>
            </a:ln>
          </p:spPr>
        </p:pic>
        <p:pic>
          <p:nvPicPr>
            <p:cNvPr id="931" name="Shape 931"/>
            <p:cNvPicPr preferRelativeResize="0"/>
            <p:nvPr/>
          </p:nvPicPr>
          <p:blipFill rotWithShape="1">
            <a:blip r:embed="rId15">
              <a:alphaModFix/>
            </a:blip>
            <a:srcRect b="0" l="0" r="0" t="0"/>
            <a:stretch/>
          </p:blipFill>
          <p:spPr>
            <a:xfrm>
              <a:off x="7334131" y="2748166"/>
              <a:ext cx="633397" cy="633396"/>
            </a:xfrm>
            <a:prstGeom prst="rect">
              <a:avLst/>
            </a:prstGeom>
            <a:noFill/>
            <a:ln>
              <a:noFill/>
            </a:ln>
          </p:spPr>
        </p:pic>
        <p:pic>
          <p:nvPicPr>
            <p:cNvPr descr="icon_pivotalhd_cf@2x.png" id="932" name="Shape 932"/>
            <p:cNvPicPr preferRelativeResize="0"/>
            <p:nvPr/>
          </p:nvPicPr>
          <p:blipFill rotWithShape="1">
            <a:blip r:embed="rId16">
              <a:alphaModFix/>
            </a:blip>
            <a:srcRect b="0" l="0" r="0" t="0"/>
            <a:stretch/>
          </p:blipFill>
          <p:spPr>
            <a:xfrm>
              <a:off x="3630428" y="2941608"/>
              <a:ext cx="632460" cy="632460"/>
            </a:xfrm>
            <a:prstGeom prst="rect">
              <a:avLst/>
            </a:prstGeom>
            <a:noFill/>
            <a:ln>
              <a:noFill/>
            </a:ln>
          </p:spPr>
        </p:pic>
        <p:sp>
          <p:nvSpPr>
            <p:cNvPr id="933" name="Shape 933"/>
            <p:cNvSpPr txBox="1"/>
            <p:nvPr/>
          </p:nvSpPr>
          <p:spPr>
            <a:xfrm>
              <a:off x="985519" y="1501512"/>
              <a:ext cx="1005840" cy="46166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chemeClr val="accent1"/>
                  </a:solidFill>
                  <a:latin typeface="Arial"/>
                  <a:ea typeface="Arial"/>
                  <a:cs typeface="Arial"/>
                  <a:sym typeface="Arial"/>
                </a:rPr>
                <a:t>App Distribution</a:t>
              </a:r>
            </a:p>
          </p:txBody>
        </p:sp>
        <p:sp>
          <p:nvSpPr>
            <p:cNvPr id="934" name="Shape 934"/>
            <p:cNvSpPr txBox="1"/>
            <p:nvPr/>
          </p:nvSpPr>
          <p:spPr>
            <a:xfrm>
              <a:off x="975358" y="2336800"/>
              <a:ext cx="1036320" cy="46166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008774"/>
                  </a:solidFill>
                  <a:latin typeface="Arial"/>
                  <a:ea typeface="Arial"/>
                  <a:cs typeface="Arial"/>
                  <a:sym typeface="Arial"/>
                </a:rPr>
                <a:t>Push Notifications</a:t>
              </a:r>
            </a:p>
          </p:txBody>
        </p:sp>
        <p:sp>
          <p:nvSpPr>
            <p:cNvPr id="935" name="Shape 935"/>
            <p:cNvSpPr txBox="1"/>
            <p:nvPr/>
          </p:nvSpPr>
          <p:spPr>
            <a:xfrm>
              <a:off x="4281291" y="2280357"/>
              <a:ext cx="910468"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008774"/>
                  </a:solidFill>
                  <a:latin typeface="Arial"/>
                  <a:ea typeface="Arial"/>
                  <a:cs typeface="Arial"/>
                  <a:sym typeface="Arial"/>
                </a:rPr>
                <a:t>RabbitMQ</a:t>
              </a:r>
            </a:p>
          </p:txBody>
        </p:sp>
        <p:sp>
          <p:nvSpPr>
            <p:cNvPr id="936" name="Shape 936"/>
            <p:cNvSpPr txBox="1"/>
            <p:nvPr/>
          </p:nvSpPr>
          <p:spPr>
            <a:xfrm>
              <a:off x="5901405" y="1975131"/>
              <a:ext cx="1005840" cy="46166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008774"/>
                  </a:solidFill>
                  <a:latin typeface="Arial"/>
                  <a:ea typeface="Arial"/>
                  <a:cs typeface="Arial"/>
                  <a:sym typeface="Arial"/>
                </a:rPr>
                <a:t>Jenkins Enterprise</a:t>
              </a:r>
            </a:p>
          </p:txBody>
        </p:sp>
        <p:sp>
          <p:nvSpPr>
            <p:cNvPr id="937" name="Shape 937"/>
            <p:cNvSpPr txBox="1"/>
            <p:nvPr/>
          </p:nvSpPr>
          <p:spPr>
            <a:xfrm>
              <a:off x="2733039" y="3108908"/>
              <a:ext cx="1005840"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008774"/>
                  </a:solidFill>
                  <a:latin typeface="Arial"/>
                  <a:ea typeface="Arial"/>
                  <a:cs typeface="Arial"/>
                  <a:sym typeface="Arial"/>
                </a:rPr>
                <a:t>Data Flow</a:t>
              </a:r>
            </a:p>
          </p:txBody>
        </p:sp>
        <p:sp>
          <p:nvSpPr>
            <p:cNvPr id="938" name="Shape 938"/>
            <p:cNvSpPr txBox="1"/>
            <p:nvPr/>
          </p:nvSpPr>
          <p:spPr>
            <a:xfrm>
              <a:off x="8006078" y="1375229"/>
              <a:ext cx="1005840" cy="46166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008774"/>
                  </a:solidFill>
                  <a:latin typeface="Arial"/>
                  <a:ea typeface="Arial"/>
                  <a:cs typeface="Arial"/>
                  <a:sym typeface="Arial"/>
                </a:rPr>
                <a:t>Config Server</a:t>
              </a:r>
            </a:p>
          </p:txBody>
        </p:sp>
        <p:sp>
          <p:nvSpPr>
            <p:cNvPr id="939" name="Shape 939"/>
            <p:cNvSpPr txBox="1"/>
            <p:nvPr/>
          </p:nvSpPr>
          <p:spPr>
            <a:xfrm>
              <a:off x="8009286" y="2099799"/>
              <a:ext cx="1005840" cy="46166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008774"/>
                  </a:solidFill>
                  <a:latin typeface="Arial"/>
                  <a:ea typeface="Arial"/>
                  <a:cs typeface="Arial"/>
                  <a:sym typeface="Arial"/>
                </a:rPr>
                <a:t>Service Discovery</a:t>
              </a:r>
            </a:p>
          </p:txBody>
        </p:sp>
        <p:sp>
          <p:nvSpPr>
            <p:cNvPr id="940" name="Shape 940"/>
            <p:cNvSpPr txBox="1"/>
            <p:nvPr/>
          </p:nvSpPr>
          <p:spPr>
            <a:xfrm>
              <a:off x="8006078" y="2818485"/>
              <a:ext cx="1005840" cy="46166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008774"/>
                  </a:solidFill>
                  <a:latin typeface="Arial"/>
                  <a:ea typeface="Arial"/>
                  <a:cs typeface="Arial"/>
                  <a:sym typeface="Arial"/>
                </a:rPr>
                <a:t>Circuit Breaker</a:t>
              </a:r>
            </a:p>
          </p:txBody>
        </p:sp>
        <p:sp>
          <p:nvSpPr>
            <p:cNvPr id="941" name="Shape 941"/>
            <p:cNvSpPr txBox="1"/>
            <p:nvPr/>
          </p:nvSpPr>
          <p:spPr>
            <a:xfrm>
              <a:off x="4255482" y="1305559"/>
              <a:ext cx="1005840" cy="46166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008774"/>
                  </a:solidFill>
                  <a:latin typeface="Arial"/>
                  <a:ea typeface="Arial"/>
                  <a:cs typeface="Arial"/>
                  <a:sym typeface="Arial"/>
                </a:rPr>
                <a:t>DataStax Cassandra</a:t>
              </a:r>
            </a:p>
          </p:txBody>
        </p:sp>
        <p:sp>
          <p:nvSpPr>
            <p:cNvPr id="942" name="Shape 942"/>
            <p:cNvSpPr txBox="1"/>
            <p:nvPr/>
          </p:nvSpPr>
          <p:spPr>
            <a:xfrm>
              <a:off x="4261400" y="3989767"/>
              <a:ext cx="882313"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008774"/>
                  </a:solidFill>
                  <a:latin typeface="Arial"/>
                  <a:ea typeface="Arial"/>
                  <a:cs typeface="Arial"/>
                  <a:sym typeface="Arial"/>
                </a:rPr>
                <a:t>GemFire</a:t>
              </a:r>
            </a:p>
          </p:txBody>
        </p:sp>
        <p:sp>
          <p:nvSpPr>
            <p:cNvPr id="943" name="Shape 943"/>
            <p:cNvSpPr txBox="1"/>
            <p:nvPr/>
          </p:nvSpPr>
          <p:spPr>
            <a:xfrm>
              <a:off x="4267969" y="3108908"/>
              <a:ext cx="1005840"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008774"/>
                  </a:solidFill>
                  <a:latin typeface="Arial"/>
                  <a:ea typeface="Arial"/>
                  <a:cs typeface="Arial"/>
                  <a:sym typeface="Arial"/>
                </a:rPr>
                <a:t>PivotalHD</a:t>
              </a:r>
            </a:p>
          </p:txBody>
        </p:sp>
        <p:sp>
          <p:nvSpPr>
            <p:cNvPr id="944" name="Shape 944"/>
            <p:cNvSpPr txBox="1"/>
            <p:nvPr/>
          </p:nvSpPr>
          <p:spPr>
            <a:xfrm>
              <a:off x="2722878" y="1432833"/>
              <a:ext cx="1005840"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008774"/>
                  </a:solidFill>
                  <a:latin typeface="Arial"/>
                  <a:ea typeface="Arial"/>
                  <a:cs typeface="Arial"/>
                  <a:sym typeface="Arial"/>
                </a:rPr>
                <a:t>Redis</a:t>
              </a:r>
            </a:p>
          </p:txBody>
        </p:sp>
        <p:sp>
          <p:nvSpPr>
            <p:cNvPr id="945" name="Shape 945"/>
            <p:cNvSpPr txBox="1"/>
            <p:nvPr/>
          </p:nvSpPr>
          <p:spPr>
            <a:xfrm>
              <a:off x="2722878" y="2304048"/>
              <a:ext cx="1005840"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008774"/>
                  </a:solidFill>
                  <a:latin typeface="Arial"/>
                  <a:ea typeface="Arial"/>
                  <a:cs typeface="Arial"/>
                  <a:sym typeface="Arial"/>
                </a:rPr>
                <a:t>MySQL</a:t>
              </a:r>
            </a:p>
          </p:txBody>
        </p:sp>
        <p:sp>
          <p:nvSpPr>
            <p:cNvPr id="946" name="Shape 946"/>
            <p:cNvSpPr txBox="1"/>
            <p:nvPr/>
          </p:nvSpPr>
          <p:spPr>
            <a:xfrm>
              <a:off x="2725633" y="3779753"/>
              <a:ext cx="934720"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008774"/>
                  </a:solidFill>
                  <a:latin typeface="Arial"/>
                  <a:ea typeface="Arial"/>
                  <a:cs typeface="Arial"/>
                  <a:sym typeface="Arial"/>
                </a:rPr>
                <a:t>Session state caching</a:t>
              </a:r>
            </a:p>
          </p:txBody>
        </p:sp>
        <p:sp>
          <p:nvSpPr>
            <p:cNvPr id="947" name="Shape 947"/>
            <p:cNvSpPr/>
            <p:nvPr/>
          </p:nvSpPr>
          <p:spPr>
            <a:xfrm>
              <a:off x="142240" y="3129726"/>
              <a:ext cx="1869439" cy="1421953"/>
            </a:xfrm>
            <a:prstGeom prst="rect">
              <a:avLst/>
            </a:prstGeom>
            <a:solidFill>
              <a:srgbClr val="D9D9D9"/>
            </a:solidFill>
            <a:ln>
              <a:noFill/>
            </a:ln>
          </p:spPr>
          <p:txBody>
            <a:bodyPr anchorCtr="0" anchor="t" bIns="45700" lIns="91425" rIns="91425" tIns="45700">
              <a:noAutofit/>
            </a:bodyPr>
            <a:lstStyle/>
            <a:p>
              <a:pPr indent="0" lvl="0" marL="0" marR="0" rtl="0" algn="ctr">
                <a:spcBef>
                  <a:spcPts val="0"/>
                </a:spcBef>
                <a:buSzPct val="25000"/>
                <a:buNone/>
              </a:pPr>
              <a:r>
                <a:rPr b="1" lang="en-US" sz="1800">
                  <a:solidFill>
                    <a:schemeClr val="dk2"/>
                  </a:solidFill>
                  <a:latin typeface="Arial"/>
                  <a:ea typeface="Arial"/>
                  <a:cs typeface="Arial"/>
                  <a:sym typeface="Arial"/>
                </a:rPr>
                <a:t>Security</a:t>
              </a:r>
            </a:p>
          </p:txBody>
        </p:sp>
        <p:pic>
          <p:nvPicPr>
            <p:cNvPr id="948" name="Shape 948"/>
            <p:cNvPicPr preferRelativeResize="0"/>
            <p:nvPr/>
          </p:nvPicPr>
          <p:blipFill rotWithShape="1">
            <a:blip r:embed="rId17">
              <a:alphaModFix/>
            </a:blip>
            <a:srcRect b="0" l="0" r="0" t="0"/>
            <a:stretch/>
          </p:blipFill>
          <p:spPr>
            <a:xfrm>
              <a:off x="239486" y="3675380"/>
              <a:ext cx="635000" cy="635000"/>
            </a:xfrm>
            <a:prstGeom prst="rect">
              <a:avLst/>
            </a:prstGeom>
            <a:noFill/>
            <a:ln>
              <a:noFill/>
            </a:ln>
          </p:spPr>
        </p:pic>
        <p:sp>
          <p:nvSpPr>
            <p:cNvPr id="949" name="Shape 949"/>
            <p:cNvSpPr txBox="1"/>
            <p:nvPr/>
          </p:nvSpPr>
          <p:spPr>
            <a:xfrm>
              <a:off x="807356" y="3799839"/>
              <a:ext cx="1173843"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008774"/>
                  </a:solidFill>
                  <a:latin typeface="Arial"/>
                  <a:ea typeface="Arial"/>
                  <a:cs typeface="Arial"/>
                  <a:sym typeface="Arial"/>
                </a:rPr>
                <a:t>Single Sign-on</a:t>
              </a:r>
            </a:p>
          </p:txBody>
        </p:sp>
        <p:sp>
          <p:nvSpPr>
            <p:cNvPr id="950" name="Shape 950"/>
            <p:cNvSpPr/>
            <p:nvPr/>
          </p:nvSpPr>
          <p:spPr>
            <a:xfrm>
              <a:off x="5189571" y="2739866"/>
              <a:ext cx="1879599" cy="1823695"/>
            </a:xfrm>
            <a:prstGeom prst="rect">
              <a:avLst/>
            </a:prstGeom>
            <a:solidFill>
              <a:srgbClr val="D9D9D9"/>
            </a:solidFill>
            <a:ln>
              <a:noFill/>
            </a:ln>
          </p:spPr>
          <p:txBody>
            <a:bodyPr anchorCtr="0" anchor="t" bIns="45700" lIns="91425" rIns="91425" tIns="45700">
              <a:noAutofit/>
            </a:bodyPr>
            <a:lstStyle/>
            <a:p>
              <a:pPr indent="0" lvl="0" marL="0" marR="0" rtl="0" algn="ctr">
                <a:spcBef>
                  <a:spcPts val="0"/>
                </a:spcBef>
                <a:buSzPct val="25000"/>
                <a:buNone/>
              </a:pPr>
              <a:r>
                <a:rPr b="1" lang="en-US" sz="1800">
                  <a:solidFill>
                    <a:srgbClr val="000000"/>
                  </a:solidFill>
                  <a:latin typeface="Arial"/>
                  <a:ea typeface="Arial"/>
                  <a:cs typeface="Arial"/>
                  <a:sym typeface="Arial"/>
                </a:rPr>
                <a:t>Monitoring</a:t>
              </a:r>
            </a:p>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51" name="Shape 951"/>
            <p:cNvSpPr txBox="1"/>
            <p:nvPr/>
          </p:nvSpPr>
          <p:spPr>
            <a:xfrm>
              <a:off x="5913891" y="1415779"/>
              <a:ext cx="944110"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008774"/>
                  </a:solidFill>
                  <a:latin typeface="Arial"/>
                  <a:ea typeface="Arial"/>
                  <a:cs typeface="Arial"/>
                  <a:sym typeface="Arial"/>
                </a:rPr>
                <a:t>Git Lab</a:t>
              </a:r>
            </a:p>
          </p:txBody>
        </p:sp>
        <p:sp>
          <p:nvSpPr>
            <p:cNvPr id="952" name="Shape 952"/>
            <p:cNvSpPr txBox="1"/>
            <p:nvPr/>
          </p:nvSpPr>
          <p:spPr>
            <a:xfrm>
              <a:off x="5972803" y="4117925"/>
              <a:ext cx="1005840"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008774"/>
                  </a:solidFill>
                  <a:latin typeface="Arial"/>
                  <a:ea typeface="Arial"/>
                  <a:cs typeface="Arial"/>
                  <a:sym typeface="Arial"/>
                </a:rPr>
                <a:t>New Relic</a:t>
              </a:r>
            </a:p>
          </p:txBody>
        </p:sp>
        <p:sp>
          <p:nvSpPr>
            <p:cNvPr id="953" name="Shape 953"/>
            <p:cNvSpPr txBox="1"/>
            <p:nvPr/>
          </p:nvSpPr>
          <p:spPr>
            <a:xfrm>
              <a:off x="5972803" y="3226167"/>
              <a:ext cx="1005840" cy="46166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008774"/>
                  </a:solidFill>
                  <a:latin typeface="Arial"/>
                  <a:ea typeface="Arial"/>
                  <a:cs typeface="Arial"/>
                  <a:sym typeface="Arial"/>
                </a:rPr>
                <a:t>App Dynamics</a:t>
              </a:r>
            </a:p>
          </p:txBody>
        </p:sp>
        <p:pic>
          <p:nvPicPr>
            <p:cNvPr descr="gitlab.png" id="954" name="Shape 954"/>
            <p:cNvPicPr preferRelativeResize="0"/>
            <p:nvPr/>
          </p:nvPicPr>
          <p:blipFill rotWithShape="1">
            <a:blip r:embed="rId18">
              <a:alphaModFix/>
            </a:blip>
            <a:srcRect b="0" l="0" r="0" t="0"/>
            <a:stretch/>
          </p:blipFill>
          <p:spPr>
            <a:xfrm>
              <a:off x="5261323" y="1215207"/>
              <a:ext cx="640081" cy="640081"/>
            </a:xfrm>
            <a:prstGeom prst="rect">
              <a:avLst/>
            </a:prstGeom>
            <a:noFill/>
            <a:ln>
              <a:noFill/>
            </a:ln>
          </p:spPr>
        </p:pic>
        <p:pic>
          <p:nvPicPr>
            <p:cNvPr descr="newrelic.png" id="955" name="Shape 955"/>
            <p:cNvPicPr preferRelativeResize="0"/>
            <p:nvPr/>
          </p:nvPicPr>
          <p:blipFill rotWithShape="1">
            <a:blip r:embed="rId19">
              <a:alphaModFix/>
            </a:blip>
            <a:srcRect b="0" l="0" r="0" t="0"/>
            <a:stretch/>
          </p:blipFill>
          <p:spPr>
            <a:xfrm>
              <a:off x="5287132" y="3858464"/>
              <a:ext cx="626758" cy="626758"/>
            </a:xfrm>
            <a:prstGeom prst="rect">
              <a:avLst/>
            </a:prstGeom>
            <a:noFill/>
            <a:ln>
              <a:noFill/>
            </a:ln>
          </p:spPr>
        </p:pic>
        <p:pic>
          <p:nvPicPr>
            <p:cNvPr descr="http://photos4.meetupstatic.com/photos/event/7/8/f/c/global_249990972.jpeg" id="956" name="Shape 956"/>
            <p:cNvPicPr preferRelativeResize="0"/>
            <p:nvPr/>
          </p:nvPicPr>
          <p:blipFill rotWithShape="1">
            <a:blip r:embed="rId20">
              <a:alphaModFix/>
            </a:blip>
            <a:srcRect b="0" l="0" r="0" t="0"/>
            <a:stretch/>
          </p:blipFill>
          <p:spPr>
            <a:xfrm>
              <a:off x="8260968" y="3836139"/>
              <a:ext cx="583692" cy="583692"/>
            </a:xfrm>
            <a:prstGeom prst="roundRect">
              <a:avLst>
                <a:gd fmla="val 22615" name="adj"/>
              </a:avLst>
            </a:prstGeom>
            <a:solidFill>
              <a:srgbClr val="ECECEC"/>
            </a:solidFill>
            <a:ln>
              <a:noFill/>
            </a:ln>
          </p:spPr>
        </p:pic>
        <p:sp>
          <p:nvSpPr>
            <p:cNvPr id="957" name="Shape 957"/>
            <p:cNvSpPr txBox="1"/>
            <p:nvPr/>
          </p:nvSpPr>
          <p:spPr>
            <a:xfrm>
              <a:off x="7276738" y="3993535"/>
              <a:ext cx="1127883"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i="1" lang="en-US" sz="1200">
                  <a:solidFill>
                    <a:srgbClr val="008774"/>
                  </a:solidFill>
                  <a:latin typeface="Arial"/>
                  <a:ea typeface="Arial"/>
                  <a:cs typeface="Arial"/>
                  <a:sym typeface="Arial"/>
                </a:rPr>
                <a:t>Powered by</a:t>
              </a:r>
            </a:p>
          </p:txBody>
        </p:sp>
        <p:cxnSp>
          <p:nvCxnSpPr>
            <p:cNvPr id="958" name="Shape 958"/>
            <p:cNvCxnSpPr/>
            <p:nvPr/>
          </p:nvCxnSpPr>
          <p:spPr>
            <a:xfrm>
              <a:off x="76003" y="3085163"/>
              <a:ext cx="1905197" cy="0"/>
            </a:xfrm>
            <a:prstGeom prst="straightConnector1">
              <a:avLst/>
            </a:prstGeom>
            <a:noFill/>
            <a:ln cap="flat" cmpd="sng" w="25400">
              <a:solidFill>
                <a:schemeClr val="accent1"/>
              </a:solidFill>
              <a:prstDash val="solid"/>
              <a:round/>
              <a:headEnd len="med" w="med" type="none"/>
              <a:tailEnd len="med" w="med" type="none"/>
            </a:ln>
            <a:effectLst>
              <a:outerShdw blurRad="39999" rotWithShape="0" dir="5400000" dist="20000">
                <a:srgbClr val="000000">
                  <a:alpha val="37647"/>
                </a:srgbClr>
              </a:outerShdw>
            </a:effectLst>
          </p:spPr>
        </p:cxnSp>
        <p:cxnSp>
          <p:nvCxnSpPr>
            <p:cNvPr id="959" name="Shape 959"/>
            <p:cNvCxnSpPr/>
            <p:nvPr/>
          </p:nvCxnSpPr>
          <p:spPr>
            <a:xfrm flipH="1" rot="10800000">
              <a:off x="1981200" y="780143"/>
              <a:ext cx="10160" cy="2305019"/>
            </a:xfrm>
            <a:prstGeom prst="straightConnector1">
              <a:avLst/>
            </a:prstGeom>
            <a:noFill/>
            <a:ln cap="flat" cmpd="sng" w="25400">
              <a:solidFill>
                <a:schemeClr val="accent1"/>
              </a:solidFill>
              <a:prstDash val="solid"/>
              <a:round/>
              <a:headEnd len="med" w="med" type="none"/>
              <a:tailEnd len="med" w="med" type="none"/>
            </a:ln>
            <a:effectLst>
              <a:outerShdw blurRad="39999" rotWithShape="0" dir="5400000" dist="20000">
                <a:srgbClr val="000000">
                  <a:alpha val="37647"/>
                </a:srgbClr>
              </a:outerShdw>
            </a:effectLst>
          </p:spPr>
        </p:cxnSp>
        <p:cxnSp>
          <p:nvCxnSpPr>
            <p:cNvPr id="960" name="Shape 960"/>
            <p:cNvCxnSpPr/>
            <p:nvPr/>
          </p:nvCxnSpPr>
          <p:spPr>
            <a:xfrm>
              <a:off x="1981200" y="3085163"/>
              <a:ext cx="0" cy="1604766"/>
            </a:xfrm>
            <a:prstGeom prst="straightConnector1">
              <a:avLst/>
            </a:prstGeom>
            <a:noFill/>
            <a:ln cap="flat" cmpd="sng" w="25400">
              <a:solidFill>
                <a:schemeClr val="accent1"/>
              </a:solidFill>
              <a:prstDash val="solid"/>
              <a:round/>
              <a:headEnd len="med" w="med" type="none"/>
              <a:tailEnd len="med" w="med" type="none"/>
            </a:ln>
            <a:effectLst>
              <a:outerShdw blurRad="39999" rotWithShape="0" dir="5400000" dist="20000">
                <a:srgbClr val="000000">
                  <a:alpha val="37647"/>
                </a:srgbClr>
              </a:outerShdw>
            </a:effectLst>
          </p:spPr>
        </p:cxnSp>
        <p:cxnSp>
          <p:nvCxnSpPr>
            <p:cNvPr id="961" name="Shape 961"/>
            <p:cNvCxnSpPr/>
            <p:nvPr/>
          </p:nvCxnSpPr>
          <p:spPr>
            <a:xfrm flipH="1">
              <a:off x="5143713" y="780143"/>
              <a:ext cx="7406" cy="3909785"/>
            </a:xfrm>
            <a:prstGeom prst="straightConnector1">
              <a:avLst/>
            </a:prstGeom>
            <a:noFill/>
            <a:ln cap="flat" cmpd="sng" w="25400">
              <a:solidFill>
                <a:schemeClr val="accent1"/>
              </a:solidFill>
              <a:prstDash val="solid"/>
              <a:round/>
              <a:headEnd len="med" w="med" type="none"/>
              <a:tailEnd len="med" w="med" type="none"/>
            </a:ln>
            <a:effectLst>
              <a:outerShdw blurRad="39999" rotWithShape="0" dir="5400000" dist="20000">
                <a:srgbClr val="000000">
                  <a:alpha val="37647"/>
                </a:srgbClr>
              </a:outerShdw>
            </a:effectLst>
          </p:spPr>
        </p:cxnSp>
        <p:cxnSp>
          <p:nvCxnSpPr>
            <p:cNvPr id="962" name="Shape 962"/>
            <p:cNvCxnSpPr/>
            <p:nvPr/>
          </p:nvCxnSpPr>
          <p:spPr>
            <a:xfrm>
              <a:off x="5151119" y="2700867"/>
              <a:ext cx="1918051" cy="0"/>
            </a:xfrm>
            <a:prstGeom prst="straightConnector1">
              <a:avLst/>
            </a:prstGeom>
            <a:noFill/>
            <a:ln cap="flat" cmpd="sng" w="25400">
              <a:solidFill>
                <a:schemeClr val="accent1"/>
              </a:solidFill>
              <a:prstDash val="solid"/>
              <a:round/>
              <a:headEnd len="med" w="med" type="none"/>
              <a:tailEnd len="med" w="med" type="none"/>
            </a:ln>
            <a:effectLst>
              <a:outerShdw blurRad="39999" rotWithShape="0" dir="5400000" dist="20000">
                <a:srgbClr val="000000">
                  <a:alpha val="37647"/>
                </a:srgbClr>
              </a:outerShdw>
            </a:effectLst>
          </p:spPr>
        </p:cxnSp>
        <p:cxnSp>
          <p:nvCxnSpPr>
            <p:cNvPr id="963" name="Shape 963"/>
            <p:cNvCxnSpPr/>
            <p:nvPr/>
          </p:nvCxnSpPr>
          <p:spPr>
            <a:xfrm>
              <a:off x="7069171" y="780143"/>
              <a:ext cx="2187" cy="3909785"/>
            </a:xfrm>
            <a:prstGeom prst="straightConnector1">
              <a:avLst/>
            </a:prstGeom>
            <a:noFill/>
            <a:ln cap="flat" cmpd="sng" w="25400">
              <a:solidFill>
                <a:schemeClr val="accent1"/>
              </a:solidFill>
              <a:prstDash val="solid"/>
              <a:round/>
              <a:headEnd len="med" w="med" type="none"/>
              <a:tailEnd len="med" w="med" type="none"/>
            </a:ln>
            <a:effectLst>
              <a:outerShdw blurRad="39999" rotWithShape="0" dir="5400000" dist="20000">
                <a:srgbClr val="000000">
                  <a:alpha val="37647"/>
                </a:srgbClr>
              </a:outerShdw>
            </a:effectLst>
          </p:spPr>
        </p:cxnSp>
      </p:grpSp>
      <p:pic>
        <p:nvPicPr>
          <p:cNvPr descr="icon_apigateway_cf@2x.png" id="964" name="Shape 964"/>
          <p:cNvPicPr preferRelativeResize="0"/>
          <p:nvPr/>
        </p:nvPicPr>
        <p:blipFill rotWithShape="1">
          <a:blip r:embed="rId3">
            <a:alphaModFix/>
          </a:blip>
          <a:srcRect b="0" l="0" r="0" t="0"/>
          <a:stretch/>
        </p:blipFill>
        <p:spPr>
          <a:xfrm>
            <a:off x="5257771" y="3139673"/>
            <a:ext cx="630017" cy="64007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9" name="Shape 969"/>
        <p:cNvGrpSpPr/>
        <p:nvPr/>
      </p:nvGrpSpPr>
      <p:grpSpPr>
        <a:xfrm>
          <a:off x="0" y="0"/>
          <a:ext cx="0" cy="0"/>
          <a:chOff x="0" y="0"/>
          <a:chExt cx="0" cy="0"/>
        </a:xfrm>
      </p:grpSpPr>
      <p:sp>
        <p:nvSpPr>
          <p:cNvPr id="970" name="Shape 970"/>
          <p:cNvSpPr txBox="1"/>
          <p:nvPr/>
        </p:nvSpPr>
        <p:spPr>
          <a:xfrm>
            <a:off x="175529" y="3218597"/>
            <a:ext cx="1344612" cy="763553"/>
          </a:xfrm>
          <a:prstGeom prst="rect">
            <a:avLst/>
          </a:prstGeom>
          <a:noFill/>
          <a:ln cap="flat" cmpd="sng" w="12700">
            <a:solidFill>
              <a:srgbClr val="705D8B"/>
            </a:solidFill>
            <a:prstDash val="dash"/>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Source Sans Pro"/>
              <a:buNone/>
            </a:pPr>
            <a:r>
              <a:rPr lang="en-US" sz="1110">
                <a:solidFill>
                  <a:srgbClr val="FFFFFF"/>
                </a:solidFill>
                <a:latin typeface="Source Sans Pro"/>
                <a:ea typeface="Source Sans Pro"/>
                <a:cs typeface="Source Sans Pro"/>
                <a:sym typeface="Source Sans Pro"/>
              </a:rPr>
              <a:t>If an </a:t>
            </a:r>
            <a:r>
              <a:rPr b="1" lang="en-US" sz="1110">
                <a:solidFill>
                  <a:srgbClr val="FFFFFF"/>
                </a:solidFill>
                <a:latin typeface="Source Sans Pro"/>
                <a:ea typeface="Source Sans Pro"/>
                <a:cs typeface="Source Sans Pro"/>
                <a:sym typeface="Source Sans Pro"/>
              </a:rPr>
              <a:t>app fails,</a:t>
            </a:r>
            <a:r>
              <a:rPr lang="en-US" sz="1110">
                <a:solidFill>
                  <a:srgbClr val="FFFFFF"/>
                </a:solidFill>
                <a:latin typeface="Source Sans Pro"/>
                <a:ea typeface="Source Sans Pro"/>
                <a:cs typeface="Source Sans Pro"/>
                <a:sym typeface="Source Sans Pro"/>
              </a:rPr>
              <a:t> </a:t>
            </a:r>
            <a:r>
              <a:rPr b="0" i="0" lang="en-US" sz="1110" u="none" cap="none" strike="noStrike">
                <a:solidFill>
                  <a:srgbClr val="FFFFFF"/>
                </a:solidFill>
                <a:latin typeface="Source Sans Pro"/>
                <a:ea typeface="Source Sans Pro"/>
                <a:cs typeface="Source Sans Pro"/>
                <a:sym typeface="Source Sans Pro"/>
              </a:rPr>
              <a:t>PCF</a:t>
            </a:r>
            <a:r>
              <a:rPr b="0" i="0" lang="en-US" sz="1110" u="none" cap="none" strike="noStrike">
                <a:solidFill>
                  <a:srgbClr val="FFFFFF"/>
                </a:solidFill>
                <a:latin typeface="Source Sans Pro"/>
                <a:ea typeface="Source Sans Pro"/>
                <a:cs typeface="Source Sans Pro"/>
                <a:sym typeface="Source Sans Pro"/>
              </a:rPr>
              <a:t> reboots app in a new container.</a:t>
            </a:r>
          </a:p>
        </p:txBody>
      </p:sp>
      <p:sp>
        <p:nvSpPr>
          <p:cNvPr id="971" name="Shape 971"/>
          <p:cNvSpPr/>
          <p:nvPr/>
        </p:nvSpPr>
        <p:spPr>
          <a:xfrm>
            <a:off x="214482" y="4078128"/>
            <a:ext cx="1282728" cy="509886"/>
          </a:xfrm>
          <a:prstGeom prst="homePlate">
            <a:avLst>
              <a:gd fmla="val 50000" name="adj"/>
            </a:avLst>
          </a:prstGeom>
          <a:solidFill>
            <a:schemeClr val="accent1"/>
          </a:solidFill>
          <a:ln cap="flat" cmpd="sng" w="9525">
            <a:solidFill>
              <a:schemeClr val="lt1"/>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1800">
                <a:solidFill>
                  <a:schemeClr val="lt1"/>
                </a:solidFill>
                <a:latin typeface="Arial"/>
                <a:ea typeface="Arial"/>
                <a:cs typeface="Arial"/>
                <a:sym typeface="Arial"/>
              </a:rPr>
              <a:t>App Fail</a:t>
            </a:r>
          </a:p>
        </p:txBody>
      </p:sp>
      <p:grpSp>
        <p:nvGrpSpPr>
          <p:cNvPr id="972" name="Shape 972"/>
          <p:cNvGrpSpPr/>
          <p:nvPr/>
        </p:nvGrpSpPr>
        <p:grpSpPr>
          <a:xfrm>
            <a:off x="247616" y="1208215"/>
            <a:ext cx="1204912" cy="1791729"/>
            <a:chOff x="240619" y="1409700"/>
            <a:chExt cx="1204912" cy="1706124"/>
          </a:xfrm>
        </p:grpSpPr>
        <p:sp>
          <p:nvSpPr>
            <p:cNvPr id="973" name="Shape 973"/>
            <p:cNvSpPr txBox="1"/>
            <p:nvPr/>
          </p:nvSpPr>
          <p:spPr>
            <a:xfrm>
              <a:off x="240619" y="1409700"/>
              <a:ext cx="1204912" cy="1706124"/>
            </a:xfrm>
            <a:prstGeom prst="rect">
              <a:avLst/>
            </a:prstGeom>
            <a:solidFill>
              <a:srgbClr val="F2F2F2"/>
            </a:solidFill>
            <a:ln cap="rnd" cmpd="sng" w="19050">
              <a:solidFill>
                <a:schemeClr val="lt1"/>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Source Sans Pro"/>
                <a:buNone/>
              </a:pPr>
              <a:r>
                <a:rPr b="1" i="0" lang="en-US" sz="1800" u="none" cap="none" strike="noStrike">
                  <a:solidFill>
                    <a:schemeClr val="dk2"/>
                  </a:solidFill>
                  <a:latin typeface="Source Sans Pro"/>
                  <a:ea typeface="Source Sans Pro"/>
                  <a:cs typeface="Source Sans Pro"/>
                  <a:sym typeface="Source Sans Pro"/>
                </a:rPr>
                <a:t>PCF</a:t>
              </a:r>
            </a:p>
          </p:txBody>
        </p:sp>
        <p:sp>
          <p:nvSpPr>
            <p:cNvPr id="974" name="Shape 974"/>
            <p:cNvSpPr/>
            <p:nvPr/>
          </p:nvSpPr>
          <p:spPr>
            <a:xfrm>
              <a:off x="408213" y="1830077"/>
              <a:ext cx="263070" cy="398570"/>
            </a:xfrm>
            <a:prstGeom prst="rect">
              <a:avLst/>
            </a:prstGeom>
            <a:solidFill>
              <a:srgbClr val="008774"/>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FFFFFF"/>
                  </a:solidFill>
                  <a:latin typeface="Arial"/>
                  <a:ea typeface="Arial"/>
                  <a:cs typeface="Arial"/>
                  <a:sym typeface="Arial"/>
                </a:rPr>
                <a:t>A</a:t>
              </a:r>
            </a:p>
          </p:txBody>
        </p:sp>
        <p:sp>
          <p:nvSpPr>
            <p:cNvPr id="975" name="Shape 975"/>
            <p:cNvSpPr/>
            <p:nvPr/>
          </p:nvSpPr>
          <p:spPr>
            <a:xfrm>
              <a:off x="752583" y="1817578"/>
              <a:ext cx="263070" cy="415265"/>
            </a:xfrm>
            <a:prstGeom prst="rect">
              <a:avLst/>
            </a:prstGeom>
            <a:solidFill>
              <a:schemeClr val="dk1"/>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B</a:t>
              </a:r>
            </a:p>
          </p:txBody>
        </p:sp>
        <p:sp>
          <p:nvSpPr>
            <p:cNvPr id="976" name="Shape 976"/>
            <p:cNvSpPr/>
            <p:nvPr/>
          </p:nvSpPr>
          <p:spPr>
            <a:xfrm>
              <a:off x="1096395" y="1814677"/>
              <a:ext cx="263070" cy="424918"/>
            </a:xfrm>
            <a:prstGeom prst="rect">
              <a:avLst/>
            </a:prstGeom>
            <a:solidFill>
              <a:srgbClr val="008774"/>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FFFFFF"/>
                  </a:solidFill>
                  <a:latin typeface="Arial"/>
                  <a:ea typeface="Arial"/>
                  <a:cs typeface="Arial"/>
                  <a:sym typeface="Arial"/>
                </a:rPr>
                <a:t>C</a:t>
              </a:r>
            </a:p>
          </p:txBody>
        </p:sp>
        <p:sp>
          <p:nvSpPr>
            <p:cNvPr id="977" name="Shape 977"/>
            <p:cNvSpPr/>
            <p:nvPr/>
          </p:nvSpPr>
          <p:spPr>
            <a:xfrm>
              <a:off x="743164" y="2566664"/>
              <a:ext cx="263070" cy="415265"/>
            </a:xfrm>
            <a:prstGeom prst="rect">
              <a:avLst/>
            </a:prstGeom>
            <a:solidFill>
              <a:srgbClr val="008774"/>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FFFFFF"/>
                  </a:solidFill>
                  <a:latin typeface="Arial"/>
                  <a:ea typeface="Arial"/>
                  <a:cs typeface="Arial"/>
                  <a:sym typeface="Arial"/>
                </a:rPr>
                <a:t>B</a:t>
              </a:r>
            </a:p>
          </p:txBody>
        </p:sp>
        <p:cxnSp>
          <p:nvCxnSpPr>
            <p:cNvPr id="978" name="Shape 978"/>
            <p:cNvCxnSpPr>
              <a:stCxn id="975" idx="2"/>
              <a:endCxn id="977" idx="0"/>
            </p:cNvCxnSpPr>
            <p:nvPr/>
          </p:nvCxnSpPr>
          <p:spPr>
            <a:xfrm flipH="1">
              <a:off x="874818" y="2232843"/>
              <a:ext cx="9300" cy="333900"/>
            </a:xfrm>
            <a:prstGeom prst="straightConnector1">
              <a:avLst/>
            </a:prstGeom>
            <a:noFill/>
            <a:ln cap="flat" cmpd="sng" w="25400">
              <a:solidFill>
                <a:schemeClr val="dk1"/>
              </a:solidFill>
              <a:prstDash val="dash"/>
              <a:round/>
              <a:headEnd len="med" w="med" type="none"/>
              <a:tailEnd len="med" w="med" type="none"/>
            </a:ln>
            <a:effectLst>
              <a:outerShdw blurRad="39999" rotWithShape="0" dir="5400000" dist="20000">
                <a:srgbClr val="000000">
                  <a:alpha val="37647"/>
                </a:srgbClr>
              </a:outerShdw>
            </a:effectLst>
          </p:spPr>
        </p:cxnSp>
      </p:grpSp>
      <p:sp>
        <p:nvSpPr>
          <p:cNvPr id="979" name="Shape 979"/>
          <p:cNvSpPr/>
          <p:nvPr/>
        </p:nvSpPr>
        <p:spPr>
          <a:xfrm>
            <a:off x="785235" y="1962139"/>
            <a:ext cx="212276" cy="150855"/>
          </a:xfrm>
          <a:custGeom>
            <a:pathLst>
              <a:path extrusionOk="0" h="120000" w="120000">
                <a:moveTo>
                  <a:pt x="0" y="20999"/>
                </a:moveTo>
                <a:lnTo>
                  <a:pt x="20999" y="0"/>
                </a:lnTo>
                <a:lnTo>
                  <a:pt x="60000" y="39000"/>
                </a:lnTo>
                <a:lnTo>
                  <a:pt x="99000" y="0"/>
                </a:lnTo>
                <a:lnTo>
                  <a:pt x="120000" y="20999"/>
                </a:lnTo>
                <a:lnTo>
                  <a:pt x="80999" y="60000"/>
                </a:lnTo>
                <a:lnTo>
                  <a:pt x="120000" y="99000"/>
                </a:lnTo>
                <a:lnTo>
                  <a:pt x="99000" y="120000"/>
                </a:lnTo>
                <a:lnTo>
                  <a:pt x="60000" y="80999"/>
                </a:lnTo>
                <a:lnTo>
                  <a:pt x="20999" y="120000"/>
                </a:lnTo>
                <a:lnTo>
                  <a:pt x="0" y="99000"/>
                </a:lnTo>
                <a:lnTo>
                  <a:pt x="39000" y="60000"/>
                </a:lnTo>
                <a:lnTo>
                  <a:pt x="0" y="20999"/>
                </a:lnTo>
                <a:close/>
              </a:path>
            </a:pathLst>
          </a:custGeom>
          <a:solidFill>
            <a:srgbClr val="FF0000"/>
          </a:solidFill>
          <a:ln cap="flat" cmpd="sng" w="19050">
            <a:solidFill>
              <a:srgbClr val="CC0000"/>
            </a:solidFill>
            <a:prstDash val="solid"/>
            <a:round/>
            <a:headEnd len="med" w="med" type="none"/>
            <a:tailEnd len="med" w="med" type="none"/>
          </a:ln>
        </p:spPr>
        <p:txBody>
          <a:bodyPr anchorCtr="0" anchor="t" bIns="91425" lIns="91425" rIns="91425" tIns="91425">
            <a:noAutofit/>
          </a:bodyPr>
          <a:lstStyle/>
          <a:p>
            <a:pPr indent="0" lvl="0" marL="0" marR="0" rtl="0" algn="l">
              <a:lnSpc>
                <a:spcPct val="80000"/>
              </a:lnSpc>
              <a:spcBef>
                <a:spcPts val="0"/>
              </a:spcBef>
              <a:spcAft>
                <a:spcPts val="0"/>
              </a:spcAft>
              <a:buClr>
                <a:schemeClr val="dk1"/>
              </a:buClr>
              <a:buFont typeface="Arial"/>
              <a:buNone/>
            </a:pPr>
            <a:r>
              <a:t/>
            </a:r>
            <a:endParaRPr b="0" i="0" sz="600" u="none" cap="none" strike="noStrike">
              <a:solidFill>
                <a:srgbClr val="4D4D4D"/>
              </a:solidFill>
              <a:latin typeface="Arial"/>
              <a:ea typeface="Arial"/>
              <a:cs typeface="Arial"/>
              <a:sym typeface="Arial"/>
            </a:endParaRPr>
          </a:p>
        </p:txBody>
      </p:sp>
      <p:grpSp>
        <p:nvGrpSpPr>
          <p:cNvPr id="980" name="Shape 980"/>
          <p:cNvGrpSpPr/>
          <p:nvPr/>
        </p:nvGrpSpPr>
        <p:grpSpPr>
          <a:xfrm>
            <a:off x="6517789" y="1209041"/>
            <a:ext cx="2349134" cy="3351801"/>
            <a:chOff x="6517789" y="1209041"/>
            <a:chExt cx="2349134" cy="3351801"/>
          </a:xfrm>
        </p:grpSpPr>
        <p:sp>
          <p:nvSpPr>
            <p:cNvPr id="981" name="Shape 981"/>
            <p:cNvSpPr/>
            <p:nvPr/>
          </p:nvSpPr>
          <p:spPr>
            <a:xfrm>
              <a:off x="6665493" y="4050955"/>
              <a:ext cx="1282728" cy="509886"/>
            </a:xfrm>
            <a:prstGeom prst="homePlate">
              <a:avLst>
                <a:gd fmla="val 50000" name="adj"/>
              </a:avLst>
            </a:prstGeom>
            <a:solidFill>
              <a:srgbClr val="008774"/>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1800">
                  <a:solidFill>
                    <a:srgbClr val="FFFFFF"/>
                  </a:solidFill>
                  <a:latin typeface="Arial"/>
                  <a:ea typeface="Arial"/>
                  <a:cs typeface="Arial"/>
                  <a:sym typeface="Arial"/>
                </a:rPr>
                <a:t>Rack Fail</a:t>
              </a:r>
            </a:p>
          </p:txBody>
        </p:sp>
        <p:sp>
          <p:nvSpPr>
            <p:cNvPr id="982" name="Shape 982"/>
            <p:cNvSpPr txBox="1"/>
            <p:nvPr/>
          </p:nvSpPr>
          <p:spPr>
            <a:xfrm>
              <a:off x="6544553" y="3218597"/>
              <a:ext cx="1502960" cy="768564"/>
            </a:xfrm>
            <a:prstGeom prst="rect">
              <a:avLst/>
            </a:prstGeom>
            <a:noFill/>
            <a:ln cap="flat" cmpd="sng" w="12700">
              <a:solidFill>
                <a:srgbClr val="705D8B"/>
              </a:solidFill>
              <a:prstDash val="dash"/>
              <a:round/>
              <a:headEnd len="med" w="med" type="none"/>
              <a:tailEnd len="med" w="med" type="none"/>
            </a:ln>
          </p:spPr>
          <p:txBody>
            <a:bodyPr anchorCtr="0" anchor="t" bIns="91425" lIns="91425" rIns="91425" tIns="91425">
              <a:noAutofit/>
            </a:bodyPr>
            <a:lstStyle/>
            <a:p>
              <a:pPr indent="0" lvl="0" marL="0" marR="0" rtl="0" algn="l">
                <a:lnSpc>
                  <a:spcPct val="80000"/>
                </a:lnSpc>
                <a:spcBef>
                  <a:spcPts val="0"/>
                </a:spcBef>
                <a:spcAft>
                  <a:spcPts val="0"/>
                </a:spcAft>
                <a:buClr>
                  <a:schemeClr val="dk1"/>
                </a:buClr>
                <a:buSzPct val="25000"/>
                <a:buFont typeface="Source Sans Pro"/>
                <a:buNone/>
              </a:pPr>
              <a:r>
                <a:rPr lang="en-US" sz="930">
                  <a:solidFill>
                    <a:schemeClr val="lt1"/>
                  </a:solidFill>
                  <a:latin typeface="Source Sans Pro"/>
                  <a:ea typeface="Source Sans Pro"/>
                  <a:cs typeface="Source Sans Pro"/>
                  <a:sym typeface="Source Sans Pro"/>
                </a:rPr>
                <a:t>If </a:t>
              </a:r>
              <a:r>
                <a:rPr b="1" lang="en-US" sz="930">
                  <a:solidFill>
                    <a:schemeClr val="lt1"/>
                  </a:solidFill>
                  <a:latin typeface="Source Sans Pro"/>
                  <a:ea typeface="Source Sans Pro"/>
                  <a:cs typeface="Source Sans Pro"/>
                  <a:sym typeface="Source Sans Pro"/>
                </a:rPr>
                <a:t>a datacenter rack fails</a:t>
              </a:r>
              <a:r>
                <a:rPr lang="en-US" sz="930">
                  <a:solidFill>
                    <a:schemeClr val="lt1"/>
                  </a:solidFill>
                  <a:latin typeface="Source Sans Pro"/>
                  <a:ea typeface="Source Sans Pro"/>
                  <a:cs typeface="Source Sans Pro"/>
                  <a:sym typeface="Source Sans Pro"/>
                </a:rPr>
                <a:t>, PCF ensures applications stay running in multiple availability zones</a:t>
              </a:r>
            </a:p>
          </p:txBody>
        </p:sp>
        <p:grpSp>
          <p:nvGrpSpPr>
            <p:cNvPr id="983" name="Shape 983"/>
            <p:cNvGrpSpPr/>
            <p:nvPr/>
          </p:nvGrpSpPr>
          <p:grpSpPr>
            <a:xfrm>
              <a:off x="7867371" y="1209041"/>
              <a:ext cx="999552" cy="1788159"/>
              <a:chOff x="7633410" y="1209041"/>
              <a:chExt cx="999552" cy="1788159"/>
            </a:xfrm>
          </p:grpSpPr>
          <p:sp>
            <p:nvSpPr>
              <p:cNvPr id="984" name="Shape 984"/>
              <p:cNvSpPr txBox="1"/>
              <p:nvPr/>
            </p:nvSpPr>
            <p:spPr>
              <a:xfrm>
                <a:off x="7633410" y="1209041"/>
                <a:ext cx="999552" cy="1788159"/>
              </a:xfrm>
              <a:prstGeom prst="rect">
                <a:avLst/>
              </a:prstGeom>
              <a:solidFill>
                <a:srgbClr val="F2F2F2"/>
              </a:solidFill>
              <a:ln cap="rnd" cmpd="sng" w="19050">
                <a:solidFill>
                  <a:srgbClr val="FFFFFF"/>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0" i="0" lang="en-US" sz="1800" u="none" cap="none" strike="noStrike">
                    <a:solidFill>
                      <a:srgbClr val="000000"/>
                    </a:solidFill>
                    <a:latin typeface="Arial"/>
                    <a:ea typeface="Arial"/>
                    <a:cs typeface="Arial"/>
                    <a:sym typeface="Arial"/>
                  </a:rPr>
                  <a:t>Zone 2</a:t>
                </a:r>
              </a:p>
            </p:txBody>
          </p:sp>
          <p:grpSp>
            <p:nvGrpSpPr>
              <p:cNvPr id="985" name="Shape 985"/>
              <p:cNvGrpSpPr/>
              <p:nvPr/>
            </p:nvGrpSpPr>
            <p:grpSpPr>
              <a:xfrm>
                <a:off x="7710109" y="1850467"/>
                <a:ext cx="388355" cy="424199"/>
                <a:chOff x="240619" y="1409700"/>
                <a:chExt cx="1204912" cy="1656156"/>
              </a:xfrm>
            </p:grpSpPr>
            <p:sp>
              <p:nvSpPr>
                <p:cNvPr id="986" name="Shape 986"/>
                <p:cNvSpPr txBox="1"/>
                <p:nvPr/>
              </p:nvSpPr>
              <p:spPr>
                <a:xfrm>
                  <a:off x="240619" y="1409700"/>
                  <a:ext cx="1204912" cy="1656156"/>
                </a:xfrm>
                <a:prstGeom prst="rect">
                  <a:avLst/>
                </a:prstGeom>
                <a:solidFill>
                  <a:schemeClr val="dk2"/>
                </a:solidFill>
                <a:ln cap="rnd" cmpd="sng" w="19050">
                  <a:solidFill>
                    <a:schemeClr val="dk2"/>
                  </a:solidFill>
                  <a:prstDash val="solid"/>
                  <a:round/>
                  <a:headEnd len="med" w="med" type="none"/>
                  <a:tailEnd len="med" w="med" type="none"/>
                </a:ln>
              </p:spPr>
              <p:txBody>
                <a:bodyPr anchorCtr="0" anchor="t" bIns="91425" lIns="91425" rIns="91425" tIns="91425">
                  <a:noAutofit/>
                </a:bodyPr>
                <a:lstStyle/>
                <a:p>
                  <a:pPr indent="0" lvl="0" marL="0" marR="0" rtl="0" algn="ctr">
                    <a:lnSpc>
                      <a:spcPct val="90000"/>
                    </a:lnSpc>
                    <a:spcBef>
                      <a:spcPts val="0"/>
                    </a:spcBef>
                    <a:spcAft>
                      <a:spcPts val="0"/>
                    </a:spcAft>
                    <a:buClr>
                      <a:schemeClr val="dk1"/>
                    </a:buClr>
                    <a:buFont typeface="Source Sans Pro"/>
                    <a:buNone/>
                  </a:pPr>
                  <a:r>
                    <a:t/>
                  </a:r>
                  <a:endParaRPr b="1" i="0" sz="1665" u="none" cap="none" strike="noStrike">
                    <a:solidFill>
                      <a:srgbClr val="4D4D4D"/>
                    </a:solidFill>
                    <a:latin typeface="Source Sans Pro"/>
                    <a:ea typeface="Source Sans Pro"/>
                    <a:cs typeface="Source Sans Pro"/>
                    <a:sym typeface="Source Sans Pro"/>
                  </a:endParaRPr>
                </a:p>
              </p:txBody>
            </p:sp>
            <p:sp>
              <p:nvSpPr>
                <p:cNvPr id="987" name="Shape 987"/>
                <p:cNvSpPr/>
                <p:nvPr/>
              </p:nvSpPr>
              <p:spPr>
                <a:xfrm>
                  <a:off x="408213" y="1830077"/>
                  <a:ext cx="263070" cy="398570"/>
                </a:xfrm>
                <a:prstGeom prst="rect">
                  <a:avLst/>
                </a:prstGeom>
                <a:solidFill>
                  <a:srgbClr val="008774"/>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A</a:t>
                  </a:r>
                </a:p>
              </p:txBody>
            </p:sp>
            <p:sp>
              <p:nvSpPr>
                <p:cNvPr id="988" name="Shape 988"/>
                <p:cNvSpPr/>
                <p:nvPr/>
              </p:nvSpPr>
              <p:spPr>
                <a:xfrm>
                  <a:off x="752583" y="1817578"/>
                  <a:ext cx="263070" cy="415265"/>
                </a:xfrm>
                <a:prstGeom prst="rect">
                  <a:avLst/>
                </a:prstGeom>
                <a:solidFill>
                  <a:srgbClr val="008774"/>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B</a:t>
                  </a:r>
                </a:p>
              </p:txBody>
            </p:sp>
            <p:sp>
              <p:nvSpPr>
                <p:cNvPr id="989" name="Shape 989"/>
                <p:cNvSpPr/>
                <p:nvPr/>
              </p:nvSpPr>
              <p:spPr>
                <a:xfrm>
                  <a:off x="1096395" y="1814677"/>
                  <a:ext cx="263070" cy="424918"/>
                </a:xfrm>
                <a:prstGeom prst="rect">
                  <a:avLst/>
                </a:prstGeom>
                <a:solidFill>
                  <a:srgbClr val="008774"/>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C</a:t>
                  </a:r>
                </a:p>
              </p:txBody>
            </p:sp>
            <p:sp>
              <p:nvSpPr>
                <p:cNvPr id="990" name="Shape 990"/>
                <p:cNvSpPr/>
                <p:nvPr/>
              </p:nvSpPr>
              <p:spPr>
                <a:xfrm>
                  <a:off x="743164" y="2566664"/>
                  <a:ext cx="263070" cy="415265"/>
                </a:xfrm>
                <a:prstGeom prst="rect">
                  <a:avLst/>
                </a:prstGeom>
                <a:solidFill>
                  <a:srgbClr val="008774"/>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B</a:t>
                  </a:r>
                </a:p>
              </p:txBody>
            </p:sp>
            <p:cxnSp>
              <p:nvCxnSpPr>
                <p:cNvPr id="991" name="Shape 991"/>
                <p:cNvCxnSpPr>
                  <a:stCxn id="988" idx="2"/>
                  <a:endCxn id="990" idx="0"/>
                </p:cNvCxnSpPr>
                <p:nvPr/>
              </p:nvCxnSpPr>
              <p:spPr>
                <a:xfrm flipH="1">
                  <a:off x="874818" y="2232843"/>
                  <a:ext cx="9300" cy="333900"/>
                </a:xfrm>
                <a:prstGeom prst="straightConnector1">
                  <a:avLst/>
                </a:prstGeom>
                <a:noFill/>
                <a:ln cap="flat" cmpd="sng" w="25400">
                  <a:solidFill>
                    <a:schemeClr val="lt1"/>
                  </a:solidFill>
                  <a:prstDash val="dash"/>
                  <a:round/>
                  <a:headEnd len="med" w="med" type="none"/>
                  <a:tailEnd len="med" w="med" type="none"/>
                </a:ln>
                <a:effectLst>
                  <a:outerShdw blurRad="39999" rotWithShape="0" dir="5400000" dist="20000">
                    <a:srgbClr val="000000">
                      <a:alpha val="37647"/>
                    </a:srgbClr>
                  </a:outerShdw>
                </a:effectLst>
              </p:spPr>
            </p:cxnSp>
          </p:grpSp>
          <p:grpSp>
            <p:nvGrpSpPr>
              <p:cNvPr id="992" name="Shape 992"/>
              <p:cNvGrpSpPr/>
              <p:nvPr/>
            </p:nvGrpSpPr>
            <p:grpSpPr>
              <a:xfrm>
                <a:off x="8193782" y="1850467"/>
                <a:ext cx="388355" cy="424199"/>
                <a:chOff x="240619" y="1409700"/>
                <a:chExt cx="1204912" cy="1656156"/>
              </a:xfrm>
            </p:grpSpPr>
            <p:sp>
              <p:nvSpPr>
                <p:cNvPr id="993" name="Shape 993"/>
                <p:cNvSpPr txBox="1"/>
                <p:nvPr/>
              </p:nvSpPr>
              <p:spPr>
                <a:xfrm>
                  <a:off x="240619" y="1409700"/>
                  <a:ext cx="1204912" cy="1656156"/>
                </a:xfrm>
                <a:prstGeom prst="rect">
                  <a:avLst/>
                </a:prstGeom>
                <a:solidFill>
                  <a:schemeClr val="dk2"/>
                </a:solidFill>
                <a:ln cap="rnd" cmpd="sng" w="19050">
                  <a:solidFill>
                    <a:schemeClr val="dk2"/>
                  </a:solidFill>
                  <a:prstDash val="solid"/>
                  <a:round/>
                  <a:headEnd len="med" w="med" type="none"/>
                  <a:tailEnd len="med" w="med" type="none"/>
                </a:ln>
              </p:spPr>
              <p:txBody>
                <a:bodyPr anchorCtr="0" anchor="t" bIns="91425" lIns="91425" rIns="91425" tIns="91425">
                  <a:noAutofit/>
                </a:bodyPr>
                <a:lstStyle/>
                <a:p>
                  <a:pPr indent="0" lvl="0" marL="0" marR="0" rtl="0" algn="ctr">
                    <a:lnSpc>
                      <a:spcPct val="90000"/>
                    </a:lnSpc>
                    <a:spcBef>
                      <a:spcPts val="0"/>
                    </a:spcBef>
                    <a:spcAft>
                      <a:spcPts val="0"/>
                    </a:spcAft>
                    <a:buClr>
                      <a:schemeClr val="dk1"/>
                    </a:buClr>
                    <a:buFont typeface="Source Sans Pro"/>
                    <a:buNone/>
                  </a:pPr>
                  <a:r>
                    <a:t/>
                  </a:r>
                  <a:endParaRPr b="1" i="0" sz="1665" u="none" cap="none" strike="noStrike">
                    <a:solidFill>
                      <a:srgbClr val="4D4D4D"/>
                    </a:solidFill>
                    <a:latin typeface="Source Sans Pro"/>
                    <a:ea typeface="Source Sans Pro"/>
                    <a:cs typeface="Source Sans Pro"/>
                    <a:sym typeface="Source Sans Pro"/>
                  </a:endParaRPr>
                </a:p>
              </p:txBody>
            </p:sp>
            <p:sp>
              <p:nvSpPr>
                <p:cNvPr id="994" name="Shape 994"/>
                <p:cNvSpPr/>
                <p:nvPr/>
              </p:nvSpPr>
              <p:spPr>
                <a:xfrm>
                  <a:off x="408213" y="1830077"/>
                  <a:ext cx="263070" cy="398570"/>
                </a:xfrm>
                <a:prstGeom prst="rect">
                  <a:avLst/>
                </a:prstGeom>
                <a:solidFill>
                  <a:srgbClr val="008774"/>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A</a:t>
                  </a:r>
                </a:p>
              </p:txBody>
            </p:sp>
            <p:sp>
              <p:nvSpPr>
                <p:cNvPr id="995" name="Shape 995"/>
                <p:cNvSpPr/>
                <p:nvPr/>
              </p:nvSpPr>
              <p:spPr>
                <a:xfrm>
                  <a:off x="752583" y="1817578"/>
                  <a:ext cx="263070" cy="415265"/>
                </a:xfrm>
                <a:prstGeom prst="rect">
                  <a:avLst/>
                </a:prstGeom>
                <a:solidFill>
                  <a:srgbClr val="008774"/>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B</a:t>
                  </a:r>
                </a:p>
              </p:txBody>
            </p:sp>
            <p:sp>
              <p:nvSpPr>
                <p:cNvPr id="996" name="Shape 996"/>
                <p:cNvSpPr/>
                <p:nvPr/>
              </p:nvSpPr>
              <p:spPr>
                <a:xfrm>
                  <a:off x="1096395" y="1814677"/>
                  <a:ext cx="263070" cy="424918"/>
                </a:xfrm>
                <a:prstGeom prst="rect">
                  <a:avLst/>
                </a:prstGeom>
                <a:solidFill>
                  <a:srgbClr val="008774"/>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C</a:t>
                  </a:r>
                </a:p>
              </p:txBody>
            </p:sp>
            <p:sp>
              <p:nvSpPr>
                <p:cNvPr id="997" name="Shape 997"/>
                <p:cNvSpPr/>
                <p:nvPr/>
              </p:nvSpPr>
              <p:spPr>
                <a:xfrm>
                  <a:off x="743164" y="2566664"/>
                  <a:ext cx="263070" cy="415265"/>
                </a:xfrm>
                <a:prstGeom prst="rect">
                  <a:avLst/>
                </a:prstGeom>
                <a:solidFill>
                  <a:srgbClr val="008774"/>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B</a:t>
                  </a:r>
                </a:p>
              </p:txBody>
            </p:sp>
            <p:cxnSp>
              <p:nvCxnSpPr>
                <p:cNvPr id="998" name="Shape 998"/>
                <p:cNvCxnSpPr>
                  <a:stCxn id="995" idx="2"/>
                  <a:endCxn id="997" idx="0"/>
                </p:cNvCxnSpPr>
                <p:nvPr/>
              </p:nvCxnSpPr>
              <p:spPr>
                <a:xfrm flipH="1">
                  <a:off x="874818" y="2232843"/>
                  <a:ext cx="9300" cy="333900"/>
                </a:xfrm>
                <a:prstGeom prst="straightConnector1">
                  <a:avLst/>
                </a:prstGeom>
                <a:noFill/>
                <a:ln cap="flat" cmpd="sng" w="25400">
                  <a:solidFill>
                    <a:schemeClr val="lt1"/>
                  </a:solidFill>
                  <a:prstDash val="dash"/>
                  <a:round/>
                  <a:headEnd len="med" w="med" type="none"/>
                  <a:tailEnd len="med" w="med" type="none"/>
                </a:ln>
                <a:effectLst>
                  <a:outerShdw blurRad="39999" rotWithShape="0" dir="5400000" dist="20000">
                    <a:srgbClr val="000000">
                      <a:alpha val="37647"/>
                    </a:srgbClr>
                  </a:outerShdw>
                </a:effectLst>
              </p:spPr>
            </p:cxnSp>
          </p:grpSp>
          <p:grpSp>
            <p:nvGrpSpPr>
              <p:cNvPr id="999" name="Shape 999"/>
              <p:cNvGrpSpPr/>
              <p:nvPr/>
            </p:nvGrpSpPr>
            <p:grpSpPr>
              <a:xfrm>
                <a:off x="8192152" y="2417603"/>
                <a:ext cx="388355" cy="424199"/>
                <a:chOff x="240619" y="1409700"/>
                <a:chExt cx="1204912" cy="1656156"/>
              </a:xfrm>
            </p:grpSpPr>
            <p:sp>
              <p:nvSpPr>
                <p:cNvPr id="1000" name="Shape 1000"/>
                <p:cNvSpPr txBox="1"/>
                <p:nvPr/>
              </p:nvSpPr>
              <p:spPr>
                <a:xfrm>
                  <a:off x="240619" y="1409700"/>
                  <a:ext cx="1204912" cy="1656156"/>
                </a:xfrm>
                <a:prstGeom prst="rect">
                  <a:avLst/>
                </a:prstGeom>
                <a:solidFill>
                  <a:schemeClr val="dk2"/>
                </a:solidFill>
                <a:ln cap="rnd" cmpd="sng" w="19050">
                  <a:solidFill>
                    <a:schemeClr val="dk2"/>
                  </a:solidFill>
                  <a:prstDash val="solid"/>
                  <a:round/>
                  <a:headEnd len="med" w="med" type="none"/>
                  <a:tailEnd len="med" w="med" type="none"/>
                </a:ln>
              </p:spPr>
              <p:txBody>
                <a:bodyPr anchorCtr="0" anchor="t" bIns="91425" lIns="91425" rIns="91425" tIns="91425">
                  <a:noAutofit/>
                </a:bodyPr>
                <a:lstStyle/>
                <a:p>
                  <a:pPr indent="0" lvl="0" marL="0" marR="0" rtl="0" algn="ctr">
                    <a:lnSpc>
                      <a:spcPct val="90000"/>
                    </a:lnSpc>
                    <a:spcBef>
                      <a:spcPts val="0"/>
                    </a:spcBef>
                    <a:spcAft>
                      <a:spcPts val="0"/>
                    </a:spcAft>
                    <a:buClr>
                      <a:schemeClr val="dk1"/>
                    </a:buClr>
                    <a:buFont typeface="Source Sans Pro"/>
                    <a:buNone/>
                  </a:pPr>
                  <a:r>
                    <a:t/>
                  </a:r>
                  <a:endParaRPr b="1" i="0" sz="1665" u="none" cap="none" strike="noStrike">
                    <a:solidFill>
                      <a:srgbClr val="4D4D4D"/>
                    </a:solidFill>
                    <a:latin typeface="Source Sans Pro"/>
                    <a:ea typeface="Source Sans Pro"/>
                    <a:cs typeface="Source Sans Pro"/>
                    <a:sym typeface="Source Sans Pro"/>
                  </a:endParaRPr>
                </a:p>
              </p:txBody>
            </p:sp>
            <p:sp>
              <p:nvSpPr>
                <p:cNvPr id="1001" name="Shape 1001"/>
                <p:cNvSpPr/>
                <p:nvPr/>
              </p:nvSpPr>
              <p:spPr>
                <a:xfrm>
                  <a:off x="408213" y="1830077"/>
                  <a:ext cx="263070" cy="398570"/>
                </a:xfrm>
                <a:prstGeom prst="rect">
                  <a:avLst/>
                </a:prstGeom>
                <a:solidFill>
                  <a:srgbClr val="008774"/>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A</a:t>
                  </a:r>
                </a:p>
              </p:txBody>
            </p:sp>
            <p:sp>
              <p:nvSpPr>
                <p:cNvPr id="1002" name="Shape 1002"/>
                <p:cNvSpPr/>
                <p:nvPr/>
              </p:nvSpPr>
              <p:spPr>
                <a:xfrm>
                  <a:off x="752583" y="1817578"/>
                  <a:ext cx="263070" cy="415265"/>
                </a:xfrm>
                <a:prstGeom prst="rect">
                  <a:avLst/>
                </a:prstGeom>
                <a:solidFill>
                  <a:srgbClr val="008774"/>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B</a:t>
                  </a:r>
                </a:p>
              </p:txBody>
            </p:sp>
            <p:sp>
              <p:nvSpPr>
                <p:cNvPr id="1003" name="Shape 1003"/>
                <p:cNvSpPr/>
                <p:nvPr/>
              </p:nvSpPr>
              <p:spPr>
                <a:xfrm>
                  <a:off x="1096395" y="1814677"/>
                  <a:ext cx="263070" cy="424918"/>
                </a:xfrm>
                <a:prstGeom prst="rect">
                  <a:avLst/>
                </a:prstGeom>
                <a:solidFill>
                  <a:srgbClr val="008774"/>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C</a:t>
                  </a:r>
                </a:p>
              </p:txBody>
            </p:sp>
            <p:sp>
              <p:nvSpPr>
                <p:cNvPr id="1004" name="Shape 1004"/>
                <p:cNvSpPr/>
                <p:nvPr/>
              </p:nvSpPr>
              <p:spPr>
                <a:xfrm>
                  <a:off x="743164" y="2566664"/>
                  <a:ext cx="263070" cy="415265"/>
                </a:xfrm>
                <a:prstGeom prst="rect">
                  <a:avLst/>
                </a:prstGeom>
                <a:solidFill>
                  <a:srgbClr val="008774"/>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B</a:t>
                  </a:r>
                </a:p>
              </p:txBody>
            </p:sp>
            <p:cxnSp>
              <p:nvCxnSpPr>
                <p:cNvPr id="1005" name="Shape 1005"/>
                <p:cNvCxnSpPr>
                  <a:stCxn id="1002" idx="2"/>
                  <a:endCxn id="1004" idx="0"/>
                </p:cNvCxnSpPr>
                <p:nvPr/>
              </p:nvCxnSpPr>
              <p:spPr>
                <a:xfrm flipH="1">
                  <a:off x="874818" y="2232843"/>
                  <a:ext cx="9300" cy="333900"/>
                </a:xfrm>
                <a:prstGeom prst="straightConnector1">
                  <a:avLst/>
                </a:prstGeom>
                <a:noFill/>
                <a:ln cap="flat" cmpd="sng" w="25400">
                  <a:solidFill>
                    <a:schemeClr val="lt1"/>
                  </a:solidFill>
                  <a:prstDash val="dash"/>
                  <a:round/>
                  <a:headEnd len="med" w="med" type="none"/>
                  <a:tailEnd len="med" w="med" type="none"/>
                </a:ln>
                <a:effectLst>
                  <a:outerShdw blurRad="39999" rotWithShape="0" dir="5400000" dist="20000">
                    <a:srgbClr val="000000">
                      <a:alpha val="37647"/>
                    </a:srgbClr>
                  </a:outerShdw>
                </a:effectLst>
              </p:spPr>
            </p:cxnSp>
          </p:grpSp>
          <p:grpSp>
            <p:nvGrpSpPr>
              <p:cNvPr id="1006" name="Shape 1006"/>
              <p:cNvGrpSpPr/>
              <p:nvPr/>
            </p:nvGrpSpPr>
            <p:grpSpPr>
              <a:xfrm>
                <a:off x="7717355" y="2418343"/>
                <a:ext cx="388355" cy="424199"/>
                <a:chOff x="240619" y="1409700"/>
                <a:chExt cx="1204912" cy="1656156"/>
              </a:xfrm>
            </p:grpSpPr>
            <p:sp>
              <p:nvSpPr>
                <p:cNvPr id="1007" name="Shape 1007"/>
                <p:cNvSpPr txBox="1"/>
                <p:nvPr/>
              </p:nvSpPr>
              <p:spPr>
                <a:xfrm>
                  <a:off x="240619" y="1409700"/>
                  <a:ext cx="1204912" cy="1656156"/>
                </a:xfrm>
                <a:prstGeom prst="rect">
                  <a:avLst/>
                </a:prstGeom>
                <a:solidFill>
                  <a:schemeClr val="dk2"/>
                </a:solidFill>
                <a:ln cap="rnd" cmpd="sng" w="19050">
                  <a:solidFill>
                    <a:schemeClr val="dk2"/>
                  </a:solidFill>
                  <a:prstDash val="solid"/>
                  <a:round/>
                  <a:headEnd len="med" w="med" type="none"/>
                  <a:tailEnd len="med" w="med" type="none"/>
                </a:ln>
              </p:spPr>
              <p:txBody>
                <a:bodyPr anchorCtr="0" anchor="t" bIns="91425" lIns="91425" rIns="91425" tIns="91425">
                  <a:noAutofit/>
                </a:bodyPr>
                <a:lstStyle/>
                <a:p>
                  <a:pPr indent="0" lvl="0" marL="0" marR="0" rtl="0" algn="ctr">
                    <a:lnSpc>
                      <a:spcPct val="90000"/>
                    </a:lnSpc>
                    <a:spcBef>
                      <a:spcPts val="0"/>
                    </a:spcBef>
                    <a:spcAft>
                      <a:spcPts val="0"/>
                    </a:spcAft>
                    <a:buClr>
                      <a:schemeClr val="dk1"/>
                    </a:buClr>
                    <a:buFont typeface="Source Sans Pro"/>
                    <a:buNone/>
                  </a:pPr>
                  <a:r>
                    <a:t/>
                  </a:r>
                  <a:endParaRPr b="1" i="0" sz="1665" u="none" cap="none" strike="noStrike">
                    <a:solidFill>
                      <a:srgbClr val="4D4D4D"/>
                    </a:solidFill>
                    <a:latin typeface="Source Sans Pro"/>
                    <a:ea typeface="Source Sans Pro"/>
                    <a:cs typeface="Source Sans Pro"/>
                    <a:sym typeface="Source Sans Pro"/>
                  </a:endParaRPr>
                </a:p>
              </p:txBody>
            </p:sp>
            <p:sp>
              <p:nvSpPr>
                <p:cNvPr id="1008" name="Shape 1008"/>
                <p:cNvSpPr/>
                <p:nvPr/>
              </p:nvSpPr>
              <p:spPr>
                <a:xfrm>
                  <a:off x="408213" y="1830077"/>
                  <a:ext cx="263070" cy="398570"/>
                </a:xfrm>
                <a:prstGeom prst="rect">
                  <a:avLst/>
                </a:prstGeom>
                <a:solidFill>
                  <a:srgbClr val="008774"/>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A</a:t>
                  </a:r>
                </a:p>
              </p:txBody>
            </p:sp>
            <p:sp>
              <p:nvSpPr>
                <p:cNvPr id="1009" name="Shape 1009"/>
                <p:cNvSpPr/>
                <p:nvPr/>
              </p:nvSpPr>
              <p:spPr>
                <a:xfrm>
                  <a:off x="752583" y="1817578"/>
                  <a:ext cx="263070" cy="415265"/>
                </a:xfrm>
                <a:prstGeom prst="rect">
                  <a:avLst/>
                </a:prstGeom>
                <a:solidFill>
                  <a:srgbClr val="008774"/>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B</a:t>
                  </a:r>
                </a:p>
              </p:txBody>
            </p:sp>
            <p:sp>
              <p:nvSpPr>
                <p:cNvPr id="1010" name="Shape 1010"/>
                <p:cNvSpPr/>
                <p:nvPr/>
              </p:nvSpPr>
              <p:spPr>
                <a:xfrm>
                  <a:off x="1096395" y="1814677"/>
                  <a:ext cx="263070" cy="424918"/>
                </a:xfrm>
                <a:prstGeom prst="rect">
                  <a:avLst/>
                </a:prstGeom>
                <a:solidFill>
                  <a:srgbClr val="008774"/>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C</a:t>
                  </a:r>
                </a:p>
              </p:txBody>
            </p:sp>
            <p:sp>
              <p:nvSpPr>
                <p:cNvPr id="1011" name="Shape 1011"/>
                <p:cNvSpPr/>
                <p:nvPr/>
              </p:nvSpPr>
              <p:spPr>
                <a:xfrm>
                  <a:off x="743164" y="2566664"/>
                  <a:ext cx="263070" cy="415265"/>
                </a:xfrm>
                <a:prstGeom prst="rect">
                  <a:avLst/>
                </a:prstGeom>
                <a:solidFill>
                  <a:srgbClr val="008774"/>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B</a:t>
                  </a:r>
                </a:p>
              </p:txBody>
            </p:sp>
            <p:cxnSp>
              <p:nvCxnSpPr>
                <p:cNvPr id="1012" name="Shape 1012"/>
                <p:cNvCxnSpPr>
                  <a:stCxn id="1009" idx="2"/>
                  <a:endCxn id="1011" idx="0"/>
                </p:cNvCxnSpPr>
                <p:nvPr/>
              </p:nvCxnSpPr>
              <p:spPr>
                <a:xfrm flipH="1">
                  <a:off x="874818" y="2232843"/>
                  <a:ext cx="9300" cy="333900"/>
                </a:xfrm>
                <a:prstGeom prst="straightConnector1">
                  <a:avLst/>
                </a:prstGeom>
                <a:noFill/>
                <a:ln cap="flat" cmpd="sng" w="25400">
                  <a:solidFill>
                    <a:schemeClr val="lt1"/>
                  </a:solidFill>
                  <a:prstDash val="dash"/>
                  <a:round/>
                  <a:headEnd len="med" w="med" type="none"/>
                  <a:tailEnd len="med" w="med" type="none"/>
                </a:ln>
                <a:effectLst>
                  <a:outerShdw blurRad="39999" rotWithShape="0" dir="5400000" dist="20000">
                    <a:srgbClr val="000000">
                      <a:alpha val="37647"/>
                    </a:srgbClr>
                  </a:outerShdw>
                </a:effectLst>
              </p:spPr>
            </p:cxnSp>
          </p:grpSp>
        </p:grpSp>
        <p:grpSp>
          <p:nvGrpSpPr>
            <p:cNvPr id="1013" name="Shape 1013"/>
            <p:cNvGrpSpPr/>
            <p:nvPr/>
          </p:nvGrpSpPr>
          <p:grpSpPr>
            <a:xfrm>
              <a:off x="6517789" y="1209041"/>
              <a:ext cx="999552" cy="1788159"/>
              <a:chOff x="7633410" y="1209041"/>
              <a:chExt cx="999552" cy="1788159"/>
            </a:xfrm>
          </p:grpSpPr>
          <p:sp>
            <p:nvSpPr>
              <p:cNvPr id="1014" name="Shape 1014"/>
              <p:cNvSpPr txBox="1"/>
              <p:nvPr/>
            </p:nvSpPr>
            <p:spPr>
              <a:xfrm>
                <a:off x="7633410" y="1209041"/>
                <a:ext cx="999552" cy="1788159"/>
              </a:xfrm>
              <a:prstGeom prst="rect">
                <a:avLst/>
              </a:prstGeom>
              <a:solidFill>
                <a:srgbClr val="F2F2F2"/>
              </a:solidFill>
              <a:ln cap="rnd" cmpd="sng" w="19050">
                <a:solidFill>
                  <a:srgbClr val="FFFFFF"/>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0" i="0" lang="en-US" sz="1800" u="none" cap="none" strike="noStrike">
                    <a:solidFill>
                      <a:srgbClr val="000000"/>
                    </a:solidFill>
                    <a:latin typeface="Arial"/>
                    <a:ea typeface="Arial"/>
                    <a:cs typeface="Arial"/>
                    <a:sym typeface="Arial"/>
                  </a:rPr>
                  <a:t>Zone 1</a:t>
                </a:r>
              </a:p>
            </p:txBody>
          </p:sp>
          <p:grpSp>
            <p:nvGrpSpPr>
              <p:cNvPr id="1015" name="Shape 1015"/>
              <p:cNvGrpSpPr/>
              <p:nvPr/>
            </p:nvGrpSpPr>
            <p:grpSpPr>
              <a:xfrm>
                <a:off x="7710109" y="1850467"/>
                <a:ext cx="388355" cy="424199"/>
                <a:chOff x="240619" y="1409700"/>
                <a:chExt cx="1204912" cy="1656156"/>
              </a:xfrm>
            </p:grpSpPr>
            <p:sp>
              <p:nvSpPr>
                <p:cNvPr id="1016" name="Shape 1016"/>
                <p:cNvSpPr txBox="1"/>
                <p:nvPr/>
              </p:nvSpPr>
              <p:spPr>
                <a:xfrm>
                  <a:off x="240619" y="1409700"/>
                  <a:ext cx="1204912" cy="1656156"/>
                </a:xfrm>
                <a:prstGeom prst="rect">
                  <a:avLst/>
                </a:prstGeom>
                <a:solidFill>
                  <a:schemeClr val="dk2"/>
                </a:solidFill>
                <a:ln cap="rnd" cmpd="sng" w="19050">
                  <a:solidFill>
                    <a:schemeClr val="dk2"/>
                  </a:solidFill>
                  <a:prstDash val="solid"/>
                  <a:round/>
                  <a:headEnd len="med" w="med" type="none"/>
                  <a:tailEnd len="med" w="med" type="none"/>
                </a:ln>
              </p:spPr>
              <p:txBody>
                <a:bodyPr anchorCtr="0" anchor="t" bIns="91425" lIns="91425" rIns="91425" tIns="91425">
                  <a:noAutofit/>
                </a:bodyPr>
                <a:lstStyle/>
                <a:p>
                  <a:pPr indent="0" lvl="0" marL="0" marR="0" rtl="0" algn="ctr">
                    <a:lnSpc>
                      <a:spcPct val="90000"/>
                    </a:lnSpc>
                    <a:spcBef>
                      <a:spcPts val="0"/>
                    </a:spcBef>
                    <a:spcAft>
                      <a:spcPts val="0"/>
                    </a:spcAft>
                    <a:buClr>
                      <a:schemeClr val="dk1"/>
                    </a:buClr>
                    <a:buFont typeface="Source Sans Pro"/>
                    <a:buNone/>
                  </a:pPr>
                  <a:r>
                    <a:t/>
                  </a:r>
                  <a:endParaRPr b="1" i="0" sz="1665" u="none" cap="none" strike="noStrike">
                    <a:solidFill>
                      <a:srgbClr val="4D4D4D"/>
                    </a:solidFill>
                    <a:latin typeface="Source Sans Pro"/>
                    <a:ea typeface="Source Sans Pro"/>
                    <a:cs typeface="Source Sans Pro"/>
                    <a:sym typeface="Source Sans Pro"/>
                  </a:endParaRPr>
                </a:p>
              </p:txBody>
            </p:sp>
            <p:sp>
              <p:nvSpPr>
                <p:cNvPr id="1017" name="Shape 1017"/>
                <p:cNvSpPr/>
                <p:nvPr/>
              </p:nvSpPr>
              <p:spPr>
                <a:xfrm>
                  <a:off x="408213" y="1830077"/>
                  <a:ext cx="263070" cy="398570"/>
                </a:xfrm>
                <a:prstGeom prst="rect">
                  <a:avLst/>
                </a:prstGeom>
                <a:solidFill>
                  <a:schemeClr val="accent3"/>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A</a:t>
                  </a:r>
                </a:p>
              </p:txBody>
            </p:sp>
            <p:sp>
              <p:nvSpPr>
                <p:cNvPr id="1018" name="Shape 1018"/>
                <p:cNvSpPr/>
                <p:nvPr/>
              </p:nvSpPr>
              <p:spPr>
                <a:xfrm>
                  <a:off x="752583" y="1817578"/>
                  <a:ext cx="263070" cy="415265"/>
                </a:xfrm>
                <a:prstGeom prst="rect">
                  <a:avLst/>
                </a:prstGeom>
                <a:solidFill>
                  <a:srgbClr val="128790"/>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B</a:t>
                  </a:r>
                </a:p>
              </p:txBody>
            </p:sp>
            <p:sp>
              <p:nvSpPr>
                <p:cNvPr id="1019" name="Shape 1019"/>
                <p:cNvSpPr/>
                <p:nvPr/>
              </p:nvSpPr>
              <p:spPr>
                <a:xfrm>
                  <a:off x="1096395" y="1814677"/>
                  <a:ext cx="263070" cy="424918"/>
                </a:xfrm>
                <a:prstGeom prst="rect">
                  <a:avLst/>
                </a:prstGeom>
                <a:solidFill>
                  <a:srgbClr val="35FFEB"/>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C</a:t>
                  </a:r>
                </a:p>
              </p:txBody>
            </p:sp>
            <p:sp>
              <p:nvSpPr>
                <p:cNvPr id="1020" name="Shape 1020"/>
                <p:cNvSpPr/>
                <p:nvPr/>
              </p:nvSpPr>
              <p:spPr>
                <a:xfrm>
                  <a:off x="743164" y="2566664"/>
                  <a:ext cx="263070" cy="415265"/>
                </a:xfrm>
                <a:prstGeom prst="rect">
                  <a:avLst/>
                </a:prstGeom>
                <a:solidFill>
                  <a:srgbClr val="128790"/>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B</a:t>
                  </a:r>
                </a:p>
              </p:txBody>
            </p:sp>
            <p:cxnSp>
              <p:nvCxnSpPr>
                <p:cNvPr id="1021" name="Shape 1021"/>
                <p:cNvCxnSpPr>
                  <a:stCxn id="1018" idx="2"/>
                  <a:endCxn id="1020" idx="0"/>
                </p:cNvCxnSpPr>
                <p:nvPr/>
              </p:nvCxnSpPr>
              <p:spPr>
                <a:xfrm flipH="1">
                  <a:off x="874818" y="2232843"/>
                  <a:ext cx="9300" cy="333900"/>
                </a:xfrm>
                <a:prstGeom prst="straightConnector1">
                  <a:avLst/>
                </a:prstGeom>
                <a:noFill/>
                <a:ln cap="flat" cmpd="sng" w="25400">
                  <a:solidFill>
                    <a:schemeClr val="lt1"/>
                  </a:solidFill>
                  <a:prstDash val="dash"/>
                  <a:round/>
                  <a:headEnd len="med" w="med" type="none"/>
                  <a:tailEnd len="med" w="med" type="none"/>
                </a:ln>
                <a:effectLst>
                  <a:outerShdw blurRad="39999" rotWithShape="0" dir="5400000" dist="20000">
                    <a:srgbClr val="000000">
                      <a:alpha val="37647"/>
                    </a:srgbClr>
                  </a:outerShdw>
                </a:effectLst>
              </p:spPr>
            </p:cxnSp>
          </p:grpSp>
          <p:grpSp>
            <p:nvGrpSpPr>
              <p:cNvPr id="1022" name="Shape 1022"/>
              <p:cNvGrpSpPr/>
              <p:nvPr/>
            </p:nvGrpSpPr>
            <p:grpSpPr>
              <a:xfrm>
                <a:off x="8193782" y="1850467"/>
                <a:ext cx="388355" cy="424199"/>
                <a:chOff x="240619" y="1409700"/>
                <a:chExt cx="1204912" cy="1656156"/>
              </a:xfrm>
            </p:grpSpPr>
            <p:sp>
              <p:nvSpPr>
                <p:cNvPr id="1023" name="Shape 1023"/>
                <p:cNvSpPr txBox="1"/>
                <p:nvPr/>
              </p:nvSpPr>
              <p:spPr>
                <a:xfrm>
                  <a:off x="240619" y="1409700"/>
                  <a:ext cx="1204912" cy="1656156"/>
                </a:xfrm>
                <a:prstGeom prst="rect">
                  <a:avLst/>
                </a:prstGeom>
                <a:solidFill>
                  <a:schemeClr val="dk2"/>
                </a:solidFill>
                <a:ln cap="rnd" cmpd="sng" w="19050">
                  <a:solidFill>
                    <a:schemeClr val="dk2"/>
                  </a:solidFill>
                  <a:prstDash val="solid"/>
                  <a:round/>
                  <a:headEnd len="med" w="med" type="none"/>
                  <a:tailEnd len="med" w="med" type="none"/>
                </a:ln>
              </p:spPr>
              <p:txBody>
                <a:bodyPr anchorCtr="0" anchor="t" bIns="91425" lIns="91425" rIns="91425" tIns="91425">
                  <a:noAutofit/>
                </a:bodyPr>
                <a:lstStyle/>
                <a:p>
                  <a:pPr indent="0" lvl="0" marL="0" marR="0" rtl="0" algn="ctr">
                    <a:lnSpc>
                      <a:spcPct val="90000"/>
                    </a:lnSpc>
                    <a:spcBef>
                      <a:spcPts val="0"/>
                    </a:spcBef>
                    <a:spcAft>
                      <a:spcPts val="0"/>
                    </a:spcAft>
                    <a:buClr>
                      <a:schemeClr val="dk1"/>
                    </a:buClr>
                    <a:buFont typeface="Source Sans Pro"/>
                    <a:buNone/>
                  </a:pPr>
                  <a:r>
                    <a:t/>
                  </a:r>
                  <a:endParaRPr b="1" i="0" sz="1665" u="none" cap="none" strike="noStrike">
                    <a:solidFill>
                      <a:srgbClr val="4D4D4D"/>
                    </a:solidFill>
                    <a:latin typeface="Source Sans Pro"/>
                    <a:ea typeface="Source Sans Pro"/>
                    <a:cs typeface="Source Sans Pro"/>
                    <a:sym typeface="Source Sans Pro"/>
                  </a:endParaRPr>
                </a:p>
              </p:txBody>
            </p:sp>
            <p:sp>
              <p:nvSpPr>
                <p:cNvPr id="1024" name="Shape 1024"/>
                <p:cNvSpPr/>
                <p:nvPr/>
              </p:nvSpPr>
              <p:spPr>
                <a:xfrm>
                  <a:off x="408213" y="1830077"/>
                  <a:ext cx="263070" cy="398570"/>
                </a:xfrm>
                <a:prstGeom prst="rect">
                  <a:avLst/>
                </a:prstGeom>
                <a:solidFill>
                  <a:schemeClr val="accent3"/>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A</a:t>
                  </a:r>
                </a:p>
              </p:txBody>
            </p:sp>
            <p:sp>
              <p:nvSpPr>
                <p:cNvPr id="1025" name="Shape 1025"/>
                <p:cNvSpPr/>
                <p:nvPr/>
              </p:nvSpPr>
              <p:spPr>
                <a:xfrm>
                  <a:off x="752583" y="1817578"/>
                  <a:ext cx="263070" cy="415265"/>
                </a:xfrm>
                <a:prstGeom prst="rect">
                  <a:avLst/>
                </a:prstGeom>
                <a:solidFill>
                  <a:srgbClr val="128790"/>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B</a:t>
                  </a:r>
                </a:p>
              </p:txBody>
            </p:sp>
            <p:sp>
              <p:nvSpPr>
                <p:cNvPr id="1026" name="Shape 1026"/>
                <p:cNvSpPr/>
                <p:nvPr/>
              </p:nvSpPr>
              <p:spPr>
                <a:xfrm>
                  <a:off x="1096395" y="1814677"/>
                  <a:ext cx="263070" cy="424918"/>
                </a:xfrm>
                <a:prstGeom prst="rect">
                  <a:avLst/>
                </a:prstGeom>
                <a:solidFill>
                  <a:srgbClr val="35FFEB"/>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C</a:t>
                  </a:r>
                </a:p>
              </p:txBody>
            </p:sp>
            <p:sp>
              <p:nvSpPr>
                <p:cNvPr id="1027" name="Shape 1027"/>
                <p:cNvSpPr/>
                <p:nvPr/>
              </p:nvSpPr>
              <p:spPr>
                <a:xfrm>
                  <a:off x="743164" y="2566664"/>
                  <a:ext cx="263070" cy="415265"/>
                </a:xfrm>
                <a:prstGeom prst="rect">
                  <a:avLst/>
                </a:prstGeom>
                <a:solidFill>
                  <a:srgbClr val="128790"/>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B</a:t>
                  </a:r>
                </a:p>
              </p:txBody>
            </p:sp>
            <p:cxnSp>
              <p:nvCxnSpPr>
                <p:cNvPr id="1028" name="Shape 1028"/>
                <p:cNvCxnSpPr>
                  <a:stCxn id="1025" idx="2"/>
                  <a:endCxn id="1027" idx="0"/>
                </p:cNvCxnSpPr>
                <p:nvPr/>
              </p:nvCxnSpPr>
              <p:spPr>
                <a:xfrm flipH="1">
                  <a:off x="874818" y="2232843"/>
                  <a:ext cx="9300" cy="333900"/>
                </a:xfrm>
                <a:prstGeom prst="straightConnector1">
                  <a:avLst/>
                </a:prstGeom>
                <a:noFill/>
                <a:ln cap="flat" cmpd="sng" w="25400">
                  <a:solidFill>
                    <a:schemeClr val="lt1"/>
                  </a:solidFill>
                  <a:prstDash val="dash"/>
                  <a:round/>
                  <a:headEnd len="med" w="med" type="none"/>
                  <a:tailEnd len="med" w="med" type="none"/>
                </a:ln>
                <a:effectLst>
                  <a:outerShdw blurRad="39999" rotWithShape="0" dir="5400000" dist="20000">
                    <a:srgbClr val="000000">
                      <a:alpha val="37647"/>
                    </a:srgbClr>
                  </a:outerShdw>
                </a:effectLst>
              </p:spPr>
            </p:cxnSp>
          </p:grpSp>
          <p:grpSp>
            <p:nvGrpSpPr>
              <p:cNvPr id="1029" name="Shape 1029"/>
              <p:cNvGrpSpPr/>
              <p:nvPr/>
            </p:nvGrpSpPr>
            <p:grpSpPr>
              <a:xfrm>
                <a:off x="8192152" y="2417603"/>
                <a:ext cx="388355" cy="424199"/>
                <a:chOff x="240619" y="1409700"/>
                <a:chExt cx="1204912" cy="1656156"/>
              </a:xfrm>
            </p:grpSpPr>
            <p:sp>
              <p:nvSpPr>
                <p:cNvPr id="1030" name="Shape 1030"/>
                <p:cNvSpPr txBox="1"/>
                <p:nvPr/>
              </p:nvSpPr>
              <p:spPr>
                <a:xfrm>
                  <a:off x="240619" y="1409700"/>
                  <a:ext cx="1204912" cy="1656156"/>
                </a:xfrm>
                <a:prstGeom prst="rect">
                  <a:avLst/>
                </a:prstGeom>
                <a:solidFill>
                  <a:schemeClr val="dk2"/>
                </a:solidFill>
                <a:ln cap="rnd" cmpd="sng" w="19050">
                  <a:solidFill>
                    <a:schemeClr val="dk2"/>
                  </a:solidFill>
                  <a:prstDash val="solid"/>
                  <a:round/>
                  <a:headEnd len="med" w="med" type="none"/>
                  <a:tailEnd len="med" w="med" type="none"/>
                </a:ln>
              </p:spPr>
              <p:txBody>
                <a:bodyPr anchorCtr="0" anchor="t" bIns="91425" lIns="91425" rIns="91425" tIns="91425">
                  <a:noAutofit/>
                </a:bodyPr>
                <a:lstStyle/>
                <a:p>
                  <a:pPr indent="0" lvl="0" marL="0" marR="0" rtl="0" algn="ctr">
                    <a:lnSpc>
                      <a:spcPct val="90000"/>
                    </a:lnSpc>
                    <a:spcBef>
                      <a:spcPts val="0"/>
                    </a:spcBef>
                    <a:spcAft>
                      <a:spcPts val="0"/>
                    </a:spcAft>
                    <a:buClr>
                      <a:schemeClr val="dk1"/>
                    </a:buClr>
                    <a:buFont typeface="Source Sans Pro"/>
                    <a:buNone/>
                  </a:pPr>
                  <a:r>
                    <a:t/>
                  </a:r>
                  <a:endParaRPr b="1" i="0" sz="1665" u="none" cap="none" strike="noStrike">
                    <a:solidFill>
                      <a:srgbClr val="4D4D4D"/>
                    </a:solidFill>
                    <a:latin typeface="Source Sans Pro"/>
                    <a:ea typeface="Source Sans Pro"/>
                    <a:cs typeface="Source Sans Pro"/>
                    <a:sym typeface="Source Sans Pro"/>
                  </a:endParaRPr>
                </a:p>
              </p:txBody>
            </p:sp>
            <p:sp>
              <p:nvSpPr>
                <p:cNvPr id="1031" name="Shape 1031"/>
                <p:cNvSpPr/>
                <p:nvPr/>
              </p:nvSpPr>
              <p:spPr>
                <a:xfrm>
                  <a:off x="408213" y="1830077"/>
                  <a:ext cx="263070" cy="398570"/>
                </a:xfrm>
                <a:prstGeom prst="rect">
                  <a:avLst/>
                </a:prstGeom>
                <a:solidFill>
                  <a:schemeClr val="accent3"/>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A</a:t>
                  </a:r>
                </a:p>
              </p:txBody>
            </p:sp>
            <p:sp>
              <p:nvSpPr>
                <p:cNvPr id="1032" name="Shape 1032"/>
                <p:cNvSpPr/>
                <p:nvPr/>
              </p:nvSpPr>
              <p:spPr>
                <a:xfrm>
                  <a:off x="752583" y="1817578"/>
                  <a:ext cx="263070" cy="415265"/>
                </a:xfrm>
                <a:prstGeom prst="rect">
                  <a:avLst/>
                </a:prstGeom>
                <a:solidFill>
                  <a:srgbClr val="128790"/>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B</a:t>
                  </a:r>
                </a:p>
              </p:txBody>
            </p:sp>
            <p:sp>
              <p:nvSpPr>
                <p:cNvPr id="1033" name="Shape 1033"/>
                <p:cNvSpPr/>
                <p:nvPr/>
              </p:nvSpPr>
              <p:spPr>
                <a:xfrm>
                  <a:off x="1096395" y="1814677"/>
                  <a:ext cx="263070" cy="424918"/>
                </a:xfrm>
                <a:prstGeom prst="rect">
                  <a:avLst/>
                </a:prstGeom>
                <a:solidFill>
                  <a:srgbClr val="35FFEB"/>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C</a:t>
                  </a:r>
                </a:p>
              </p:txBody>
            </p:sp>
            <p:sp>
              <p:nvSpPr>
                <p:cNvPr id="1034" name="Shape 1034"/>
                <p:cNvSpPr/>
                <p:nvPr/>
              </p:nvSpPr>
              <p:spPr>
                <a:xfrm>
                  <a:off x="743164" y="2566664"/>
                  <a:ext cx="263070" cy="415265"/>
                </a:xfrm>
                <a:prstGeom prst="rect">
                  <a:avLst/>
                </a:prstGeom>
                <a:solidFill>
                  <a:srgbClr val="128790"/>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B</a:t>
                  </a:r>
                </a:p>
              </p:txBody>
            </p:sp>
            <p:cxnSp>
              <p:nvCxnSpPr>
                <p:cNvPr id="1035" name="Shape 1035"/>
                <p:cNvCxnSpPr>
                  <a:stCxn id="1032" idx="2"/>
                  <a:endCxn id="1034" idx="0"/>
                </p:cNvCxnSpPr>
                <p:nvPr/>
              </p:nvCxnSpPr>
              <p:spPr>
                <a:xfrm flipH="1">
                  <a:off x="874818" y="2232843"/>
                  <a:ext cx="9300" cy="333900"/>
                </a:xfrm>
                <a:prstGeom prst="straightConnector1">
                  <a:avLst/>
                </a:prstGeom>
                <a:noFill/>
                <a:ln cap="flat" cmpd="sng" w="25400">
                  <a:solidFill>
                    <a:schemeClr val="lt1"/>
                  </a:solidFill>
                  <a:prstDash val="dash"/>
                  <a:round/>
                  <a:headEnd len="med" w="med" type="none"/>
                  <a:tailEnd len="med" w="med" type="none"/>
                </a:ln>
                <a:effectLst>
                  <a:outerShdw blurRad="39999" rotWithShape="0" dir="5400000" dist="20000">
                    <a:srgbClr val="000000">
                      <a:alpha val="37647"/>
                    </a:srgbClr>
                  </a:outerShdw>
                </a:effectLst>
              </p:spPr>
            </p:cxnSp>
          </p:grpSp>
          <p:grpSp>
            <p:nvGrpSpPr>
              <p:cNvPr id="1036" name="Shape 1036"/>
              <p:cNvGrpSpPr/>
              <p:nvPr/>
            </p:nvGrpSpPr>
            <p:grpSpPr>
              <a:xfrm>
                <a:off x="7717355" y="2418343"/>
                <a:ext cx="388355" cy="424199"/>
                <a:chOff x="240619" y="1409700"/>
                <a:chExt cx="1204912" cy="1656156"/>
              </a:xfrm>
            </p:grpSpPr>
            <p:sp>
              <p:nvSpPr>
                <p:cNvPr id="1037" name="Shape 1037"/>
                <p:cNvSpPr txBox="1"/>
                <p:nvPr/>
              </p:nvSpPr>
              <p:spPr>
                <a:xfrm>
                  <a:off x="240619" y="1409700"/>
                  <a:ext cx="1204912" cy="1656156"/>
                </a:xfrm>
                <a:prstGeom prst="rect">
                  <a:avLst/>
                </a:prstGeom>
                <a:solidFill>
                  <a:schemeClr val="dk2"/>
                </a:solidFill>
                <a:ln cap="rnd" cmpd="sng" w="19050">
                  <a:solidFill>
                    <a:schemeClr val="dk2"/>
                  </a:solidFill>
                  <a:prstDash val="solid"/>
                  <a:round/>
                  <a:headEnd len="med" w="med" type="none"/>
                  <a:tailEnd len="med" w="med" type="none"/>
                </a:ln>
              </p:spPr>
              <p:txBody>
                <a:bodyPr anchorCtr="0" anchor="t" bIns="91425" lIns="91425" rIns="91425" tIns="91425">
                  <a:noAutofit/>
                </a:bodyPr>
                <a:lstStyle/>
                <a:p>
                  <a:pPr indent="0" lvl="0" marL="0" marR="0" rtl="0" algn="ctr">
                    <a:lnSpc>
                      <a:spcPct val="90000"/>
                    </a:lnSpc>
                    <a:spcBef>
                      <a:spcPts val="0"/>
                    </a:spcBef>
                    <a:spcAft>
                      <a:spcPts val="0"/>
                    </a:spcAft>
                    <a:buClr>
                      <a:schemeClr val="dk1"/>
                    </a:buClr>
                    <a:buFont typeface="Source Sans Pro"/>
                    <a:buNone/>
                  </a:pPr>
                  <a:r>
                    <a:t/>
                  </a:r>
                  <a:endParaRPr b="1" i="0" sz="1665" u="none" cap="none" strike="noStrike">
                    <a:solidFill>
                      <a:srgbClr val="4D4D4D"/>
                    </a:solidFill>
                    <a:latin typeface="Source Sans Pro"/>
                    <a:ea typeface="Source Sans Pro"/>
                    <a:cs typeface="Source Sans Pro"/>
                    <a:sym typeface="Source Sans Pro"/>
                  </a:endParaRPr>
                </a:p>
              </p:txBody>
            </p:sp>
            <p:sp>
              <p:nvSpPr>
                <p:cNvPr id="1038" name="Shape 1038"/>
                <p:cNvSpPr/>
                <p:nvPr/>
              </p:nvSpPr>
              <p:spPr>
                <a:xfrm>
                  <a:off x="408213" y="1830077"/>
                  <a:ext cx="263070" cy="398570"/>
                </a:xfrm>
                <a:prstGeom prst="rect">
                  <a:avLst/>
                </a:prstGeom>
                <a:solidFill>
                  <a:schemeClr val="accent3"/>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A</a:t>
                  </a:r>
                </a:p>
              </p:txBody>
            </p:sp>
            <p:sp>
              <p:nvSpPr>
                <p:cNvPr id="1039" name="Shape 1039"/>
                <p:cNvSpPr/>
                <p:nvPr/>
              </p:nvSpPr>
              <p:spPr>
                <a:xfrm>
                  <a:off x="752583" y="1817578"/>
                  <a:ext cx="263070" cy="415265"/>
                </a:xfrm>
                <a:prstGeom prst="rect">
                  <a:avLst/>
                </a:prstGeom>
                <a:solidFill>
                  <a:srgbClr val="128790"/>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B</a:t>
                  </a:r>
                </a:p>
              </p:txBody>
            </p:sp>
            <p:sp>
              <p:nvSpPr>
                <p:cNvPr id="1040" name="Shape 1040"/>
                <p:cNvSpPr/>
                <p:nvPr/>
              </p:nvSpPr>
              <p:spPr>
                <a:xfrm>
                  <a:off x="1096395" y="1814677"/>
                  <a:ext cx="263070" cy="424918"/>
                </a:xfrm>
                <a:prstGeom prst="rect">
                  <a:avLst/>
                </a:prstGeom>
                <a:solidFill>
                  <a:srgbClr val="35FFEB"/>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C</a:t>
                  </a:r>
                </a:p>
              </p:txBody>
            </p:sp>
            <p:sp>
              <p:nvSpPr>
                <p:cNvPr id="1041" name="Shape 1041"/>
                <p:cNvSpPr/>
                <p:nvPr/>
              </p:nvSpPr>
              <p:spPr>
                <a:xfrm>
                  <a:off x="743164" y="2566664"/>
                  <a:ext cx="263070" cy="415265"/>
                </a:xfrm>
                <a:prstGeom prst="rect">
                  <a:avLst/>
                </a:prstGeom>
                <a:solidFill>
                  <a:srgbClr val="128790"/>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B</a:t>
                  </a:r>
                </a:p>
              </p:txBody>
            </p:sp>
            <p:cxnSp>
              <p:nvCxnSpPr>
                <p:cNvPr id="1042" name="Shape 1042"/>
                <p:cNvCxnSpPr>
                  <a:stCxn id="1039" idx="2"/>
                  <a:endCxn id="1041" idx="0"/>
                </p:cNvCxnSpPr>
                <p:nvPr/>
              </p:nvCxnSpPr>
              <p:spPr>
                <a:xfrm flipH="1">
                  <a:off x="874818" y="2232843"/>
                  <a:ext cx="9300" cy="333900"/>
                </a:xfrm>
                <a:prstGeom prst="straightConnector1">
                  <a:avLst/>
                </a:prstGeom>
                <a:noFill/>
                <a:ln cap="flat" cmpd="sng" w="25400">
                  <a:solidFill>
                    <a:schemeClr val="lt1"/>
                  </a:solidFill>
                  <a:prstDash val="dash"/>
                  <a:round/>
                  <a:headEnd len="med" w="med" type="none"/>
                  <a:tailEnd len="med" w="med" type="none"/>
                </a:ln>
                <a:effectLst>
                  <a:outerShdw blurRad="39999" rotWithShape="0" dir="5400000" dist="20000">
                    <a:srgbClr val="000000">
                      <a:alpha val="37647"/>
                    </a:srgbClr>
                  </a:outerShdw>
                </a:effectLst>
              </p:spPr>
            </p:cxnSp>
          </p:grpSp>
        </p:grpSp>
        <p:sp>
          <p:nvSpPr>
            <p:cNvPr id="1043" name="Shape 1043"/>
            <p:cNvSpPr/>
            <p:nvPr/>
          </p:nvSpPr>
          <p:spPr>
            <a:xfrm>
              <a:off x="6614877" y="1850466"/>
              <a:ext cx="822269" cy="1076745"/>
            </a:xfrm>
            <a:custGeom>
              <a:pathLst>
                <a:path extrusionOk="0" h="120000" w="120000">
                  <a:moveTo>
                    <a:pt x="0" y="8506"/>
                  </a:moveTo>
                  <a:lnTo>
                    <a:pt x="25081" y="0"/>
                  </a:lnTo>
                  <a:lnTo>
                    <a:pt x="60000" y="41016"/>
                  </a:lnTo>
                  <a:lnTo>
                    <a:pt x="94918" y="0"/>
                  </a:lnTo>
                  <a:lnTo>
                    <a:pt x="120000" y="8506"/>
                  </a:lnTo>
                  <a:lnTo>
                    <a:pt x="76161" y="60000"/>
                  </a:lnTo>
                  <a:lnTo>
                    <a:pt x="120000" y="111493"/>
                  </a:lnTo>
                  <a:lnTo>
                    <a:pt x="94918" y="120000"/>
                  </a:lnTo>
                  <a:lnTo>
                    <a:pt x="60000" y="78983"/>
                  </a:lnTo>
                  <a:lnTo>
                    <a:pt x="25081" y="120000"/>
                  </a:lnTo>
                  <a:lnTo>
                    <a:pt x="0" y="111493"/>
                  </a:lnTo>
                  <a:lnTo>
                    <a:pt x="43838" y="60000"/>
                  </a:lnTo>
                  <a:lnTo>
                    <a:pt x="0" y="8506"/>
                  </a:lnTo>
                  <a:close/>
                </a:path>
              </a:pathLst>
            </a:custGeom>
            <a:solidFill>
              <a:srgbClr val="FF0000"/>
            </a:solidFill>
            <a:ln cap="flat" cmpd="sng" w="19050">
              <a:solidFill>
                <a:srgbClr val="CC0000"/>
              </a:solidFill>
              <a:prstDash val="solid"/>
              <a:round/>
              <a:headEnd len="med" w="med" type="none"/>
              <a:tailEnd len="med" w="med" type="none"/>
            </a:ln>
          </p:spPr>
          <p:txBody>
            <a:bodyPr anchorCtr="0" anchor="t" bIns="91425" lIns="91425" rIns="91425" tIns="91425">
              <a:noAutofit/>
            </a:bodyPr>
            <a:lstStyle/>
            <a:p>
              <a:pPr indent="0" lvl="0" marL="0" marR="0" rtl="0" algn="l">
                <a:lnSpc>
                  <a:spcPct val="80000"/>
                </a:lnSpc>
                <a:spcBef>
                  <a:spcPts val="0"/>
                </a:spcBef>
                <a:spcAft>
                  <a:spcPts val="0"/>
                </a:spcAft>
                <a:buClr>
                  <a:schemeClr val="dk1"/>
                </a:buClr>
                <a:buFont typeface="Arial"/>
                <a:buNone/>
              </a:pPr>
              <a:r>
                <a:t/>
              </a:r>
              <a:endParaRPr b="0" i="0" sz="600" u="none" cap="none" strike="noStrike">
                <a:solidFill>
                  <a:srgbClr val="4D4D4D"/>
                </a:solidFill>
                <a:latin typeface="Arial"/>
                <a:ea typeface="Arial"/>
                <a:cs typeface="Arial"/>
                <a:sym typeface="Arial"/>
              </a:endParaRPr>
            </a:p>
          </p:txBody>
        </p:sp>
      </p:grpSp>
      <p:grpSp>
        <p:nvGrpSpPr>
          <p:cNvPr id="1044" name="Shape 1044"/>
          <p:cNvGrpSpPr/>
          <p:nvPr/>
        </p:nvGrpSpPr>
        <p:grpSpPr>
          <a:xfrm>
            <a:off x="2101951" y="1208215"/>
            <a:ext cx="1574587" cy="3379799"/>
            <a:chOff x="2101951" y="1208215"/>
            <a:chExt cx="1574587" cy="3379799"/>
          </a:xfrm>
        </p:grpSpPr>
        <p:sp>
          <p:nvSpPr>
            <p:cNvPr id="1045" name="Shape 1045"/>
            <p:cNvSpPr/>
            <p:nvPr/>
          </p:nvSpPr>
          <p:spPr>
            <a:xfrm>
              <a:off x="2101951" y="4078128"/>
              <a:ext cx="1574587" cy="509886"/>
            </a:xfrm>
            <a:prstGeom prst="homePlate">
              <a:avLst>
                <a:gd fmla="val 50000" name="adj"/>
              </a:avLst>
            </a:prstGeom>
            <a:solidFill>
              <a:srgbClr val="008774"/>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1800">
                  <a:solidFill>
                    <a:srgbClr val="FFFFFF"/>
                  </a:solidFill>
                  <a:latin typeface="Arial"/>
                  <a:ea typeface="Arial"/>
                  <a:cs typeface="Arial"/>
                  <a:sym typeface="Arial"/>
                </a:rPr>
                <a:t>Process Fail</a:t>
              </a:r>
            </a:p>
          </p:txBody>
        </p:sp>
        <p:sp>
          <p:nvSpPr>
            <p:cNvPr id="1046" name="Shape 1046"/>
            <p:cNvSpPr txBox="1"/>
            <p:nvPr/>
          </p:nvSpPr>
          <p:spPr>
            <a:xfrm>
              <a:off x="2113771" y="3218597"/>
              <a:ext cx="1344612" cy="768516"/>
            </a:xfrm>
            <a:prstGeom prst="rect">
              <a:avLst/>
            </a:prstGeom>
            <a:noFill/>
            <a:ln cap="flat" cmpd="sng" w="12700">
              <a:solidFill>
                <a:srgbClr val="705D8B"/>
              </a:solidFill>
              <a:prstDash val="dash"/>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Source Sans Pro"/>
                <a:buNone/>
              </a:pPr>
              <a:r>
                <a:rPr lang="en-US" sz="900">
                  <a:solidFill>
                    <a:srgbClr val="FFFFFF"/>
                  </a:solidFill>
                  <a:latin typeface="Source Sans Pro"/>
                  <a:ea typeface="Source Sans Pro"/>
                  <a:cs typeface="Source Sans Pro"/>
                  <a:sym typeface="Source Sans Pro"/>
                </a:rPr>
                <a:t>If a </a:t>
              </a:r>
              <a:r>
                <a:rPr b="1" lang="en-US" sz="900">
                  <a:solidFill>
                    <a:srgbClr val="FFFFFF"/>
                  </a:solidFill>
                  <a:latin typeface="Source Sans Pro"/>
                  <a:ea typeface="Source Sans Pro"/>
                  <a:cs typeface="Source Sans Pro"/>
                  <a:sym typeface="Source Sans Pro"/>
                </a:rPr>
                <a:t>process fails, </a:t>
              </a:r>
              <a:r>
                <a:rPr b="0" i="0" lang="en-US" sz="900" u="none" cap="none" strike="noStrike">
                  <a:solidFill>
                    <a:srgbClr val="FFFFFF"/>
                  </a:solidFill>
                  <a:latin typeface="Source Sans Pro"/>
                  <a:ea typeface="Source Sans Pro"/>
                  <a:cs typeface="Source Sans Pro"/>
                  <a:sym typeface="Source Sans Pro"/>
                </a:rPr>
                <a:t>PCF</a:t>
              </a:r>
              <a:r>
                <a:rPr b="0" i="0" lang="en-US" sz="900" u="none" cap="none" strike="noStrike">
                  <a:solidFill>
                    <a:srgbClr val="FFFFFF"/>
                  </a:solidFill>
                  <a:latin typeface="Source Sans Pro"/>
                  <a:ea typeface="Source Sans Pro"/>
                  <a:cs typeface="Source Sans Pro"/>
                  <a:sym typeface="Source Sans Pro"/>
                </a:rPr>
                <a:t> restarts the process</a:t>
              </a:r>
            </a:p>
          </p:txBody>
        </p:sp>
        <p:grpSp>
          <p:nvGrpSpPr>
            <p:cNvPr id="1047" name="Shape 1047"/>
            <p:cNvGrpSpPr/>
            <p:nvPr/>
          </p:nvGrpSpPr>
          <p:grpSpPr>
            <a:xfrm>
              <a:off x="2140359" y="1208215"/>
              <a:ext cx="1318023" cy="1791729"/>
              <a:chOff x="258761" y="1346858"/>
              <a:chExt cx="1318023" cy="1791729"/>
            </a:xfrm>
          </p:grpSpPr>
          <p:sp>
            <p:nvSpPr>
              <p:cNvPr id="1048" name="Shape 1048"/>
              <p:cNvSpPr txBox="1"/>
              <p:nvPr/>
            </p:nvSpPr>
            <p:spPr>
              <a:xfrm>
                <a:off x="258761" y="1346858"/>
                <a:ext cx="1318023" cy="1791729"/>
              </a:xfrm>
              <a:prstGeom prst="rect">
                <a:avLst/>
              </a:prstGeom>
              <a:solidFill>
                <a:srgbClr val="F2F2F2"/>
              </a:solidFill>
              <a:ln cap="rnd" cmpd="sng" w="19050">
                <a:solidFill>
                  <a:srgbClr val="FFFFFF"/>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Source Sans Pro"/>
                  <a:buNone/>
                </a:pPr>
                <a:r>
                  <a:rPr b="1" i="0" lang="en-US" sz="1800" u="none" cap="none" strike="noStrike">
                    <a:solidFill>
                      <a:srgbClr val="000000"/>
                    </a:solidFill>
                    <a:latin typeface="Source Sans Pro"/>
                    <a:ea typeface="Source Sans Pro"/>
                    <a:cs typeface="Source Sans Pro"/>
                    <a:sym typeface="Source Sans Pro"/>
                  </a:rPr>
                  <a:t>PCF</a:t>
                </a:r>
              </a:p>
            </p:txBody>
          </p:sp>
          <p:sp>
            <p:nvSpPr>
              <p:cNvPr id="1049" name="Shape 1049"/>
              <p:cNvSpPr/>
              <p:nvPr/>
            </p:nvSpPr>
            <p:spPr>
              <a:xfrm>
                <a:off x="376786" y="1849913"/>
                <a:ext cx="343811" cy="296449"/>
              </a:xfrm>
              <a:prstGeom prst="rect">
                <a:avLst/>
              </a:prstGeom>
              <a:solidFill>
                <a:srgbClr val="008774"/>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800">
                    <a:solidFill>
                      <a:srgbClr val="FFFFFF"/>
                    </a:solidFill>
                    <a:latin typeface="Arial"/>
                    <a:ea typeface="Arial"/>
                    <a:cs typeface="Arial"/>
                    <a:sym typeface="Arial"/>
                  </a:rPr>
                  <a:t>A</a:t>
                </a:r>
              </a:p>
            </p:txBody>
          </p:sp>
          <p:sp>
            <p:nvSpPr>
              <p:cNvPr id="1050" name="Shape 1050"/>
              <p:cNvSpPr/>
              <p:nvPr/>
            </p:nvSpPr>
            <p:spPr>
              <a:xfrm>
                <a:off x="739297" y="1841691"/>
                <a:ext cx="343811" cy="308864"/>
              </a:xfrm>
              <a:prstGeom prst="rect">
                <a:avLst/>
              </a:prstGeom>
              <a:solidFill>
                <a:schemeClr val="dk1"/>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4D4D4D"/>
                    </a:solidFill>
                    <a:latin typeface="Arial"/>
                    <a:ea typeface="Arial"/>
                    <a:cs typeface="Arial"/>
                    <a:sym typeface="Arial"/>
                  </a:rPr>
                  <a:t>B</a:t>
                </a:r>
              </a:p>
            </p:txBody>
          </p:sp>
          <p:sp>
            <p:nvSpPr>
              <p:cNvPr id="1051" name="Shape 1051"/>
              <p:cNvSpPr/>
              <p:nvPr/>
            </p:nvSpPr>
            <p:spPr>
              <a:xfrm>
                <a:off x="1110321" y="1841265"/>
                <a:ext cx="343811" cy="316046"/>
              </a:xfrm>
              <a:prstGeom prst="rect">
                <a:avLst/>
              </a:prstGeom>
              <a:solidFill>
                <a:srgbClr val="008774"/>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FFFFFF"/>
                    </a:solidFill>
                    <a:latin typeface="Arial"/>
                    <a:ea typeface="Arial"/>
                    <a:cs typeface="Arial"/>
                    <a:sym typeface="Arial"/>
                  </a:rPr>
                  <a:t>C</a:t>
                </a:r>
              </a:p>
            </p:txBody>
          </p:sp>
        </p:grpSp>
        <p:sp>
          <p:nvSpPr>
            <p:cNvPr id="1052" name="Shape 1052"/>
            <p:cNvSpPr/>
            <p:nvPr/>
          </p:nvSpPr>
          <p:spPr>
            <a:xfrm>
              <a:off x="2258383" y="2302192"/>
              <a:ext cx="972766" cy="250990"/>
            </a:xfrm>
            <a:prstGeom prst="rect">
              <a:avLst/>
            </a:prstGeom>
            <a:solidFill>
              <a:srgbClr val="BFBFBF">
                <a:alpha val="74901"/>
              </a:srgbClr>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800">
                  <a:solidFill>
                    <a:srgbClr val="4D4D4D"/>
                  </a:solidFill>
                  <a:latin typeface="Arial"/>
                  <a:ea typeface="Arial"/>
                  <a:cs typeface="Arial"/>
                  <a:sym typeface="Arial"/>
                </a:rPr>
                <a:t>Process</a:t>
              </a:r>
            </a:p>
          </p:txBody>
        </p:sp>
        <p:sp>
          <p:nvSpPr>
            <p:cNvPr id="1053" name="Shape 1053"/>
            <p:cNvSpPr/>
            <p:nvPr/>
          </p:nvSpPr>
          <p:spPr>
            <a:xfrm>
              <a:off x="3029352" y="2272032"/>
              <a:ext cx="197610" cy="355332"/>
            </a:xfrm>
            <a:custGeom>
              <a:pathLst>
                <a:path extrusionOk="0" h="120000" w="120000">
                  <a:moveTo>
                    <a:pt x="0" y="20999"/>
                  </a:moveTo>
                  <a:lnTo>
                    <a:pt x="20999" y="0"/>
                  </a:lnTo>
                  <a:lnTo>
                    <a:pt x="60000" y="39000"/>
                  </a:lnTo>
                  <a:lnTo>
                    <a:pt x="99000" y="0"/>
                  </a:lnTo>
                  <a:lnTo>
                    <a:pt x="120000" y="20999"/>
                  </a:lnTo>
                  <a:lnTo>
                    <a:pt x="80999" y="60000"/>
                  </a:lnTo>
                  <a:lnTo>
                    <a:pt x="120000" y="99000"/>
                  </a:lnTo>
                  <a:lnTo>
                    <a:pt x="99000" y="120000"/>
                  </a:lnTo>
                  <a:lnTo>
                    <a:pt x="60000" y="80999"/>
                  </a:lnTo>
                  <a:lnTo>
                    <a:pt x="20999" y="120000"/>
                  </a:lnTo>
                  <a:lnTo>
                    <a:pt x="0" y="99000"/>
                  </a:lnTo>
                  <a:lnTo>
                    <a:pt x="39000" y="60000"/>
                  </a:lnTo>
                  <a:lnTo>
                    <a:pt x="0" y="20999"/>
                  </a:lnTo>
                  <a:close/>
                </a:path>
              </a:pathLst>
            </a:custGeom>
            <a:solidFill>
              <a:srgbClr val="FF0000"/>
            </a:solidFill>
            <a:ln cap="flat" cmpd="sng" w="19050">
              <a:solidFill>
                <a:srgbClr val="CC0000"/>
              </a:solidFill>
              <a:prstDash val="solid"/>
              <a:round/>
              <a:headEnd len="med" w="med" type="none"/>
              <a:tailEnd len="med" w="med" type="none"/>
            </a:ln>
          </p:spPr>
          <p:txBody>
            <a:bodyPr anchorCtr="0" anchor="t" bIns="91425" lIns="91425" rIns="91425" tIns="91425">
              <a:noAutofit/>
            </a:bodyPr>
            <a:lstStyle/>
            <a:p>
              <a:pPr indent="0" lvl="0" marL="0" marR="0" rtl="0" algn="l">
                <a:lnSpc>
                  <a:spcPct val="80000"/>
                </a:lnSpc>
                <a:spcBef>
                  <a:spcPts val="0"/>
                </a:spcBef>
                <a:spcAft>
                  <a:spcPts val="0"/>
                </a:spcAft>
                <a:buClr>
                  <a:schemeClr val="dk1"/>
                </a:buClr>
                <a:buFont typeface="Arial"/>
                <a:buNone/>
              </a:pPr>
              <a:r>
                <a:t/>
              </a:r>
              <a:endParaRPr b="0" i="0" sz="600" u="none" cap="none" strike="noStrike">
                <a:solidFill>
                  <a:srgbClr val="4D4D4D"/>
                </a:solidFill>
                <a:latin typeface="Arial"/>
                <a:ea typeface="Arial"/>
                <a:cs typeface="Arial"/>
                <a:sym typeface="Arial"/>
              </a:endParaRPr>
            </a:p>
          </p:txBody>
        </p:sp>
        <p:sp>
          <p:nvSpPr>
            <p:cNvPr id="1054" name="Shape 1054"/>
            <p:cNvSpPr txBox="1"/>
            <p:nvPr/>
          </p:nvSpPr>
          <p:spPr>
            <a:xfrm>
              <a:off x="2197011" y="2167109"/>
              <a:ext cx="1166723" cy="674693"/>
            </a:xfrm>
            <a:prstGeom prst="rect">
              <a:avLst/>
            </a:prstGeom>
            <a:noFill/>
            <a:ln cap="rnd" cmpd="sng" w="19050">
              <a:solidFill>
                <a:srgbClr val="4D4D4D"/>
              </a:solidFill>
              <a:prstDash val="dash"/>
              <a:round/>
              <a:headEnd len="med" w="med" type="none"/>
              <a:tailEnd len="med" w="med" type="none"/>
            </a:ln>
          </p:spPr>
          <p:txBody>
            <a:bodyPr anchorCtr="0" anchor="b" bIns="91425" lIns="91425" rIns="91425" tIns="91425">
              <a:noAutofit/>
            </a:bodyPr>
            <a:lstStyle/>
            <a:p>
              <a:pPr indent="0" lvl="0" marL="0" marR="0" rtl="0" algn="l">
                <a:lnSpc>
                  <a:spcPct val="100000"/>
                </a:lnSpc>
                <a:spcBef>
                  <a:spcPts val="0"/>
                </a:spcBef>
                <a:spcAft>
                  <a:spcPts val="0"/>
                </a:spcAft>
                <a:buClr>
                  <a:schemeClr val="dk1"/>
                </a:buClr>
                <a:buSzPct val="25000"/>
                <a:buFont typeface="Source Sans Pro"/>
                <a:buNone/>
              </a:pPr>
              <a:r>
                <a:rPr lang="en-US" sz="900">
                  <a:solidFill>
                    <a:srgbClr val="4D4D4D"/>
                  </a:solidFill>
                  <a:latin typeface="Source Sans Pro"/>
                  <a:ea typeface="Source Sans Pro"/>
                  <a:cs typeface="Source Sans Pro"/>
                  <a:sym typeface="Source Sans Pro"/>
                </a:rPr>
                <a:t>Runtime VM</a:t>
              </a:r>
            </a:p>
          </p:txBody>
        </p:sp>
      </p:grpSp>
      <p:grpSp>
        <p:nvGrpSpPr>
          <p:cNvPr id="1055" name="Shape 1055"/>
          <p:cNvGrpSpPr/>
          <p:nvPr/>
        </p:nvGrpSpPr>
        <p:grpSpPr>
          <a:xfrm>
            <a:off x="4061067" y="1207115"/>
            <a:ext cx="1943597" cy="3380899"/>
            <a:chOff x="4061067" y="1207115"/>
            <a:chExt cx="1943597" cy="3380899"/>
          </a:xfrm>
        </p:grpSpPr>
        <p:sp>
          <p:nvSpPr>
            <p:cNvPr id="1056" name="Shape 1056"/>
            <p:cNvSpPr txBox="1"/>
            <p:nvPr/>
          </p:nvSpPr>
          <p:spPr>
            <a:xfrm>
              <a:off x="4497367" y="2155066"/>
              <a:ext cx="1300162" cy="709612"/>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chemeClr val="dk1"/>
                </a:buClr>
                <a:buSzPct val="25000"/>
                <a:buFont typeface="Source Sans Pro"/>
                <a:buNone/>
              </a:pPr>
              <a:r>
                <a:rPr b="1" i="0" lang="en-US" sz="1200" u="none" cap="none" strike="noStrike">
                  <a:solidFill>
                    <a:srgbClr val="4D4D4D"/>
                  </a:solidFill>
                  <a:latin typeface="Source Sans Pro"/>
                  <a:ea typeface="Source Sans Pro"/>
                  <a:cs typeface="Source Sans Pro"/>
                  <a:sym typeface="Source Sans Pro"/>
                </a:rPr>
                <a:t>3. </a:t>
              </a:r>
              <a:r>
                <a:rPr b="0" i="0" lang="en-US" sz="1200" u="none" cap="none" strike="noStrike">
                  <a:solidFill>
                    <a:srgbClr val="4D4D4D"/>
                  </a:solidFill>
                  <a:latin typeface="Source Sans Pro"/>
                  <a:ea typeface="Source Sans Pro"/>
                  <a:cs typeface="Source Sans Pro"/>
                  <a:sym typeface="Source Sans Pro"/>
                </a:rPr>
                <a:t>Resurrector restarts failed VMs</a:t>
              </a:r>
            </a:p>
          </p:txBody>
        </p:sp>
        <p:sp>
          <p:nvSpPr>
            <p:cNvPr id="1057" name="Shape 1057"/>
            <p:cNvSpPr/>
            <p:nvPr/>
          </p:nvSpPr>
          <p:spPr>
            <a:xfrm>
              <a:off x="4275598" y="4078128"/>
              <a:ext cx="1282728" cy="509886"/>
            </a:xfrm>
            <a:prstGeom prst="homePlate">
              <a:avLst>
                <a:gd fmla="val 50000" name="adj"/>
              </a:avLst>
            </a:prstGeom>
            <a:solidFill>
              <a:srgbClr val="008774"/>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1800">
                  <a:solidFill>
                    <a:srgbClr val="FFFFFF"/>
                  </a:solidFill>
                  <a:latin typeface="Arial"/>
                  <a:ea typeface="Arial"/>
                  <a:cs typeface="Arial"/>
                  <a:sym typeface="Arial"/>
                </a:rPr>
                <a:t>VM Fail</a:t>
              </a:r>
            </a:p>
          </p:txBody>
        </p:sp>
        <p:grpSp>
          <p:nvGrpSpPr>
            <p:cNvPr id="1058" name="Shape 1058"/>
            <p:cNvGrpSpPr/>
            <p:nvPr/>
          </p:nvGrpSpPr>
          <p:grpSpPr>
            <a:xfrm>
              <a:off x="4061067" y="1207115"/>
              <a:ext cx="1943597" cy="1792029"/>
              <a:chOff x="258762" y="1409700"/>
              <a:chExt cx="1204912" cy="1656156"/>
            </a:xfrm>
          </p:grpSpPr>
          <p:sp>
            <p:nvSpPr>
              <p:cNvPr id="1059" name="Shape 1059"/>
              <p:cNvSpPr txBox="1"/>
              <p:nvPr/>
            </p:nvSpPr>
            <p:spPr>
              <a:xfrm>
                <a:off x="258762" y="1409700"/>
                <a:ext cx="1204912" cy="1656156"/>
              </a:xfrm>
              <a:prstGeom prst="rect">
                <a:avLst/>
              </a:prstGeom>
              <a:solidFill>
                <a:srgbClr val="F2F2F2"/>
              </a:solidFill>
              <a:ln cap="rnd" cmpd="sng" w="19050">
                <a:solidFill>
                  <a:srgbClr val="FFFFFF"/>
                </a:solidFill>
                <a:prstDash val="solid"/>
                <a:round/>
                <a:headEnd len="med" w="med" type="none"/>
                <a:tailEnd len="med" w="med" type="none"/>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Source Sans Pro"/>
                  <a:buNone/>
                </a:pPr>
                <a:r>
                  <a:rPr b="1" i="0" lang="en-US" sz="1800" u="none" cap="none" strike="noStrike">
                    <a:solidFill>
                      <a:srgbClr val="000000"/>
                    </a:solidFill>
                    <a:latin typeface="Source Sans Pro"/>
                    <a:ea typeface="Source Sans Pro"/>
                    <a:cs typeface="Source Sans Pro"/>
                    <a:sym typeface="Source Sans Pro"/>
                  </a:rPr>
                  <a:t>PCF</a:t>
                </a:r>
              </a:p>
            </p:txBody>
          </p:sp>
          <p:sp>
            <p:nvSpPr>
              <p:cNvPr id="1060" name="Shape 1060"/>
              <p:cNvSpPr/>
              <p:nvPr/>
            </p:nvSpPr>
            <p:spPr>
              <a:xfrm>
                <a:off x="315413" y="1849913"/>
                <a:ext cx="343811" cy="296449"/>
              </a:xfrm>
              <a:prstGeom prst="rect">
                <a:avLst/>
              </a:prstGeom>
              <a:solidFill>
                <a:srgbClr val="008774"/>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800">
                    <a:solidFill>
                      <a:srgbClr val="FFFFFF"/>
                    </a:solidFill>
                    <a:latin typeface="Arial"/>
                    <a:ea typeface="Arial"/>
                    <a:cs typeface="Arial"/>
                    <a:sym typeface="Arial"/>
                  </a:rPr>
                  <a:t>A</a:t>
                </a:r>
              </a:p>
            </p:txBody>
          </p:sp>
          <p:sp>
            <p:nvSpPr>
              <p:cNvPr id="1061" name="Shape 1061"/>
              <p:cNvSpPr/>
              <p:nvPr/>
            </p:nvSpPr>
            <p:spPr>
              <a:xfrm>
                <a:off x="677925" y="1841691"/>
                <a:ext cx="343811" cy="308864"/>
              </a:xfrm>
              <a:prstGeom prst="rect">
                <a:avLst/>
              </a:prstGeom>
              <a:solidFill>
                <a:srgbClr val="008774"/>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FFFFFF"/>
                    </a:solidFill>
                    <a:latin typeface="Arial"/>
                    <a:ea typeface="Arial"/>
                    <a:cs typeface="Arial"/>
                    <a:sym typeface="Arial"/>
                  </a:rPr>
                  <a:t>B</a:t>
                </a:r>
              </a:p>
            </p:txBody>
          </p:sp>
          <p:sp>
            <p:nvSpPr>
              <p:cNvPr id="1062" name="Shape 1062"/>
              <p:cNvSpPr/>
              <p:nvPr/>
            </p:nvSpPr>
            <p:spPr>
              <a:xfrm>
                <a:off x="1048950" y="1841265"/>
                <a:ext cx="343811" cy="316046"/>
              </a:xfrm>
              <a:prstGeom prst="rect">
                <a:avLst/>
              </a:prstGeom>
              <a:solidFill>
                <a:srgbClr val="008774"/>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900">
                    <a:solidFill>
                      <a:srgbClr val="FFFFFF"/>
                    </a:solidFill>
                    <a:latin typeface="Arial"/>
                    <a:ea typeface="Arial"/>
                    <a:cs typeface="Arial"/>
                    <a:sym typeface="Arial"/>
                  </a:rPr>
                  <a:t>C</a:t>
                </a:r>
              </a:p>
            </p:txBody>
          </p:sp>
        </p:grpSp>
        <p:sp>
          <p:nvSpPr>
            <p:cNvPr id="1063" name="Shape 1063"/>
            <p:cNvSpPr txBox="1"/>
            <p:nvPr/>
          </p:nvSpPr>
          <p:spPr>
            <a:xfrm>
              <a:off x="4126469" y="2082499"/>
              <a:ext cx="533808" cy="834470"/>
            </a:xfrm>
            <a:prstGeom prst="rect">
              <a:avLst/>
            </a:prstGeom>
            <a:noFill/>
            <a:ln cap="rnd" cmpd="sng" w="19050">
              <a:solidFill>
                <a:srgbClr val="4D4D4D"/>
              </a:solidFill>
              <a:prstDash val="dash"/>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Source Sans Pro"/>
                <a:buNone/>
              </a:pPr>
              <a:r>
                <a:rPr b="0" i="0" lang="en-US" sz="900" u="none" cap="none" strike="noStrike">
                  <a:solidFill>
                    <a:srgbClr val="4D4D4D"/>
                  </a:solidFill>
                  <a:latin typeface="Source Sans Pro"/>
                  <a:ea typeface="Source Sans Pro"/>
                  <a:cs typeface="Source Sans Pro"/>
                  <a:sym typeface="Source Sans Pro"/>
                </a:rPr>
                <a:t>VM1</a:t>
              </a:r>
            </a:p>
          </p:txBody>
        </p:sp>
        <p:sp>
          <p:nvSpPr>
            <p:cNvPr id="1064" name="Shape 1064"/>
            <p:cNvSpPr txBox="1"/>
            <p:nvPr/>
          </p:nvSpPr>
          <p:spPr>
            <a:xfrm>
              <a:off x="4723778" y="2082499"/>
              <a:ext cx="534785" cy="834470"/>
            </a:xfrm>
            <a:prstGeom prst="rect">
              <a:avLst/>
            </a:prstGeom>
            <a:noFill/>
            <a:ln cap="rnd" cmpd="sng" w="19050">
              <a:solidFill>
                <a:srgbClr val="4D4D4D"/>
              </a:solidFill>
              <a:prstDash val="dash"/>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Source Sans Pro"/>
                <a:buNone/>
              </a:pPr>
              <a:r>
                <a:rPr b="0" i="0" lang="en-US" sz="900" u="none" cap="none" strike="noStrike">
                  <a:solidFill>
                    <a:srgbClr val="4D4D4D"/>
                  </a:solidFill>
                  <a:latin typeface="Source Sans Pro"/>
                  <a:ea typeface="Source Sans Pro"/>
                  <a:cs typeface="Source Sans Pro"/>
                  <a:sym typeface="Source Sans Pro"/>
                </a:rPr>
                <a:t>VM2</a:t>
              </a:r>
            </a:p>
          </p:txBody>
        </p:sp>
        <p:sp>
          <p:nvSpPr>
            <p:cNvPr id="1065" name="Shape 1065"/>
            <p:cNvSpPr/>
            <p:nvPr/>
          </p:nvSpPr>
          <p:spPr>
            <a:xfrm>
              <a:off x="4130703" y="2667816"/>
              <a:ext cx="507827" cy="226498"/>
            </a:xfrm>
            <a:prstGeom prst="rect">
              <a:avLst/>
            </a:prstGeom>
            <a:solidFill>
              <a:srgbClr val="BFBFBF"/>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800">
                  <a:solidFill>
                    <a:srgbClr val="4D4D4D"/>
                  </a:solidFill>
                  <a:latin typeface="Arial"/>
                  <a:ea typeface="Arial"/>
                  <a:cs typeface="Arial"/>
                  <a:sym typeface="Arial"/>
                </a:rPr>
                <a:t>OS,</a:t>
              </a:r>
            </a:p>
            <a:p>
              <a:pPr indent="0" lvl="0" marL="0" marR="0" rtl="0" algn="ctr">
                <a:spcBef>
                  <a:spcPts val="0"/>
                </a:spcBef>
                <a:buSzPct val="25000"/>
                <a:buNone/>
              </a:pPr>
              <a:r>
                <a:rPr lang="en-US" sz="800">
                  <a:solidFill>
                    <a:srgbClr val="4D4D4D"/>
                  </a:solidFill>
                  <a:latin typeface="Arial"/>
                  <a:ea typeface="Arial"/>
                  <a:cs typeface="Arial"/>
                  <a:sym typeface="Arial"/>
                </a:rPr>
                <a:t>Mware</a:t>
              </a:r>
            </a:p>
          </p:txBody>
        </p:sp>
        <p:sp>
          <p:nvSpPr>
            <p:cNvPr id="1066" name="Shape 1066"/>
            <p:cNvSpPr txBox="1"/>
            <p:nvPr/>
          </p:nvSpPr>
          <p:spPr>
            <a:xfrm>
              <a:off x="4198321" y="3242591"/>
              <a:ext cx="1502960" cy="768564"/>
            </a:xfrm>
            <a:prstGeom prst="rect">
              <a:avLst/>
            </a:prstGeom>
            <a:noFill/>
            <a:ln cap="flat" cmpd="sng" w="12700">
              <a:solidFill>
                <a:srgbClr val="705D8B"/>
              </a:solidFill>
              <a:prstDash val="dash"/>
              <a:round/>
              <a:headEnd len="med" w="med" type="none"/>
              <a:tailEnd len="med" w="med" type="none"/>
            </a:ln>
          </p:spPr>
          <p:txBody>
            <a:bodyPr anchorCtr="0" anchor="t" bIns="91425" lIns="91425" rIns="91425" tIns="91425">
              <a:noAutofit/>
            </a:bodyPr>
            <a:lstStyle/>
            <a:p>
              <a:pPr indent="0" lvl="0" marL="0" marR="0" rtl="0" algn="l">
                <a:lnSpc>
                  <a:spcPct val="80000"/>
                </a:lnSpc>
                <a:spcBef>
                  <a:spcPts val="0"/>
                </a:spcBef>
                <a:spcAft>
                  <a:spcPts val="0"/>
                </a:spcAft>
                <a:buClr>
                  <a:schemeClr val="dk1"/>
                </a:buClr>
                <a:buSzPct val="25000"/>
                <a:buFont typeface="Source Sans Pro"/>
                <a:buNone/>
              </a:pPr>
              <a:r>
                <a:rPr lang="en-US" sz="930">
                  <a:solidFill>
                    <a:srgbClr val="FFFFFF"/>
                  </a:solidFill>
                  <a:latin typeface="Source Sans Pro"/>
                  <a:ea typeface="Source Sans Pro"/>
                  <a:cs typeface="Source Sans Pro"/>
                  <a:sym typeface="Source Sans Pro"/>
                </a:rPr>
                <a:t>If an </a:t>
              </a:r>
              <a:r>
                <a:rPr b="1" lang="en-US" sz="930">
                  <a:solidFill>
                    <a:srgbClr val="FFFFFF"/>
                  </a:solidFill>
                  <a:latin typeface="Source Sans Pro"/>
                  <a:ea typeface="Source Sans Pro"/>
                  <a:cs typeface="Source Sans Pro"/>
                  <a:sym typeface="Source Sans Pro"/>
                </a:rPr>
                <a:t>OS or network failure occurs</a:t>
              </a:r>
              <a:r>
                <a:rPr lang="en-US" sz="930">
                  <a:solidFill>
                    <a:srgbClr val="FFFFFF"/>
                  </a:solidFill>
                  <a:latin typeface="Source Sans Pro"/>
                  <a:ea typeface="Source Sans Pro"/>
                  <a:cs typeface="Source Sans Pro"/>
                  <a:sym typeface="Source Sans Pro"/>
                </a:rPr>
                <a:t> </a:t>
              </a:r>
              <a:r>
                <a:rPr b="0" i="0" lang="en-US" sz="930" u="none" cap="none" strike="noStrike">
                  <a:solidFill>
                    <a:srgbClr val="FFFFFF"/>
                  </a:solidFill>
                  <a:latin typeface="Source Sans Pro"/>
                  <a:ea typeface="Source Sans Pro"/>
                  <a:cs typeface="Source Sans Pro"/>
                  <a:sym typeface="Source Sans Pro"/>
                </a:rPr>
                <a:t>PCF</a:t>
              </a:r>
              <a:r>
                <a:rPr b="0" i="0" lang="en-US" sz="930" u="none" cap="none" strike="noStrike">
                  <a:solidFill>
                    <a:srgbClr val="FFFFFF"/>
                  </a:solidFill>
                  <a:latin typeface="Source Sans Pro"/>
                  <a:ea typeface="Source Sans Pro"/>
                  <a:cs typeface="Source Sans Pro"/>
                  <a:sym typeface="Source Sans Pro"/>
                </a:rPr>
                <a:t> kills the VM and reboots </a:t>
              </a:r>
              <a:r>
                <a:rPr lang="en-US" sz="930">
                  <a:solidFill>
                    <a:srgbClr val="FFFFFF"/>
                  </a:solidFill>
                  <a:latin typeface="Source Sans Pro"/>
                  <a:ea typeface="Source Sans Pro"/>
                  <a:cs typeface="Source Sans Pro"/>
                  <a:sym typeface="Source Sans Pro"/>
                </a:rPr>
                <a:t>the host in a </a:t>
              </a:r>
              <a:r>
                <a:rPr b="0" i="0" lang="en-US" sz="930" u="none" cap="none" strike="noStrike">
                  <a:solidFill>
                    <a:srgbClr val="FFFFFF"/>
                  </a:solidFill>
                  <a:latin typeface="Source Sans Pro"/>
                  <a:ea typeface="Source Sans Pro"/>
                  <a:cs typeface="Source Sans Pro"/>
                  <a:sym typeface="Source Sans Pro"/>
                </a:rPr>
                <a:t>new Virtual machine.</a:t>
              </a:r>
            </a:p>
          </p:txBody>
        </p:sp>
        <p:sp>
          <p:nvSpPr>
            <p:cNvPr id="1067" name="Shape 1067"/>
            <p:cNvSpPr txBox="1"/>
            <p:nvPr/>
          </p:nvSpPr>
          <p:spPr>
            <a:xfrm>
              <a:off x="5325835" y="2091171"/>
              <a:ext cx="534785" cy="825797"/>
            </a:xfrm>
            <a:prstGeom prst="rect">
              <a:avLst/>
            </a:prstGeom>
            <a:noFill/>
            <a:ln cap="rnd" cmpd="sng" w="19050">
              <a:solidFill>
                <a:srgbClr val="4D4D4D"/>
              </a:solidFill>
              <a:prstDash val="dash"/>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Source Sans Pro"/>
                <a:buNone/>
              </a:pPr>
              <a:r>
                <a:rPr b="0" i="0" lang="en-US" sz="900" u="none" cap="none" strike="noStrike">
                  <a:solidFill>
                    <a:srgbClr val="4D4D4D"/>
                  </a:solidFill>
                  <a:latin typeface="Source Sans Pro"/>
                  <a:ea typeface="Source Sans Pro"/>
                  <a:cs typeface="Source Sans Pro"/>
                  <a:sym typeface="Source Sans Pro"/>
                </a:rPr>
                <a:t>VM3</a:t>
              </a:r>
            </a:p>
          </p:txBody>
        </p:sp>
        <p:sp>
          <p:nvSpPr>
            <p:cNvPr id="1068" name="Shape 1068"/>
            <p:cNvSpPr/>
            <p:nvPr/>
          </p:nvSpPr>
          <p:spPr>
            <a:xfrm>
              <a:off x="4744387" y="2654234"/>
              <a:ext cx="507827" cy="226498"/>
            </a:xfrm>
            <a:prstGeom prst="rect">
              <a:avLst/>
            </a:prstGeom>
            <a:solidFill>
              <a:srgbClr val="BFBFBF"/>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800">
                  <a:solidFill>
                    <a:srgbClr val="4D4D4D"/>
                  </a:solidFill>
                  <a:latin typeface="Arial"/>
                  <a:ea typeface="Arial"/>
                  <a:cs typeface="Arial"/>
                  <a:sym typeface="Arial"/>
                </a:rPr>
                <a:t>OS,</a:t>
              </a:r>
            </a:p>
            <a:p>
              <a:pPr indent="0" lvl="0" marL="0" marR="0" rtl="0" algn="ctr">
                <a:spcBef>
                  <a:spcPts val="0"/>
                </a:spcBef>
                <a:buSzPct val="25000"/>
                <a:buNone/>
              </a:pPr>
              <a:r>
                <a:rPr lang="en-US" sz="800">
                  <a:solidFill>
                    <a:srgbClr val="4D4D4D"/>
                  </a:solidFill>
                  <a:latin typeface="Arial"/>
                  <a:ea typeface="Arial"/>
                  <a:cs typeface="Arial"/>
                  <a:sym typeface="Arial"/>
                </a:rPr>
                <a:t>Mware</a:t>
              </a:r>
            </a:p>
          </p:txBody>
        </p:sp>
        <p:sp>
          <p:nvSpPr>
            <p:cNvPr id="1069" name="Shape 1069"/>
            <p:cNvSpPr/>
            <p:nvPr/>
          </p:nvSpPr>
          <p:spPr>
            <a:xfrm>
              <a:off x="5342921" y="2650243"/>
              <a:ext cx="507827" cy="226498"/>
            </a:xfrm>
            <a:prstGeom prst="rect">
              <a:avLst/>
            </a:prstGeom>
            <a:solidFill>
              <a:srgbClr val="BFBFBF"/>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800">
                  <a:solidFill>
                    <a:srgbClr val="4D4D4D"/>
                  </a:solidFill>
                  <a:latin typeface="Arial"/>
                  <a:ea typeface="Arial"/>
                  <a:cs typeface="Arial"/>
                  <a:sym typeface="Arial"/>
                </a:rPr>
                <a:t>OS,</a:t>
              </a:r>
            </a:p>
            <a:p>
              <a:pPr indent="0" lvl="0" marL="0" marR="0" rtl="0" algn="ctr">
                <a:spcBef>
                  <a:spcPts val="0"/>
                </a:spcBef>
                <a:buSzPct val="25000"/>
                <a:buNone/>
              </a:pPr>
              <a:r>
                <a:rPr lang="en-US" sz="800">
                  <a:solidFill>
                    <a:srgbClr val="4D4D4D"/>
                  </a:solidFill>
                  <a:latin typeface="Arial"/>
                  <a:ea typeface="Arial"/>
                  <a:cs typeface="Arial"/>
                  <a:sym typeface="Arial"/>
                </a:rPr>
                <a:t>Mware</a:t>
              </a:r>
            </a:p>
          </p:txBody>
        </p:sp>
        <p:sp>
          <p:nvSpPr>
            <p:cNvPr id="1070" name="Shape 1070"/>
            <p:cNvSpPr/>
            <p:nvPr/>
          </p:nvSpPr>
          <p:spPr>
            <a:xfrm>
              <a:off x="4849848" y="2337838"/>
              <a:ext cx="319697" cy="431577"/>
            </a:xfrm>
            <a:custGeom>
              <a:pathLst>
                <a:path extrusionOk="0" h="120000" w="120000">
                  <a:moveTo>
                    <a:pt x="0" y="20999"/>
                  </a:moveTo>
                  <a:lnTo>
                    <a:pt x="20999" y="0"/>
                  </a:lnTo>
                  <a:lnTo>
                    <a:pt x="60000" y="39000"/>
                  </a:lnTo>
                  <a:lnTo>
                    <a:pt x="99000" y="0"/>
                  </a:lnTo>
                  <a:lnTo>
                    <a:pt x="120000" y="20999"/>
                  </a:lnTo>
                  <a:lnTo>
                    <a:pt x="80999" y="60000"/>
                  </a:lnTo>
                  <a:lnTo>
                    <a:pt x="120000" y="99000"/>
                  </a:lnTo>
                  <a:lnTo>
                    <a:pt x="99000" y="120000"/>
                  </a:lnTo>
                  <a:lnTo>
                    <a:pt x="60000" y="80999"/>
                  </a:lnTo>
                  <a:lnTo>
                    <a:pt x="20999" y="120000"/>
                  </a:lnTo>
                  <a:lnTo>
                    <a:pt x="0" y="99000"/>
                  </a:lnTo>
                  <a:lnTo>
                    <a:pt x="39000" y="60000"/>
                  </a:lnTo>
                  <a:lnTo>
                    <a:pt x="0" y="20999"/>
                  </a:lnTo>
                  <a:close/>
                </a:path>
              </a:pathLst>
            </a:custGeom>
            <a:solidFill>
              <a:srgbClr val="FF0000"/>
            </a:solidFill>
            <a:ln cap="flat" cmpd="sng" w="19050">
              <a:solidFill>
                <a:srgbClr val="CC0000"/>
              </a:solidFill>
              <a:prstDash val="solid"/>
              <a:round/>
              <a:headEnd len="med" w="med" type="none"/>
              <a:tailEnd len="med" w="med" type="none"/>
            </a:ln>
          </p:spPr>
          <p:txBody>
            <a:bodyPr anchorCtr="0" anchor="t" bIns="91425" lIns="91425" rIns="91425" tIns="91425">
              <a:noAutofit/>
            </a:bodyPr>
            <a:lstStyle/>
            <a:p>
              <a:pPr indent="0" lvl="0" marL="0" marR="0" rtl="0" algn="l">
                <a:lnSpc>
                  <a:spcPct val="80000"/>
                </a:lnSpc>
                <a:spcBef>
                  <a:spcPts val="0"/>
                </a:spcBef>
                <a:spcAft>
                  <a:spcPts val="0"/>
                </a:spcAft>
                <a:buClr>
                  <a:schemeClr val="dk1"/>
                </a:buClr>
                <a:buFont typeface="Arial"/>
                <a:buNone/>
              </a:pPr>
              <a:r>
                <a:t/>
              </a:r>
              <a:endParaRPr b="0" i="0" sz="600" u="none" cap="none" strike="noStrike">
                <a:solidFill>
                  <a:srgbClr val="4D4D4D"/>
                </a:solidFill>
                <a:latin typeface="Arial"/>
                <a:ea typeface="Arial"/>
                <a:cs typeface="Arial"/>
                <a:sym typeface="Arial"/>
              </a:endParaRPr>
            </a:p>
          </p:txBody>
        </p:sp>
      </p:grpSp>
      <p:sp>
        <p:nvSpPr>
          <p:cNvPr id="1071" name="Shape 1071"/>
          <p:cNvSpPr txBox="1"/>
          <p:nvPr>
            <p:ph type="title"/>
          </p:nvPr>
        </p:nvSpPr>
        <p:spPr>
          <a:xfrm>
            <a:off x="266239" y="54909"/>
            <a:ext cx="8736649" cy="460373"/>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buClr>
                <a:schemeClr val="accent1"/>
              </a:buClr>
              <a:buSzPct val="25000"/>
              <a:buFont typeface="Arial"/>
              <a:buNone/>
            </a:pPr>
            <a:r>
              <a:rPr b="0" i="0" lang="en-US" sz="3200" u="none" cap="none" strike="noStrike">
                <a:solidFill>
                  <a:schemeClr val="accent1"/>
                </a:solidFill>
                <a:latin typeface="Arial"/>
                <a:ea typeface="Arial"/>
                <a:cs typeface="Arial"/>
                <a:sym typeface="Arial"/>
              </a:rPr>
              <a:t>Four Levels of Built-In High Availability</a:t>
            </a: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4"/>
                                        </p:tgtEl>
                                        <p:attrNameLst>
                                          <p:attrName>style.visibility</p:attrName>
                                        </p:attrNameLst>
                                      </p:cBhvr>
                                      <p:to>
                                        <p:strVal val="visible"/>
                                      </p:to>
                                    </p:set>
                                    <p:animEffect filter="fade" transition="in">
                                      <p:cBhvr>
                                        <p:cTn dur="500"/>
                                        <p:tgtEl>
                                          <p:spTgt spid="10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5"/>
                                        </p:tgtEl>
                                        <p:attrNameLst>
                                          <p:attrName>style.visibility</p:attrName>
                                        </p:attrNameLst>
                                      </p:cBhvr>
                                      <p:to>
                                        <p:strVal val="visible"/>
                                      </p:to>
                                    </p:set>
                                    <p:animEffect filter="fade" transition="in">
                                      <p:cBhvr>
                                        <p:cTn dur="500"/>
                                        <p:tgtEl>
                                          <p:spTgt spid="10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500"/>
                                        <p:tgtEl>
                                          <p:spTgt spid="9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6" name="Shape 1076"/>
        <p:cNvGrpSpPr/>
        <p:nvPr/>
      </p:nvGrpSpPr>
      <p:grpSpPr>
        <a:xfrm>
          <a:off x="0" y="0"/>
          <a:ext cx="0" cy="0"/>
          <a:chOff x="0" y="0"/>
          <a:chExt cx="0" cy="0"/>
        </a:xfrm>
      </p:grpSpPr>
      <p:sp>
        <p:nvSpPr>
          <p:cNvPr id="1077" name="Shape 1077"/>
          <p:cNvSpPr txBox="1"/>
          <p:nvPr>
            <p:ph type="title"/>
          </p:nvPr>
        </p:nvSpPr>
        <p:spPr>
          <a:xfrm>
            <a:off x="275128" y="186894"/>
            <a:ext cx="8777400" cy="460500"/>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buClr>
                <a:srgbClr val="008774"/>
              </a:buClr>
              <a:buSzPct val="25000"/>
              <a:buFont typeface="Arial"/>
              <a:buNone/>
            </a:pPr>
            <a:r>
              <a:rPr b="0" i="0" lang="en-US" sz="3200" u="none" cap="none" strike="noStrike">
                <a:solidFill>
                  <a:schemeClr val="accent2"/>
                </a:solidFill>
                <a:latin typeface="Arial"/>
                <a:ea typeface="Arial"/>
                <a:cs typeface="Arial"/>
                <a:sym typeface="Arial"/>
              </a:rPr>
              <a:t>Pivotal Cloud Foundry: </a:t>
            </a:r>
            <a:r>
              <a:rPr b="0" i="0" lang="en-US" sz="3200" u="none" cap="none" strike="noStrike">
                <a:solidFill>
                  <a:srgbClr val="FFFFFF"/>
                </a:solidFill>
                <a:latin typeface="Arial"/>
                <a:ea typeface="Arial"/>
                <a:cs typeface="Arial"/>
                <a:sym typeface="Arial"/>
              </a:rPr>
              <a:t>Most Trusted </a:t>
            </a:r>
            <a:r>
              <a:rPr b="0" i="0" lang="en-US" sz="3200" u="none" cap="none" strike="noStrike">
                <a:solidFill>
                  <a:srgbClr val="F2F2F2"/>
                </a:solidFill>
                <a:latin typeface="Arial"/>
                <a:ea typeface="Arial"/>
                <a:cs typeface="Arial"/>
                <a:sym typeface="Arial"/>
              </a:rPr>
              <a:t>Platform</a:t>
            </a:r>
          </a:p>
        </p:txBody>
      </p:sp>
      <p:sp>
        <p:nvSpPr>
          <p:cNvPr id="1078" name="Shape 1078"/>
          <p:cNvSpPr/>
          <p:nvPr/>
        </p:nvSpPr>
        <p:spPr>
          <a:xfrm>
            <a:off x="115958" y="929346"/>
            <a:ext cx="8936568" cy="4132804"/>
          </a:xfrm>
          <a:prstGeom prst="rect">
            <a:avLst/>
          </a:prstGeom>
          <a:solidFill>
            <a:schemeClr val="lt1"/>
          </a:solidFill>
          <a:ln>
            <a:noFill/>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descr="Akamai-Logo-Large-GLOBALGOODNETWORKS-645-305.jpg" id="1079" name="Shape 1079"/>
          <p:cNvPicPr preferRelativeResize="0"/>
          <p:nvPr/>
        </p:nvPicPr>
        <p:blipFill rotWithShape="1">
          <a:blip r:embed="rId3">
            <a:alphaModFix/>
          </a:blip>
          <a:srcRect b="0" l="0" r="0" t="0"/>
          <a:stretch/>
        </p:blipFill>
        <p:spPr>
          <a:xfrm>
            <a:off x="726154" y="3550325"/>
            <a:ext cx="603320" cy="313082"/>
          </a:xfrm>
          <a:prstGeom prst="rect">
            <a:avLst/>
          </a:prstGeom>
          <a:noFill/>
          <a:ln>
            <a:noFill/>
          </a:ln>
        </p:spPr>
      </p:pic>
      <p:sp>
        <p:nvSpPr>
          <p:cNvPr id="1080" name="Shape 1080"/>
          <p:cNvSpPr/>
          <p:nvPr/>
        </p:nvSpPr>
        <p:spPr>
          <a:xfrm>
            <a:off x="130889" y="929346"/>
            <a:ext cx="8921638" cy="870701"/>
          </a:xfrm>
          <a:prstGeom prst="rect">
            <a:avLst/>
          </a:prstGeom>
          <a:noFill/>
          <a:ln cap="flat" cmpd="sng" w="9525">
            <a:solidFill>
              <a:srgbClr val="9EB2B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81" name="Shape 1081"/>
          <p:cNvSpPr/>
          <p:nvPr/>
        </p:nvSpPr>
        <p:spPr>
          <a:xfrm>
            <a:off x="130889" y="1930564"/>
            <a:ext cx="8921638" cy="1285673"/>
          </a:xfrm>
          <a:prstGeom prst="rect">
            <a:avLst/>
          </a:prstGeom>
          <a:noFill/>
          <a:ln cap="flat" cmpd="sng" w="9525">
            <a:solidFill>
              <a:srgbClr val="9EB2B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82" name="Shape 1082"/>
          <p:cNvSpPr/>
          <p:nvPr/>
        </p:nvSpPr>
        <p:spPr>
          <a:xfrm>
            <a:off x="130889" y="3350389"/>
            <a:ext cx="8921638" cy="1708056"/>
          </a:xfrm>
          <a:prstGeom prst="rect">
            <a:avLst/>
          </a:prstGeom>
          <a:noFill/>
          <a:ln cap="flat" cmpd="sng" w="9525">
            <a:solidFill>
              <a:srgbClr val="9EB2B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83" name="Shape 1083"/>
          <p:cNvSpPr txBox="1"/>
          <p:nvPr/>
        </p:nvSpPr>
        <p:spPr>
          <a:xfrm>
            <a:off x="212016" y="988629"/>
            <a:ext cx="1204955" cy="274177"/>
          </a:xfrm>
          <a:prstGeom prst="rect">
            <a:avLst/>
          </a:prstGeom>
          <a:noFill/>
          <a:ln>
            <a:noFill/>
          </a:ln>
        </p:spPr>
        <p:txBody>
          <a:bodyPr anchorCtr="0" anchor="t" bIns="0" lIns="0" rIns="0" tIns="0">
            <a:noAutofit/>
          </a:bodyPr>
          <a:lstStyle/>
          <a:p>
            <a:pPr indent="0" lvl="0" marL="0" marR="0" rtl="0" algn="l">
              <a:lnSpc>
                <a:spcPct val="110000"/>
              </a:lnSpc>
              <a:spcBef>
                <a:spcPts val="0"/>
              </a:spcBef>
              <a:buClr>
                <a:schemeClr val="accent1"/>
              </a:buClr>
              <a:buSzPct val="25000"/>
              <a:buFont typeface="Noto Sans Symbols"/>
              <a:buNone/>
            </a:pPr>
            <a:r>
              <a:rPr b="1" lang="en-US" sz="1000">
                <a:solidFill>
                  <a:srgbClr val="182730"/>
                </a:solidFill>
                <a:latin typeface="Arial"/>
                <a:ea typeface="Arial"/>
                <a:cs typeface="Arial"/>
                <a:sym typeface="Arial"/>
              </a:rPr>
              <a:t>PLATINUM</a:t>
            </a:r>
          </a:p>
        </p:txBody>
      </p:sp>
      <p:sp>
        <p:nvSpPr>
          <p:cNvPr id="1084" name="Shape 1084"/>
          <p:cNvSpPr txBox="1"/>
          <p:nvPr/>
        </p:nvSpPr>
        <p:spPr>
          <a:xfrm>
            <a:off x="212016" y="2097293"/>
            <a:ext cx="1204955" cy="276031"/>
          </a:xfrm>
          <a:prstGeom prst="rect">
            <a:avLst/>
          </a:prstGeom>
          <a:noFill/>
          <a:ln>
            <a:noFill/>
          </a:ln>
        </p:spPr>
        <p:txBody>
          <a:bodyPr anchorCtr="0" anchor="t" bIns="0" lIns="0" rIns="0" tIns="0">
            <a:noAutofit/>
          </a:bodyPr>
          <a:lstStyle/>
          <a:p>
            <a:pPr indent="0" lvl="0" marL="0" marR="0" rtl="0" algn="l">
              <a:lnSpc>
                <a:spcPct val="110000"/>
              </a:lnSpc>
              <a:spcBef>
                <a:spcPts val="0"/>
              </a:spcBef>
              <a:buClr>
                <a:schemeClr val="accent1"/>
              </a:buClr>
              <a:buSzPct val="25000"/>
              <a:buFont typeface="Noto Sans Symbols"/>
              <a:buNone/>
            </a:pPr>
            <a:r>
              <a:rPr b="1" lang="en-US" sz="1000">
                <a:solidFill>
                  <a:srgbClr val="182730"/>
                </a:solidFill>
                <a:latin typeface="Arial"/>
                <a:ea typeface="Arial"/>
                <a:cs typeface="Arial"/>
                <a:sym typeface="Arial"/>
              </a:rPr>
              <a:t>GOLD</a:t>
            </a:r>
          </a:p>
        </p:txBody>
      </p:sp>
      <p:sp>
        <p:nvSpPr>
          <p:cNvPr id="1085" name="Shape 1085"/>
          <p:cNvSpPr txBox="1"/>
          <p:nvPr/>
        </p:nvSpPr>
        <p:spPr>
          <a:xfrm>
            <a:off x="228869" y="3418932"/>
            <a:ext cx="1204955" cy="274177"/>
          </a:xfrm>
          <a:prstGeom prst="rect">
            <a:avLst/>
          </a:prstGeom>
          <a:noFill/>
          <a:ln>
            <a:noFill/>
          </a:ln>
        </p:spPr>
        <p:txBody>
          <a:bodyPr anchorCtr="0" anchor="t" bIns="0" lIns="0" rIns="0" tIns="0">
            <a:noAutofit/>
          </a:bodyPr>
          <a:lstStyle/>
          <a:p>
            <a:pPr indent="0" lvl="0" marL="0" marR="0" rtl="0" algn="l">
              <a:lnSpc>
                <a:spcPct val="110000"/>
              </a:lnSpc>
              <a:spcBef>
                <a:spcPts val="0"/>
              </a:spcBef>
              <a:buClr>
                <a:schemeClr val="accent1"/>
              </a:buClr>
              <a:buSzPct val="25000"/>
              <a:buFont typeface="Noto Sans Symbols"/>
              <a:buNone/>
            </a:pPr>
            <a:r>
              <a:rPr b="1" lang="en-US" sz="1000">
                <a:solidFill>
                  <a:srgbClr val="182730"/>
                </a:solidFill>
                <a:latin typeface="Arial"/>
                <a:ea typeface="Arial"/>
                <a:cs typeface="Arial"/>
                <a:sym typeface="Arial"/>
              </a:rPr>
              <a:t>SILVER</a:t>
            </a:r>
          </a:p>
        </p:txBody>
      </p:sp>
      <p:sp>
        <p:nvSpPr>
          <p:cNvPr id="1086" name="Shape 1086"/>
          <p:cNvSpPr/>
          <p:nvPr/>
        </p:nvSpPr>
        <p:spPr>
          <a:xfrm>
            <a:off x="115958" y="1928711"/>
            <a:ext cx="37075" cy="1274558"/>
          </a:xfrm>
          <a:prstGeom prst="rect">
            <a:avLst/>
          </a:prstGeom>
          <a:solidFill>
            <a:srgbClr val="F27127"/>
          </a:solidFill>
          <a:ln cap="flat" cmpd="sng" w="9525">
            <a:solidFill>
              <a:srgbClr val="F27127"/>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87" name="Shape 1087"/>
          <p:cNvSpPr/>
          <p:nvPr/>
        </p:nvSpPr>
        <p:spPr>
          <a:xfrm>
            <a:off x="115958" y="929346"/>
            <a:ext cx="37075" cy="870701"/>
          </a:xfrm>
          <a:prstGeom prst="rect">
            <a:avLst/>
          </a:prstGeom>
          <a:solidFill>
            <a:srgbClr val="1F84C4"/>
          </a:solidFill>
          <a:ln cap="flat" cmpd="sng" w="9525">
            <a:solidFill>
              <a:srgbClr val="1F84C4"/>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88" name="Shape 1088"/>
          <p:cNvSpPr/>
          <p:nvPr/>
        </p:nvSpPr>
        <p:spPr>
          <a:xfrm flipH="1">
            <a:off x="112588" y="3354094"/>
            <a:ext cx="33704" cy="1708056"/>
          </a:xfrm>
          <a:prstGeom prst="rect">
            <a:avLst/>
          </a:prstGeom>
          <a:solidFill>
            <a:srgbClr val="9EB2BC"/>
          </a:solidFill>
          <a:ln cap="flat" cmpd="sng" w="9525">
            <a:solidFill>
              <a:srgbClr val="9EB2B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descr="1000px-EMC_Corporation_logo.svg.png" id="1089" name="Shape 1089"/>
          <p:cNvPicPr preferRelativeResize="0"/>
          <p:nvPr/>
        </p:nvPicPr>
        <p:blipFill rotWithShape="1">
          <a:blip r:embed="rId4">
            <a:alphaModFix/>
          </a:blip>
          <a:srcRect b="0" l="0" r="0" t="0"/>
          <a:stretch/>
        </p:blipFill>
        <p:spPr>
          <a:xfrm>
            <a:off x="769829" y="1264601"/>
            <a:ext cx="704434" cy="272324"/>
          </a:xfrm>
          <a:prstGeom prst="rect">
            <a:avLst/>
          </a:prstGeom>
          <a:noFill/>
          <a:ln>
            <a:noFill/>
          </a:ln>
        </p:spPr>
      </p:pic>
      <p:pic>
        <p:nvPicPr>
          <p:cNvPr descr="2000px-IBM_logo.svg.png" id="1090" name="Shape 1090"/>
          <p:cNvPicPr preferRelativeResize="0"/>
          <p:nvPr/>
        </p:nvPicPr>
        <p:blipFill rotWithShape="1">
          <a:blip r:embed="rId5">
            <a:alphaModFix/>
          </a:blip>
          <a:srcRect b="0" l="0" r="0" t="0"/>
          <a:stretch/>
        </p:blipFill>
        <p:spPr>
          <a:xfrm>
            <a:off x="3268219" y="1275716"/>
            <a:ext cx="569615" cy="250095"/>
          </a:xfrm>
          <a:prstGeom prst="rect">
            <a:avLst/>
          </a:prstGeom>
          <a:noFill/>
          <a:ln>
            <a:noFill/>
          </a:ln>
        </p:spPr>
      </p:pic>
      <p:pic>
        <p:nvPicPr>
          <p:cNvPr descr="2000px-Intel-logo.svg.png" id="1091" name="Shape 1091"/>
          <p:cNvPicPr preferRelativeResize="0"/>
          <p:nvPr/>
        </p:nvPicPr>
        <p:blipFill rotWithShape="1">
          <a:blip r:embed="rId6">
            <a:alphaModFix/>
          </a:blip>
          <a:srcRect b="0" l="0" r="0" t="0"/>
          <a:stretch/>
        </p:blipFill>
        <p:spPr>
          <a:xfrm>
            <a:off x="4469955" y="1201615"/>
            <a:ext cx="549391" cy="398299"/>
          </a:xfrm>
          <a:prstGeom prst="rect">
            <a:avLst/>
          </a:prstGeom>
          <a:noFill/>
          <a:ln>
            <a:noFill/>
          </a:ln>
        </p:spPr>
      </p:pic>
      <p:pic>
        <p:nvPicPr>
          <p:cNvPr descr="2000px-SAP_2011_logo.svg.png" id="1092" name="Shape 1092"/>
          <p:cNvPicPr preferRelativeResize="0"/>
          <p:nvPr/>
        </p:nvPicPr>
        <p:blipFill rotWithShape="1">
          <a:blip r:embed="rId7">
            <a:alphaModFix/>
          </a:blip>
          <a:srcRect b="0" l="0" r="0" t="0"/>
          <a:stretch/>
        </p:blipFill>
        <p:spPr>
          <a:xfrm>
            <a:off x="7013768" y="1220141"/>
            <a:ext cx="643766" cy="361248"/>
          </a:xfrm>
          <a:prstGeom prst="rect">
            <a:avLst/>
          </a:prstGeom>
          <a:noFill/>
          <a:ln>
            <a:noFill/>
          </a:ln>
        </p:spPr>
      </p:pic>
      <p:pic>
        <p:nvPicPr>
          <p:cNvPr descr="Hortonworks-Logo.png" id="1093" name="Shape 1093"/>
          <p:cNvPicPr preferRelativeResize="0"/>
          <p:nvPr/>
        </p:nvPicPr>
        <p:blipFill rotWithShape="1">
          <a:blip r:embed="rId8">
            <a:alphaModFix/>
          </a:blip>
          <a:srcRect b="0" l="0" r="0" t="0"/>
          <a:stretch/>
        </p:blipFill>
        <p:spPr>
          <a:xfrm>
            <a:off x="794787" y="2716286"/>
            <a:ext cx="810604" cy="337165"/>
          </a:xfrm>
          <a:prstGeom prst="rect">
            <a:avLst/>
          </a:prstGeom>
          <a:noFill/>
          <a:ln>
            <a:noFill/>
          </a:ln>
        </p:spPr>
      </p:pic>
      <p:pic>
        <p:nvPicPr>
          <p:cNvPr descr="799px-NTT_logo.svg.png" id="1094" name="Shape 1094"/>
          <p:cNvPicPr preferRelativeResize="0"/>
          <p:nvPr/>
        </p:nvPicPr>
        <p:blipFill rotWithShape="1">
          <a:blip r:embed="rId9">
            <a:alphaModFix/>
          </a:blip>
          <a:srcRect b="0" l="0" r="0" t="0"/>
          <a:stretch/>
        </p:blipFill>
        <p:spPr>
          <a:xfrm>
            <a:off x="3050775" y="2779499"/>
            <a:ext cx="754992" cy="290850"/>
          </a:xfrm>
          <a:prstGeom prst="rect">
            <a:avLst/>
          </a:prstGeom>
          <a:noFill/>
          <a:ln>
            <a:noFill/>
          </a:ln>
        </p:spPr>
      </p:pic>
      <p:pic>
        <p:nvPicPr>
          <p:cNvPr descr="swisscom-logo.jpg" id="1095" name="Shape 1095"/>
          <p:cNvPicPr preferRelativeResize="0"/>
          <p:nvPr/>
        </p:nvPicPr>
        <p:blipFill rotWithShape="1">
          <a:blip r:embed="rId10">
            <a:alphaModFix/>
          </a:blip>
          <a:srcRect b="0" l="0" r="0" t="0"/>
          <a:stretch/>
        </p:blipFill>
        <p:spPr>
          <a:xfrm>
            <a:off x="5307205" y="2779499"/>
            <a:ext cx="893183" cy="290850"/>
          </a:xfrm>
          <a:prstGeom prst="rect">
            <a:avLst/>
          </a:prstGeom>
          <a:noFill/>
          <a:ln>
            <a:noFill/>
          </a:ln>
        </p:spPr>
      </p:pic>
      <p:pic>
        <p:nvPicPr>
          <p:cNvPr descr="SAS_logo_horiz.eps" id="1096" name="Shape 1096"/>
          <p:cNvPicPr preferRelativeResize="0"/>
          <p:nvPr/>
        </p:nvPicPr>
        <p:blipFill rotWithShape="1">
          <a:blip r:embed="rId11">
            <a:alphaModFix/>
          </a:blip>
          <a:srcRect b="0" l="0" r="0" t="0"/>
          <a:stretch/>
        </p:blipFill>
        <p:spPr>
          <a:xfrm>
            <a:off x="4389307" y="2821975"/>
            <a:ext cx="455607" cy="205899"/>
          </a:xfrm>
          <a:prstGeom prst="rect">
            <a:avLst/>
          </a:prstGeom>
          <a:noFill/>
          <a:ln>
            <a:noFill/>
          </a:ln>
        </p:spPr>
      </p:pic>
      <p:pic>
        <p:nvPicPr>
          <p:cNvPr descr="Ericsson.jpg" id="1097" name="Shape 1097"/>
          <p:cNvPicPr preferRelativeResize="0"/>
          <p:nvPr/>
        </p:nvPicPr>
        <p:blipFill rotWithShape="1">
          <a:blip r:embed="rId12">
            <a:alphaModFix/>
          </a:blip>
          <a:srcRect b="17180" l="0" r="0" t="22789"/>
          <a:stretch/>
        </p:blipFill>
        <p:spPr>
          <a:xfrm>
            <a:off x="6943059" y="2194541"/>
            <a:ext cx="1085301" cy="309376"/>
          </a:xfrm>
          <a:prstGeom prst="rect">
            <a:avLst/>
          </a:prstGeom>
          <a:noFill/>
          <a:ln>
            <a:noFill/>
          </a:ln>
        </p:spPr>
      </p:pic>
      <p:pic>
        <p:nvPicPr>
          <p:cNvPr descr="1000px-Vmware.svg.png" id="1098" name="Shape 1098"/>
          <p:cNvPicPr preferRelativeResize="0"/>
          <p:nvPr/>
        </p:nvPicPr>
        <p:blipFill rotWithShape="1">
          <a:blip r:embed="rId13">
            <a:alphaModFix/>
          </a:blip>
          <a:srcRect b="0" l="0" r="0" t="0"/>
          <a:stretch/>
        </p:blipFill>
        <p:spPr>
          <a:xfrm>
            <a:off x="7824942" y="1312767"/>
            <a:ext cx="985870" cy="175992"/>
          </a:xfrm>
          <a:prstGeom prst="rect">
            <a:avLst/>
          </a:prstGeom>
          <a:noFill/>
          <a:ln>
            <a:noFill/>
          </a:ln>
        </p:spPr>
      </p:pic>
      <p:pic>
        <p:nvPicPr>
          <p:cNvPr descr="docker_logo.png" id="1099" name="Shape 1099"/>
          <p:cNvPicPr preferRelativeResize="0"/>
          <p:nvPr/>
        </p:nvPicPr>
        <p:blipFill rotWithShape="1">
          <a:blip r:embed="rId14">
            <a:alphaModFix/>
          </a:blip>
          <a:srcRect b="0" l="0" r="0" t="0"/>
          <a:stretch/>
        </p:blipFill>
        <p:spPr>
          <a:xfrm>
            <a:off x="6235291" y="4129242"/>
            <a:ext cx="849366" cy="222307"/>
          </a:xfrm>
          <a:prstGeom prst="rect">
            <a:avLst/>
          </a:prstGeom>
          <a:noFill/>
          <a:ln>
            <a:noFill/>
          </a:ln>
        </p:spPr>
      </p:pic>
      <p:pic>
        <p:nvPicPr>
          <p:cNvPr descr="redislabs-typeface.png" id="1100" name="Shape 1100"/>
          <p:cNvPicPr preferRelativeResize="0"/>
          <p:nvPr/>
        </p:nvPicPr>
        <p:blipFill rotWithShape="1">
          <a:blip r:embed="rId15">
            <a:alphaModFix/>
          </a:blip>
          <a:srcRect b="0" l="0" r="0" t="0"/>
          <a:stretch/>
        </p:blipFill>
        <p:spPr>
          <a:xfrm>
            <a:off x="6638842" y="4677157"/>
            <a:ext cx="674100" cy="159319"/>
          </a:xfrm>
          <a:prstGeom prst="rect">
            <a:avLst/>
          </a:prstGeom>
          <a:noFill/>
          <a:ln>
            <a:noFill/>
          </a:ln>
        </p:spPr>
      </p:pic>
      <p:pic>
        <p:nvPicPr>
          <p:cNvPr descr="logo_tcm100-871390.gif" id="1101" name="Shape 1101"/>
          <p:cNvPicPr preferRelativeResize="0"/>
          <p:nvPr/>
        </p:nvPicPr>
        <p:blipFill rotWithShape="1">
          <a:blip r:embed="rId16">
            <a:alphaModFix/>
          </a:blip>
          <a:srcRect b="0" l="0" r="0" t="0"/>
          <a:stretch/>
        </p:blipFill>
        <p:spPr>
          <a:xfrm>
            <a:off x="7388464" y="4019942"/>
            <a:ext cx="640395" cy="440907"/>
          </a:xfrm>
          <a:prstGeom prst="rect">
            <a:avLst/>
          </a:prstGeom>
          <a:noFill/>
          <a:ln>
            <a:noFill/>
          </a:ln>
        </p:spPr>
      </p:pic>
      <p:pic>
        <p:nvPicPr>
          <p:cNvPr descr="logo_mimacom.png" id="1102" name="Shape 1102"/>
          <p:cNvPicPr preferRelativeResize="0"/>
          <p:nvPr/>
        </p:nvPicPr>
        <p:blipFill rotWithShape="1">
          <a:blip r:embed="rId17">
            <a:alphaModFix/>
          </a:blip>
          <a:srcRect b="0" l="0" r="0" t="0"/>
          <a:stretch/>
        </p:blipFill>
        <p:spPr>
          <a:xfrm>
            <a:off x="4393928" y="4673567"/>
            <a:ext cx="518643" cy="166498"/>
          </a:xfrm>
          <a:prstGeom prst="rect">
            <a:avLst/>
          </a:prstGeom>
          <a:noFill/>
          <a:ln>
            <a:noFill/>
          </a:ln>
        </p:spPr>
      </p:pic>
      <p:pic>
        <p:nvPicPr>
          <p:cNvPr descr="10152636-mendix-logo.jpg" id="1103" name="Shape 1103"/>
          <p:cNvPicPr preferRelativeResize="0"/>
          <p:nvPr/>
        </p:nvPicPr>
        <p:blipFill rotWithShape="1">
          <a:blip r:embed="rId18">
            <a:alphaModFix/>
          </a:blip>
          <a:srcRect b="0" l="0" r="0" t="0"/>
          <a:stretch/>
        </p:blipFill>
        <p:spPr>
          <a:xfrm>
            <a:off x="3398450" y="4656778"/>
            <a:ext cx="744881" cy="200076"/>
          </a:xfrm>
          <a:prstGeom prst="rect">
            <a:avLst/>
          </a:prstGeom>
          <a:noFill/>
          <a:ln>
            <a:noFill/>
          </a:ln>
        </p:spPr>
      </p:pic>
      <p:pic>
        <p:nvPicPr>
          <p:cNvPr descr="thumbnailimage.img.jpg" id="1104" name="Shape 1104"/>
          <p:cNvPicPr preferRelativeResize="0"/>
          <p:nvPr/>
        </p:nvPicPr>
        <p:blipFill rotWithShape="1">
          <a:blip r:embed="rId19">
            <a:alphaModFix/>
          </a:blip>
          <a:srcRect b="44260" l="0" r="0" t="0"/>
          <a:stretch/>
        </p:blipFill>
        <p:spPr>
          <a:xfrm>
            <a:off x="8241128" y="4690123"/>
            <a:ext cx="724657" cy="133383"/>
          </a:xfrm>
          <a:prstGeom prst="rect">
            <a:avLst/>
          </a:prstGeom>
          <a:noFill/>
          <a:ln>
            <a:noFill/>
          </a:ln>
        </p:spPr>
      </p:pic>
      <p:pic>
        <p:nvPicPr>
          <p:cNvPr descr="Altoros_Logo1(1).png" id="1105" name="Shape 1105"/>
          <p:cNvPicPr preferRelativeResize="0"/>
          <p:nvPr/>
        </p:nvPicPr>
        <p:blipFill rotWithShape="1">
          <a:blip r:embed="rId20">
            <a:alphaModFix/>
          </a:blip>
          <a:srcRect b="0" l="0" r="0" t="0"/>
          <a:stretch/>
        </p:blipFill>
        <p:spPr>
          <a:xfrm>
            <a:off x="1617970" y="3639042"/>
            <a:ext cx="728028" cy="200076"/>
          </a:xfrm>
          <a:prstGeom prst="rect">
            <a:avLst/>
          </a:prstGeom>
          <a:noFill/>
          <a:ln>
            <a:noFill/>
          </a:ln>
        </p:spPr>
      </p:pic>
      <p:pic>
        <p:nvPicPr>
          <p:cNvPr descr="cc13-canopy.jpg" id="1106" name="Shape 1106"/>
          <p:cNvPicPr preferRelativeResize="0"/>
          <p:nvPr/>
        </p:nvPicPr>
        <p:blipFill rotWithShape="1">
          <a:blip r:embed="rId21">
            <a:alphaModFix/>
          </a:blip>
          <a:srcRect b="0" l="0" r="0" t="0"/>
          <a:stretch/>
        </p:blipFill>
        <p:spPr>
          <a:xfrm>
            <a:off x="2547428" y="4136546"/>
            <a:ext cx="712388" cy="304346"/>
          </a:xfrm>
          <a:prstGeom prst="rect">
            <a:avLst/>
          </a:prstGeom>
          <a:noFill/>
          <a:ln>
            <a:noFill/>
          </a:ln>
        </p:spPr>
      </p:pic>
      <p:pic>
        <p:nvPicPr>
          <p:cNvPr id="1107" name="Shape 1107"/>
          <p:cNvPicPr preferRelativeResize="0"/>
          <p:nvPr/>
        </p:nvPicPr>
        <p:blipFill rotWithShape="1">
          <a:blip r:embed="rId22">
            <a:alphaModFix/>
          </a:blip>
          <a:srcRect b="0" l="0" r="0" t="0"/>
          <a:stretch/>
        </p:blipFill>
        <p:spPr>
          <a:xfrm>
            <a:off x="2115525" y="2708806"/>
            <a:ext cx="393200" cy="432236"/>
          </a:xfrm>
          <a:prstGeom prst="rect">
            <a:avLst/>
          </a:prstGeom>
          <a:noFill/>
          <a:ln>
            <a:noFill/>
          </a:ln>
        </p:spPr>
      </p:pic>
      <p:pic>
        <p:nvPicPr>
          <p:cNvPr id="1108" name="Shape 1108"/>
          <p:cNvPicPr preferRelativeResize="0"/>
          <p:nvPr/>
        </p:nvPicPr>
        <p:blipFill rotWithShape="1">
          <a:blip r:embed="rId23">
            <a:alphaModFix/>
          </a:blip>
          <a:srcRect b="0" l="0" r="0" t="0"/>
          <a:stretch/>
        </p:blipFill>
        <p:spPr>
          <a:xfrm>
            <a:off x="6797624" y="2823196"/>
            <a:ext cx="779705" cy="266514"/>
          </a:xfrm>
          <a:prstGeom prst="rect">
            <a:avLst/>
          </a:prstGeom>
          <a:noFill/>
          <a:ln>
            <a:noFill/>
          </a:ln>
        </p:spPr>
      </p:pic>
      <p:pic>
        <p:nvPicPr>
          <p:cNvPr id="1109" name="Shape 1109"/>
          <p:cNvPicPr preferRelativeResize="0"/>
          <p:nvPr/>
        </p:nvPicPr>
        <p:blipFill rotWithShape="1">
          <a:blip r:embed="rId24">
            <a:alphaModFix/>
          </a:blip>
          <a:srcRect b="0" l="0" r="0" t="0"/>
          <a:stretch/>
        </p:blipFill>
        <p:spPr>
          <a:xfrm>
            <a:off x="5258451" y="4134798"/>
            <a:ext cx="627498" cy="211195"/>
          </a:xfrm>
          <a:prstGeom prst="rect">
            <a:avLst/>
          </a:prstGeom>
          <a:noFill/>
          <a:ln>
            <a:noFill/>
          </a:ln>
        </p:spPr>
      </p:pic>
      <p:pic>
        <p:nvPicPr>
          <p:cNvPr id="1110" name="Shape 1110"/>
          <p:cNvPicPr preferRelativeResize="0"/>
          <p:nvPr/>
        </p:nvPicPr>
        <p:blipFill rotWithShape="1">
          <a:blip r:embed="rId25">
            <a:alphaModFix/>
          </a:blip>
          <a:srcRect b="18373" l="10726" r="6918" t="0"/>
          <a:stretch/>
        </p:blipFill>
        <p:spPr>
          <a:xfrm>
            <a:off x="3398450" y="4063080"/>
            <a:ext cx="474223" cy="354630"/>
          </a:xfrm>
          <a:prstGeom prst="rect">
            <a:avLst/>
          </a:prstGeom>
          <a:noFill/>
          <a:ln>
            <a:noFill/>
          </a:ln>
        </p:spPr>
      </p:pic>
      <p:pic>
        <p:nvPicPr>
          <p:cNvPr id="1111" name="Shape 1111"/>
          <p:cNvPicPr preferRelativeResize="0"/>
          <p:nvPr/>
        </p:nvPicPr>
        <p:blipFill rotWithShape="1">
          <a:blip r:embed="rId26">
            <a:alphaModFix/>
          </a:blip>
          <a:srcRect b="0" l="0" r="0" t="0"/>
          <a:stretch/>
        </p:blipFill>
        <p:spPr>
          <a:xfrm>
            <a:off x="3398450" y="3627183"/>
            <a:ext cx="555236" cy="223796"/>
          </a:xfrm>
          <a:prstGeom prst="rect">
            <a:avLst/>
          </a:prstGeom>
          <a:noFill/>
          <a:ln>
            <a:noFill/>
          </a:ln>
        </p:spPr>
      </p:pic>
      <p:pic>
        <p:nvPicPr>
          <p:cNvPr id="1112" name="Shape 1112"/>
          <p:cNvPicPr preferRelativeResize="0"/>
          <p:nvPr/>
        </p:nvPicPr>
        <p:blipFill rotWithShape="1">
          <a:blip r:embed="rId27">
            <a:alphaModFix/>
          </a:blip>
          <a:srcRect b="0" l="0" r="0" t="0"/>
          <a:stretch/>
        </p:blipFill>
        <p:spPr>
          <a:xfrm>
            <a:off x="6084403" y="4583033"/>
            <a:ext cx="389737" cy="347565"/>
          </a:xfrm>
          <a:prstGeom prst="rect">
            <a:avLst/>
          </a:prstGeom>
          <a:noFill/>
          <a:ln>
            <a:noFill/>
          </a:ln>
        </p:spPr>
      </p:pic>
      <p:pic>
        <p:nvPicPr>
          <p:cNvPr id="1113" name="Shape 1113"/>
          <p:cNvPicPr preferRelativeResize="0"/>
          <p:nvPr/>
        </p:nvPicPr>
        <p:blipFill rotWithShape="1">
          <a:blip r:embed="rId28">
            <a:alphaModFix/>
          </a:blip>
          <a:srcRect b="0" l="0" r="0" t="0"/>
          <a:stretch/>
        </p:blipFill>
        <p:spPr>
          <a:xfrm>
            <a:off x="1617970" y="4162282"/>
            <a:ext cx="627476" cy="220656"/>
          </a:xfrm>
          <a:prstGeom prst="rect">
            <a:avLst/>
          </a:prstGeom>
          <a:noFill/>
          <a:ln>
            <a:noFill/>
          </a:ln>
        </p:spPr>
      </p:pic>
      <p:pic>
        <p:nvPicPr>
          <p:cNvPr id="1114" name="Shape 1114"/>
          <p:cNvPicPr preferRelativeResize="0"/>
          <p:nvPr/>
        </p:nvPicPr>
        <p:blipFill rotWithShape="1">
          <a:blip r:embed="rId29">
            <a:alphaModFix/>
          </a:blip>
          <a:srcRect b="0" l="0" r="0" t="0"/>
          <a:stretch/>
        </p:blipFill>
        <p:spPr>
          <a:xfrm>
            <a:off x="7121250" y="3557678"/>
            <a:ext cx="907608" cy="362805"/>
          </a:xfrm>
          <a:prstGeom prst="rect">
            <a:avLst/>
          </a:prstGeom>
          <a:noFill/>
          <a:ln>
            <a:noFill/>
          </a:ln>
        </p:spPr>
      </p:pic>
      <p:pic>
        <p:nvPicPr>
          <p:cNvPr id="1115" name="Shape 1115"/>
          <p:cNvPicPr preferRelativeResize="0"/>
          <p:nvPr/>
        </p:nvPicPr>
        <p:blipFill rotWithShape="1">
          <a:blip r:embed="rId30">
            <a:alphaModFix/>
          </a:blip>
          <a:srcRect b="0" l="0" r="0" t="0"/>
          <a:stretch/>
        </p:blipFill>
        <p:spPr>
          <a:xfrm>
            <a:off x="8094482" y="3644060"/>
            <a:ext cx="871304" cy="190043"/>
          </a:xfrm>
          <a:prstGeom prst="rect">
            <a:avLst/>
          </a:prstGeom>
          <a:noFill/>
          <a:ln>
            <a:noFill/>
          </a:ln>
        </p:spPr>
      </p:pic>
      <p:pic>
        <p:nvPicPr>
          <p:cNvPr id="1116" name="Shape 1116"/>
          <p:cNvPicPr preferRelativeResize="0"/>
          <p:nvPr/>
        </p:nvPicPr>
        <p:blipFill rotWithShape="1">
          <a:blip r:embed="rId31">
            <a:alphaModFix/>
          </a:blip>
          <a:srcRect b="0" l="0" r="0" t="0"/>
          <a:stretch/>
        </p:blipFill>
        <p:spPr>
          <a:xfrm>
            <a:off x="1989351" y="1194040"/>
            <a:ext cx="895494" cy="413449"/>
          </a:xfrm>
          <a:prstGeom prst="rect">
            <a:avLst/>
          </a:prstGeom>
          <a:noFill/>
          <a:ln>
            <a:noFill/>
          </a:ln>
        </p:spPr>
      </p:pic>
      <p:pic>
        <p:nvPicPr>
          <p:cNvPr id="1117" name="Shape 1117"/>
          <p:cNvPicPr preferRelativeResize="0"/>
          <p:nvPr/>
        </p:nvPicPr>
        <p:blipFill rotWithShape="1">
          <a:blip r:embed="rId32">
            <a:alphaModFix/>
          </a:blip>
          <a:srcRect b="0" l="0" r="0" t="0"/>
          <a:stretch/>
        </p:blipFill>
        <p:spPr>
          <a:xfrm>
            <a:off x="8312559" y="2109103"/>
            <a:ext cx="359159" cy="394814"/>
          </a:xfrm>
          <a:prstGeom prst="rect">
            <a:avLst/>
          </a:prstGeom>
          <a:noFill/>
          <a:ln>
            <a:noFill/>
          </a:ln>
        </p:spPr>
      </p:pic>
      <p:pic>
        <p:nvPicPr>
          <p:cNvPr id="1118" name="Shape 1118"/>
          <p:cNvPicPr preferRelativeResize="0"/>
          <p:nvPr/>
        </p:nvPicPr>
        <p:blipFill rotWithShape="1">
          <a:blip r:embed="rId33">
            <a:alphaModFix/>
          </a:blip>
          <a:srcRect b="0" l="0" r="0" t="0"/>
          <a:stretch/>
        </p:blipFill>
        <p:spPr>
          <a:xfrm>
            <a:off x="2991514" y="2208282"/>
            <a:ext cx="1120600" cy="295636"/>
          </a:xfrm>
          <a:prstGeom prst="rect">
            <a:avLst/>
          </a:prstGeom>
          <a:noFill/>
          <a:ln>
            <a:noFill/>
          </a:ln>
        </p:spPr>
      </p:pic>
      <p:pic>
        <p:nvPicPr>
          <p:cNvPr id="1119" name="Shape 1119"/>
          <p:cNvPicPr preferRelativeResize="0"/>
          <p:nvPr/>
        </p:nvPicPr>
        <p:blipFill rotWithShape="1">
          <a:blip r:embed="rId34">
            <a:alphaModFix/>
          </a:blip>
          <a:srcRect b="0" l="0" r="0" t="0"/>
          <a:stretch/>
        </p:blipFill>
        <p:spPr>
          <a:xfrm>
            <a:off x="8086022" y="2834059"/>
            <a:ext cx="734743" cy="181729"/>
          </a:xfrm>
          <a:prstGeom prst="rect">
            <a:avLst/>
          </a:prstGeom>
          <a:noFill/>
          <a:ln>
            <a:noFill/>
          </a:ln>
        </p:spPr>
      </p:pic>
      <p:pic>
        <p:nvPicPr>
          <p:cNvPr id="1120" name="Shape 1120"/>
          <p:cNvPicPr preferRelativeResize="0"/>
          <p:nvPr/>
        </p:nvPicPr>
        <p:blipFill rotWithShape="1">
          <a:blip r:embed="rId35">
            <a:alphaModFix/>
          </a:blip>
          <a:srcRect b="0" l="0" r="0" t="0"/>
          <a:stretch/>
        </p:blipFill>
        <p:spPr>
          <a:xfrm>
            <a:off x="4395948" y="2216108"/>
            <a:ext cx="1309124" cy="287809"/>
          </a:xfrm>
          <a:prstGeom prst="rect">
            <a:avLst/>
          </a:prstGeom>
          <a:noFill/>
          <a:ln>
            <a:noFill/>
          </a:ln>
        </p:spPr>
      </p:pic>
      <p:pic>
        <p:nvPicPr>
          <p:cNvPr id="1121" name="Shape 1121"/>
          <p:cNvPicPr preferRelativeResize="0"/>
          <p:nvPr/>
        </p:nvPicPr>
        <p:blipFill rotWithShape="1">
          <a:blip r:embed="rId36">
            <a:alphaModFix/>
          </a:blip>
          <a:srcRect b="0" l="0" r="0" t="0"/>
          <a:stretch/>
        </p:blipFill>
        <p:spPr>
          <a:xfrm>
            <a:off x="726154" y="4150032"/>
            <a:ext cx="737735" cy="180726"/>
          </a:xfrm>
          <a:prstGeom prst="rect">
            <a:avLst/>
          </a:prstGeom>
          <a:noFill/>
          <a:ln>
            <a:noFill/>
          </a:ln>
        </p:spPr>
      </p:pic>
      <p:pic>
        <p:nvPicPr>
          <p:cNvPr id="1122" name="Shape 1122"/>
          <p:cNvPicPr preferRelativeResize="0"/>
          <p:nvPr/>
        </p:nvPicPr>
        <p:blipFill rotWithShape="1">
          <a:blip r:embed="rId37">
            <a:alphaModFix/>
          </a:blip>
          <a:srcRect b="0" l="0" r="0" t="0"/>
          <a:stretch/>
        </p:blipFill>
        <p:spPr>
          <a:xfrm>
            <a:off x="5258451" y="4609335"/>
            <a:ext cx="563457" cy="294959"/>
          </a:xfrm>
          <a:prstGeom prst="rect">
            <a:avLst/>
          </a:prstGeom>
          <a:noFill/>
          <a:ln>
            <a:noFill/>
          </a:ln>
        </p:spPr>
      </p:pic>
      <p:pic>
        <p:nvPicPr>
          <p:cNvPr id="1123" name="Shape 1123"/>
          <p:cNvPicPr preferRelativeResize="0"/>
          <p:nvPr/>
        </p:nvPicPr>
        <p:blipFill rotWithShape="1">
          <a:blip r:embed="rId38">
            <a:alphaModFix/>
          </a:blip>
          <a:srcRect b="0" l="0" r="0" t="0"/>
          <a:stretch/>
        </p:blipFill>
        <p:spPr>
          <a:xfrm>
            <a:off x="7640578" y="4560475"/>
            <a:ext cx="388281" cy="392682"/>
          </a:xfrm>
          <a:prstGeom prst="rect">
            <a:avLst/>
          </a:prstGeom>
          <a:noFill/>
          <a:ln>
            <a:noFill/>
          </a:ln>
        </p:spPr>
      </p:pic>
      <p:pic>
        <p:nvPicPr>
          <p:cNvPr id="1124" name="Shape 1124"/>
          <p:cNvPicPr preferRelativeResize="0"/>
          <p:nvPr/>
        </p:nvPicPr>
        <p:blipFill rotWithShape="1">
          <a:blip r:embed="rId39">
            <a:alphaModFix/>
          </a:blip>
          <a:srcRect b="0" l="0" r="0" t="0"/>
          <a:stretch/>
        </p:blipFill>
        <p:spPr>
          <a:xfrm>
            <a:off x="8286292" y="4169964"/>
            <a:ext cx="679492" cy="140861"/>
          </a:xfrm>
          <a:prstGeom prst="rect">
            <a:avLst/>
          </a:prstGeom>
          <a:noFill/>
          <a:ln>
            <a:noFill/>
          </a:ln>
        </p:spPr>
      </p:pic>
      <p:pic>
        <p:nvPicPr>
          <p:cNvPr id="1125" name="Shape 1125"/>
          <p:cNvPicPr preferRelativeResize="0"/>
          <p:nvPr/>
        </p:nvPicPr>
        <p:blipFill rotWithShape="1">
          <a:blip r:embed="rId40">
            <a:alphaModFix/>
          </a:blip>
          <a:srcRect b="0" l="0" r="0" t="0"/>
          <a:stretch/>
        </p:blipFill>
        <p:spPr>
          <a:xfrm>
            <a:off x="5518091" y="1149873"/>
            <a:ext cx="1105978" cy="501783"/>
          </a:xfrm>
          <a:prstGeom prst="rect">
            <a:avLst/>
          </a:prstGeom>
          <a:noFill/>
          <a:ln>
            <a:noFill/>
          </a:ln>
        </p:spPr>
      </p:pic>
      <p:pic>
        <p:nvPicPr>
          <p:cNvPr id="1126" name="Shape 1126"/>
          <p:cNvPicPr preferRelativeResize="0"/>
          <p:nvPr/>
        </p:nvPicPr>
        <p:blipFill rotWithShape="1">
          <a:blip r:embed="rId41">
            <a:alphaModFix/>
          </a:blip>
          <a:srcRect b="0" l="0" r="0" t="0"/>
          <a:stretch/>
        </p:blipFill>
        <p:spPr>
          <a:xfrm>
            <a:off x="770143" y="2168890"/>
            <a:ext cx="761931" cy="335029"/>
          </a:xfrm>
          <a:prstGeom prst="rect">
            <a:avLst/>
          </a:prstGeom>
          <a:noFill/>
          <a:ln>
            <a:noFill/>
          </a:ln>
        </p:spPr>
      </p:pic>
      <p:pic>
        <p:nvPicPr>
          <p:cNvPr id="1127" name="Shape 1127"/>
          <p:cNvPicPr preferRelativeResize="0"/>
          <p:nvPr/>
        </p:nvPicPr>
        <p:blipFill rotWithShape="1">
          <a:blip r:embed="rId42">
            <a:alphaModFix/>
          </a:blip>
          <a:srcRect b="0" l="0" r="0" t="0"/>
          <a:stretch/>
        </p:blipFill>
        <p:spPr>
          <a:xfrm>
            <a:off x="5258451" y="3635516"/>
            <a:ext cx="785113" cy="207132"/>
          </a:xfrm>
          <a:prstGeom prst="rect">
            <a:avLst/>
          </a:prstGeom>
          <a:noFill/>
          <a:ln>
            <a:noFill/>
          </a:ln>
        </p:spPr>
      </p:pic>
      <p:pic>
        <p:nvPicPr>
          <p:cNvPr id="1128" name="Shape 1128"/>
          <p:cNvPicPr preferRelativeResize="0"/>
          <p:nvPr/>
        </p:nvPicPr>
        <p:blipFill rotWithShape="1">
          <a:blip r:embed="rId43">
            <a:alphaModFix/>
          </a:blip>
          <a:srcRect b="0" l="0" r="0" t="0"/>
          <a:stretch/>
        </p:blipFill>
        <p:spPr>
          <a:xfrm>
            <a:off x="4407653" y="4068071"/>
            <a:ext cx="491196" cy="344648"/>
          </a:xfrm>
          <a:prstGeom prst="rect">
            <a:avLst/>
          </a:prstGeom>
          <a:noFill/>
          <a:ln>
            <a:noFill/>
          </a:ln>
        </p:spPr>
      </p:pic>
      <p:pic>
        <p:nvPicPr>
          <p:cNvPr id="1129" name="Shape 1129"/>
          <p:cNvPicPr preferRelativeResize="0"/>
          <p:nvPr/>
        </p:nvPicPr>
        <p:blipFill rotWithShape="1">
          <a:blip r:embed="rId44">
            <a:alphaModFix/>
          </a:blip>
          <a:srcRect b="0" l="0" r="0" t="0"/>
          <a:stretch/>
        </p:blipFill>
        <p:spPr>
          <a:xfrm>
            <a:off x="726154" y="4651246"/>
            <a:ext cx="670009" cy="211140"/>
          </a:xfrm>
          <a:prstGeom prst="rect">
            <a:avLst/>
          </a:prstGeom>
          <a:noFill/>
          <a:ln>
            <a:noFill/>
          </a:ln>
        </p:spPr>
      </p:pic>
      <p:pic>
        <p:nvPicPr>
          <p:cNvPr id="1130" name="Shape 1130"/>
          <p:cNvPicPr preferRelativeResize="0"/>
          <p:nvPr/>
        </p:nvPicPr>
        <p:blipFill rotWithShape="1">
          <a:blip r:embed="rId45">
            <a:alphaModFix/>
          </a:blip>
          <a:srcRect b="0" l="0" r="0" t="0"/>
          <a:stretch/>
        </p:blipFill>
        <p:spPr>
          <a:xfrm>
            <a:off x="1617970" y="4693444"/>
            <a:ext cx="1611369" cy="126745"/>
          </a:xfrm>
          <a:prstGeom prst="rect">
            <a:avLst/>
          </a:prstGeom>
          <a:noFill/>
          <a:ln>
            <a:noFill/>
          </a:ln>
        </p:spPr>
      </p:pic>
      <p:pic>
        <p:nvPicPr>
          <p:cNvPr id="1131" name="Shape 1131"/>
          <p:cNvPicPr preferRelativeResize="0"/>
          <p:nvPr/>
        </p:nvPicPr>
        <p:blipFill rotWithShape="1">
          <a:blip r:embed="rId46">
            <a:alphaModFix/>
          </a:blip>
          <a:srcRect b="0" l="0" r="0" t="0"/>
          <a:stretch/>
        </p:blipFill>
        <p:spPr>
          <a:xfrm>
            <a:off x="2572482" y="3586917"/>
            <a:ext cx="669785" cy="304327"/>
          </a:xfrm>
          <a:prstGeom prst="rect">
            <a:avLst/>
          </a:prstGeom>
          <a:noFill/>
          <a:ln>
            <a:noFill/>
          </a:ln>
        </p:spPr>
      </p:pic>
      <p:pic>
        <p:nvPicPr>
          <p:cNvPr id="1132" name="Shape 1132"/>
          <p:cNvPicPr preferRelativeResize="0"/>
          <p:nvPr/>
        </p:nvPicPr>
        <p:blipFill rotWithShape="1">
          <a:blip r:embed="rId47">
            <a:alphaModFix/>
          </a:blip>
          <a:srcRect b="0" l="0" r="0" t="0"/>
          <a:stretch/>
        </p:blipFill>
        <p:spPr>
          <a:xfrm>
            <a:off x="1752399" y="2059865"/>
            <a:ext cx="1067774" cy="395731"/>
          </a:xfrm>
          <a:prstGeom prst="rect">
            <a:avLst/>
          </a:prstGeom>
          <a:noFill/>
          <a:ln>
            <a:noFill/>
          </a:ln>
        </p:spPr>
      </p:pic>
      <p:pic>
        <p:nvPicPr>
          <p:cNvPr id="1133" name="Shape 1133"/>
          <p:cNvPicPr preferRelativeResize="0"/>
          <p:nvPr/>
        </p:nvPicPr>
        <p:blipFill rotWithShape="1">
          <a:blip r:embed="rId48">
            <a:alphaModFix/>
          </a:blip>
          <a:srcRect b="0" l="0" r="0" t="0"/>
          <a:stretch/>
        </p:blipFill>
        <p:spPr>
          <a:xfrm>
            <a:off x="6266114" y="3664280"/>
            <a:ext cx="757149" cy="190243"/>
          </a:xfrm>
          <a:prstGeom prst="rect">
            <a:avLst/>
          </a:prstGeom>
          <a:noFill/>
          <a:ln>
            <a:noFill/>
          </a:ln>
        </p:spPr>
      </p:pic>
      <p:pic>
        <p:nvPicPr>
          <p:cNvPr id="1134" name="Shape 1134"/>
          <p:cNvPicPr preferRelativeResize="0"/>
          <p:nvPr/>
        </p:nvPicPr>
        <p:blipFill rotWithShape="1">
          <a:blip r:embed="rId49">
            <a:alphaModFix/>
          </a:blip>
          <a:srcRect b="0" l="0" r="0" t="0"/>
          <a:stretch/>
        </p:blipFill>
        <p:spPr>
          <a:xfrm>
            <a:off x="4096594" y="3695862"/>
            <a:ext cx="1058067" cy="116310"/>
          </a:xfrm>
          <a:prstGeom prst="rect">
            <a:avLst/>
          </a:prstGeom>
          <a:noFill/>
          <a:ln>
            <a:noFill/>
          </a:ln>
        </p:spPr>
      </p:pic>
      <p:pic>
        <p:nvPicPr>
          <p:cNvPr id="1135" name="Shape 1135"/>
          <p:cNvPicPr preferRelativeResize="0"/>
          <p:nvPr/>
        </p:nvPicPr>
        <p:blipFill rotWithShape="1">
          <a:blip r:embed="rId50">
            <a:alphaModFix/>
          </a:blip>
          <a:srcRect b="0" l="0" r="0" t="0"/>
          <a:stretch/>
        </p:blipFill>
        <p:spPr>
          <a:xfrm>
            <a:off x="5998946" y="2113859"/>
            <a:ext cx="682909" cy="422272"/>
          </a:xfrm>
          <a:prstGeom prst="rect">
            <a:avLst/>
          </a:prstGeom>
          <a:noFill/>
          <a:ln>
            <a:noFill/>
          </a:ln>
        </p:spPr>
      </p:pic>
      <p:sp>
        <p:nvSpPr>
          <p:cNvPr id="1136" name="Shape 1136"/>
          <p:cNvSpPr/>
          <p:nvPr/>
        </p:nvSpPr>
        <p:spPr>
          <a:xfrm>
            <a:off x="105928" y="1800048"/>
            <a:ext cx="8946601" cy="128664"/>
          </a:xfrm>
          <a:prstGeom prst="rect">
            <a:avLst/>
          </a:prstGeom>
          <a:solidFill>
            <a:srgbClr val="17232A"/>
          </a:solidFill>
          <a:ln cap="flat" cmpd="sng" w="9525">
            <a:solidFill>
              <a:srgbClr val="17232A"/>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37" name="Shape 1137"/>
          <p:cNvSpPr/>
          <p:nvPr/>
        </p:nvSpPr>
        <p:spPr>
          <a:xfrm>
            <a:off x="92365" y="3216239"/>
            <a:ext cx="8960163" cy="138292"/>
          </a:xfrm>
          <a:prstGeom prst="rect">
            <a:avLst/>
          </a:prstGeom>
          <a:solidFill>
            <a:srgbClr val="17232A"/>
          </a:solidFill>
          <a:ln cap="flat" cmpd="sng" w="9525">
            <a:solidFill>
              <a:srgbClr val="17232A"/>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1" name="Shape 1141"/>
        <p:cNvGrpSpPr/>
        <p:nvPr/>
      </p:nvGrpSpPr>
      <p:grpSpPr>
        <a:xfrm>
          <a:off x="0" y="0"/>
          <a:ext cx="0" cy="0"/>
          <a:chOff x="0" y="0"/>
          <a:chExt cx="0" cy="0"/>
        </a:xfrm>
      </p:grpSpPr>
      <p:sp>
        <p:nvSpPr>
          <p:cNvPr id="1142" name="Shape 1142"/>
          <p:cNvSpPr/>
          <p:nvPr/>
        </p:nvSpPr>
        <p:spPr>
          <a:xfrm>
            <a:off x="127000" y="1143000"/>
            <a:ext cx="8861223" cy="3558085"/>
          </a:xfrm>
          <a:prstGeom prst="roundRect">
            <a:avLst>
              <a:gd fmla="val 16667" name="adj"/>
            </a:avLst>
          </a:prstGeom>
          <a:solidFill>
            <a:schemeClr val="lt1"/>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43" name="Shape 1143"/>
          <p:cNvSpPr txBox="1"/>
          <p:nvPr>
            <p:ph type="title"/>
          </p:nvPr>
        </p:nvSpPr>
        <p:spPr>
          <a:xfrm>
            <a:off x="366712" y="325437"/>
            <a:ext cx="8410574" cy="460373"/>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buClr>
                <a:srgbClr val="00AE9E"/>
              </a:buClr>
              <a:buSzPct val="25000"/>
              <a:buFont typeface="Arial"/>
              <a:buNone/>
            </a:pPr>
            <a:r>
              <a:rPr b="0" i="0" lang="en-US" sz="3200" u="none" cap="none" strike="noStrike">
                <a:solidFill>
                  <a:srgbClr val="00AE9E"/>
                </a:solidFill>
                <a:latin typeface="Arial"/>
                <a:ea typeface="Arial"/>
                <a:cs typeface="Arial"/>
                <a:sym typeface="Arial"/>
              </a:rPr>
              <a:t>Cloud Foundry Open Source </a:t>
            </a:r>
            <a:r>
              <a:rPr b="0" i="0" lang="en-US" sz="3200" u="none" cap="none" strike="noStrike">
                <a:solidFill>
                  <a:srgbClr val="FFFFFF"/>
                </a:solidFill>
                <a:latin typeface="Arial"/>
                <a:ea typeface="Arial"/>
                <a:cs typeface="Arial"/>
                <a:sym typeface="Arial"/>
              </a:rPr>
              <a:t>MOMENTUM</a:t>
            </a:r>
          </a:p>
        </p:txBody>
      </p:sp>
      <p:sp>
        <p:nvSpPr>
          <p:cNvPr id="1144" name="Shape 1144"/>
          <p:cNvSpPr txBox="1"/>
          <p:nvPr>
            <p:ph idx="1" type="body"/>
          </p:nvPr>
        </p:nvSpPr>
        <p:spPr>
          <a:xfrm>
            <a:off x="366712" y="3329967"/>
            <a:ext cx="4209145" cy="1131108"/>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accent1"/>
              </a:buClr>
              <a:buSzPct val="25000"/>
              <a:buFont typeface="Noto Sans Symbols"/>
              <a:buNone/>
            </a:pPr>
            <a:r>
              <a:rPr b="0" i="0" lang="en-US" sz="1600" u="none" cap="none" strike="noStrike">
                <a:solidFill>
                  <a:schemeClr val="dk2"/>
                </a:solidFill>
                <a:latin typeface="Arial"/>
                <a:ea typeface="Arial"/>
                <a:cs typeface="Arial"/>
                <a:sym typeface="Arial"/>
              </a:rPr>
              <a:t>53 corporations are contributing members</a:t>
            </a:r>
          </a:p>
          <a:p>
            <a:pPr indent="0" lvl="0" marL="0" marR="0" rtl="0" algn="l">
              <a:spcBef>
                <a:spcPts val="600"/>
              </a:spcBef>
              <a:spcAft>
                <a:spcPts val="0"/>
              </a:spcAft>
              <a:buClr>
                <a:schemeClr val="accent1"/>
              </a:buClr>
              <a:buSzPct val="25000"/>
              <a:buFont typeface="Noto Sans Symbols"/>
              <a:buNone/>
            </a:pPr>
            <a:r>
              <a:rPr b="0" i="0" lang="en-US" sz="1600" u="none" cap="none" strike="noStrike">
                <a:solidFill>
                  <a:schemeClr val="dk2"/>
                </a:solidFill>
                <a:latin typeface="Arial"/>
                <a:ea typeface="Arial"/>
                <a:cs typeface="Arial"/>
                <a:sym typeface="Arial"/>
              </a:rPr>
              <a:t>158 meet-ups in 49 countries</a:t>
            </a:r>
          </a:p>
          <a:p>
            <a:pPr indent="0" lvl="0" marL="0" marR="0" rtl="0" algn="l">
              <a:spcBef>
                <a:spcPts val="600"/>
              </a:spcBef>
              <a:buClr>
                <a:schemeClr val="accent1"/>
              </a:buClr>
              <a:buSzPct val="25000"/>
              <a:buFont typeface="Noto Sans Symbols"/>
              <a:buNone/>
            </a:pPr>
            <a:r>
              <a:rPr b="0" i="0" lang="en-US" sz="1600" u="none" cap="none" strike="noStrike">
                <a:solidFill>
                  <a:schemeClr val="dk2"/>
                </a:solidFill>
                <a:latin typeface="Arial"/>
                <a:ea typeface="Arial"/>
                <a:cs typeface="Arial"/>
                <a:sym typeface="Arial"/>
              </a:rPr>
              <a:t>21K members with ~5K joining last month</a:t>
            </a:r>
          </a:p>
        </p:txBody>
      </p:sp>
      <p:pic>
        <p:nvPicPr>
          <p:cNvPr id="1145" name="Shape 1145"/>
          <p:cNvPicPr preferRelativeResize="0"/>
          <p:nvPr/>
        </p:nvPicPr>
        <p:blipFill rotWithShape="1">
          <a:blip r:embed="rId3">
            <a:alphaModFix/>
          </a:blip>
          <a:srcRect b="0" l="0" r="8517" t="0"/>
          <a:stretch/>
        </p:blipFill>
        <p:spPr>
          <a:xfrm>
            <a:off x="609006" y="1387201"/>
            <a:ext cx="3507619" cy="1850064"/>
          </a:xfrm>
          <a:prstGeom prst="rect">
            <a:avLst/>
          </a:prstGeom>
          <a:noFill/>
          <a:ln>
            <a:noFill/>
          </a:ln>
        </p:spPr>
      </p:pic>
      <p:pic>
        <p:nvPicPr>
          <p:cNvPr id="1146" name="Shape 1146"/>
          <p:cNvPicPr preferRelativeResize="0"/>
          <p:nvPr/>
        </p:nvPicPr>
        <p:blipFill rotWithShape="1">
          <a:blip r:embed="rId4">
            <a:alphaModFix/>
          </a:blip>
          <a:srcRect b="0" l="0" r="0" t="0"/>
          <a:stretch/>
        </p:blipFill>
        <p:spPr>
          <a:xfrm>
            <a:off x="4512446" y="1405865"/>
            <a:ext cx="4184030" cy="1003133"/>
          </a:xfrm>
          <a:prstGeom prst="rect">
            <a:avLst/>
          </a:prstGeom>
          <a:noFill/>
          <a:ln cap="flat" cmpd="sng" w="9525">
            <a:solidFill>
              <a:srgbClr val="A6A6A6"/>
            </a:solidFill>
            <a:prstDash val="solid"/>
            <a:round/>
            <a:headEnd len="med" w="med" type="none"/>
            <a:tailEnd len="med" w="med" type="none"/>
          </a:ln>
        </p:spPr>
      </p:pic>
      <p:pic>
        <p:nvPicPr>
          <p:cNvPr id="1147" name="Shape 1147"/>
          <p:cNvPicPr preferRelativeResize="0"/>
          <p:nvPr/>
        </p:nvPicPr>
        <p:blipFill rotWithShape="1">
          <a:blip r:embed="rId5">
            <a:alphaModFix/>
          </a:blip>
          <a:srcRect b="24776" l="2007" r="3335" t="7074"/>
          <a:stretch/>
        </p:blipFill>
        <p:spPr>
          <a:xfrm>
            <a:off x="4512448" y="2568872"/>
            <a:ext cx="4184031" cy="668394"/>
          </a:xfrm>
          <a:prstGeom prst="rect">
            <a:avLst/>
          </a:prstGeom>
          <a:noFill/>
          <a:ln cap="flat" cmpd="sng" w="9525">
            <a:solidFill>
              <a:srgbClr val="B8B8B8"/>
            </a:solidFill>
            <a:prstDash val="solid"/>
            <a:round/>
            <a:headEnd len="med" w="med" type="none"/>
            <a:tailEnd len="med" w="med" type="none"/>
          </a:ln>
        </p:spPr>
      </p:pic>
      <p:sp>
        <p:nvSpPr>
          <p:cNvPr id="1148" name="Shape 1148"/>
          <p:cNvSpPr txBox="1"/>
          <p:nvPr/>
        </p:nvSpPr>
        <p:spPr>
          <a:xfrm>
            <a:off x="6451333" y="2524414"/>
            <a:ext cx="787502" cy="230832"/>
          </a:xfrm>
          <a:prstGeom prst="rect">
            <a:avLst/>
          </a:prstGeom>
          <a:solidFill>
            <a:schemeClr val="lt1"/>
          </a:solidFill>
          <a:ln cap="flat" cmpd="sng" w="9525">
            <a:solidFill>
              <a:srgbClr val="A6A6A6"/>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SzPct val="25000"/>
              <a:buNone/>
            </a:pPr>
            <a:r>
              <a:rPr b="1" lang="en-US" sz="900">
                <a:solidFill>
                  <a:srgbClr val="4C4C4C"/>
                </a:solidFill>
                <a:latin typeface="Arial"/>
                <a:ea typeface="Arial"/>
                <a:cs typeface="Arial"/>
                <a:sym typeface="Arial"/>
              </a:rPr>
              <a:t>Submitters</a:t>
            </a:r>
          </a:p>
        </p:txBody>
      </p:sp>
      <p:sp>
        <p:nvSpPr>
          <p:cNvPr id="1149" name="Shape 1149"/>
          <p:cNvSpPr txBox="1"/>
          <p:nvPr/>
        </p:nvSpPr>
        <p:spPr>
          <a:xfrm>
            <a:off x="6473228" y="1396028"/>
            <a:ext cx="678453" cy="230832"/>
          </a:xfrm>
          <a:prstGeom prst="rect">
            <a:avLst/>
          </a:prstGeom>
          <a:solidFill>
            <a:schemeClr val="lt1"/>
          </a:solidFill>
          <a:ln cap="flat" cmpd="sng" w="9525">
            <a:solidFill>
              <a:srgbClr val="A6A6A6"/>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SzPct val="25000"/>
              <a:buNone/>
            </a:pPr>
            <a:r>
              <a:rPr b="1" lang="en-US" sz="900">
                <a:solidFill>
                  <a:srgbClr val="4C4C4C"/>
                </a:solidFill>
                <a:latin typeface="Arial"/>
                <a:ea typeface="Arial"/>
                <a:cs typeface="Arial"/>
                <a:sym typeface="Arial"/>
              </a:rPr>
              <a:t>Commits</a:t>
            </a:r>
          </a:p>
        </p:txBody>
      </p:sp>
      <p:sp>
        <p:nvSpPr>
          <p:cNvPr id="1150" name="Shape 1150"/>
          <p:cNvSpPr txBox="1"/>
          <p:nvPr/>
        </p:nvSpPr>
        <p:spPr>
          <a:xfrm>
            <a:off x="4512446" y="3435808"/>
            <a:ext cx="4307363" cy="968679"/>
          </a:xfrm>
          <a:prstGeom prst="rect">
            <a:avLst/>
          </a:prstGeom>
          <a:noFill/>
          <a:ln>
            <a:noFill/>
          </a:ln>
        </p:spPr>
        <p:txBody>
          <a:bodyPr anchorCtr="0" anchor="t" bIns="0" lIns="0" rIns="0" tIns="0">
            <a:noAutofit/>
          </a:bodyPr>
          <a:lstStyle/>
          <a:p>
            <a:pPr indent="0" lvl="0" marL="0" marR="0" rtl="0" algn="l">
              <a:spcBef>
                <a:spcPts val="0"/>
              </a:spcBef>
              <a:spcAft>
                <a:spcPts val="0"/>
              </a:spcAft>
              <a:buClr>
                <a:schemeClr val="accent1"/>
              </a:buClr>
              <a:buSzPct val="25000"/>
              <a:buFont typeface="Noto Sans Symbols"/>
              <a:buNone/>
            </a:pPr>
            <a:r>
              <a:rPr lang="en-US" sz="1600">
                <a:solidFill>
                  <a:srgbClr val="4C4C4C"/>
                </a:solidFill>
                <a:latin typeface="Arial"/>
                <a:ea typeface="Arial"/>
                <a:cs typeface="Arial"/>
                <a:sym typeface="Arial"/>
              </a:rPr>
              <a:t>~2200 developers, ~650 Code Submitters, ~400 of them in last year </a:t>
            </a:r>
          </a:p>
          <a:p>
            <a:pPr indent="0" lvl="0" marL="0" marR="0" rtl="0" algn="l">
              <a:spcBef>
                <a:spcPts val="600"/>
              </a:spcBef>
              <a:buClr>
                <a:schemeClr val="accent1"/>
              </a:buClr>
              <a:buSzPct val="25000"/>
              <a:buFont typeface="Noto Sans Symbols"/>
              <a:buNone/>
            </a:pPr>
            <a:r>
              <a:rPr lang="en-US" sz="1600">
                <a:solidFill>
                  <a:srgbClr val="4C4C4C"/>
                </a:solidFill>
                <a:latin typeface="Arial"/>
                <a:ea typeface="Arial"/>
                <a:cs typeface="Arial"/>
                <a:sym typeface="Arial"/>
              </a:rPr>
              <a:t>65K commits with ~30K of those in the last year</a:t>
            </a:r>
          </a:p>
        </p:txBody>
      </p:sp>
      <p:pic>
        <p:nvPicPr>
          <p:cNvPr id="1151" name="Shape 1151"/>
          <p:cNvPicPr preferRelativeResize="0"/>
          <p:nvPr/>
        </p:nvPicPr>
        <p:blipFill rotWithShape="1">
          <a:blip r:embed="rId6">
            <a:alphaModFix/>
          </a:blip>
          <a:srcRect b="0" l="0" r="0" t="0"/>
          <a:stretch/>
        </p:blipFill>
        <p:spPr>
          <a:xfrm>
            <a:off x="4512448" y="3142982"/>
            <a:ext cx="4184028" cy="162740"/>
          </a:xfrm>
          <a:prstGeom prst="rect">
            <a:avLst/>
          </a:prstGeom>
          <a:noFill/>
          <a:ln cap="flat" cmpd="sng" w="9525">
            <a:solidFill>
              <a:srgbClr val="A6A6A6"/>
            </a:solidFill>
            <a:prstDash val="solid"/>
            <a:round/>
            <a:headEnd len="med" w="med" type="none"/>
            <a:tailEnd len="med" w="med" type="none"/>
          </a:ln>
        </p:spPr>
      </p:pic>
      <p:sp>
        <p:nvSpPr>
          <p:cNvPr id="1152" name="Shape 1152"/>
          <p:cNvSpPr txBox="1"/>
          <p:nvPr/>
        </p:nvSpPr>
        <p:spPr>
          <a:xfrm>
            <a:off x="127000" y="4826235"/>
            <a:ext cx="3773539" cy="26160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100">
                <a:solidFill>
                  <a:schemeClr val="lt2"/>
                </a:solidFill>
                <a:latin typeface="Arial"/>
                <a:ea typeface="Arial"/>
                <a:cs typeface="Arial"/>
                <a:sym typeface="Arial"/>
              </a:rPr>
              <a:t>Source: </a:t>
            </a:r>
            <a:r>
              <a:rPr lang="en-US" sz="1100" u="sng">
                <a:solidFill>
                  <a:schemeClr val="hlink"/>
                </a:solidFill>
                <a:latin typeface="Arial"/>
                <a:ea typeface="Arial"/>
                <a:cs typeface="Arial"/>
                <a:sym typeface="Arial"/>
                <a:hlinkClick r:id="rId7"/>
              </a:rPr>
              <a:t>http://cloud-foundry.meetup.com/</a:t>
            </a:r>
            <a:r>
              <a:rPr lang="en-US" sz="1100">
                <a:solidFill>
                  <a:schemeClr val="lt2"/>
                </a:solidFill>
                <a:latin typeface="Arial"/>
                <a:ea typeface="Arial"/>
                <a:cs typeface="Arial"/>
                <a:sym typeface="Arial"/>
              </a:rPr>
              <a:t> on Jun 12 2015</a:t>
            </a:r>
          </a:p>
        </p:txBody>
      </p:sp>
      <p:pic>
        <p:nvPicPr>
          <p:cNvPr id="1153" name="Shape 1153"/>
          <p:cNvPicPr preferRelativeResize="0"/>
          <p:nvPr/>
        </p:nvPicPr>
        <p:blipFill rotWithShape="1">
          <a:blip r:embed="rId6">
            <a:alphaModFix/>
          </a:blip>
          <a:srcRect b="0" l="0" r="0" t="0"/>
          <a:stretch/>
        </p:blipFill>
        <p:spPr>
          <a:xfrm>
            <a:off x="4512451" y="2269347"/>
            <a:ext cx="4184028" cy="162740"/>
          </a:xfrm>
          <a:prstGeom prst="rect">
            <a:avLst/>
          </a:prstGeom>
          <a:noFill/>
          <a:ln cap="flat" cmpd="sng" w="9525">
            <a:solidFill>
              <a:srgbClr val="A6A6A6"/>
            </a:solidFill>
            <a:prstDash val="solid"/>
            <a:round/>
            <a:headEnd len="med" w="med" type="none"/>
            <a:tailEnd len="med" w="med" type="none"/>
          </a:ln>
        </p:spPr>
      </p:pic>
      <p:cxnSp>
        <p:nvCxnSpPr>
          <p:cNvPr id="1154" name="Shape 1154"/>
          <p:cNvCxnSpPr/>
          <p:nvPr/>
        </p:nvCxnSpPr>
        <p:spPr>
          <a:xfrm flipH="1" rot="10800000">
            <a:off x="4756726" y="1626860"/>
            <a:ext cx="3844636" cy="642487"/>
          </a:xfrm>
          <a:prstGeom prst="straightConnector1">
            <a:avLst/>
          </a:prstGeom>
          <a:noFill/>
          <a:ln cap="flat" cmpd="sng" w="25400">
            <a:solidFill>
              <a:srgbClr val="FF6600"/>
            </a:solidFill>
            <a:prstDash val="solid"/>
            <a:round/>
            <a:headEnd len="med" w="med" type="none"/>
            <a:tailEnd len="lg" w="lg" type="stealth"/>
          </a:ln>
          <a:effectLst>
            <a:outerShdw blurRad="39999" rotWithShape="0" dir="5400000" dist="20000">
              <a:srgbClr val="000000">
                <a:alpha val="37647"/>
              </a:srgbClr>
            </a:outerShdw>
          </a:effectLst>
        </p:spPr>
      </p:cxnSp>
      <p:cxnSp>
        <p:nvCxnSpPr>
          <p:cNvPr id="1155" name="Shape 1155"/>
          <p:cNvCxnSpPr/>
          <p:nvPr/>
        </p:nvCxnSpPr>
        <p:spPr>
          <a:xfrm flipH="1" rot="10800000">
            <a:off x="4756726" y="2755246"/>
            <a:ext cx="3844636" cy="321243"/>
          </a:xfrm>
          <a:prstGeom prst="straightConnector1">
            <a:avLst/>
          </a:prstGeom>
          <a:noFill/>
          <a:ln cap="flat" cmpd="sng" w="25400">
            <a:solidFill>
              <a:srgbClr val="FF6600"/>
            </a:solidFill>
            <a:prstDash val="solid"/>
            <a:round/>
            <a:headEnd len="med" w="med" type="none"/>
            <a:tailEnd len="lg" w="lg" type="stealth"/>
          </a:ln>
          <a:effectLst>
            <a:outerShdw blurRad="39999" rotWithShape="0" dir="5400000" dist="20000">
              <a:srgbClr val="000000">
                <a:alpha val="37647"/>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46"/>
                                        </p:tgtEl>
                                        <p:attrNameLst>
                                          <p:attrName>style.visibility</p:attrName>
                                        </p:attrNameLst>
                                      </p:cBhvr>
                                      <p:to>
                                        <p:strVal val="visible"/>
                                      </p:to>
                                    </p:set>
                                    <p:animEffect filter="fade" transition="in">
                                      <p:cBhvr>
                                        <p:cTn dur="500"/>
                                        <p:tgtEl>
                                          <p:spTgt spid="1146"/>
                                        </p:tgtEl>
                                      </p:cBhvr>
                                    </p:animEffect>
                                  </p:childTnLst>
                                </p:cTn>
                              </p:par>
                              <p:par>
                                <p:cTn fill="hold" nodeType="withEffect" presetClass="entr" presetID="10" presetSubtype="0">
                                  <p:stCondLst>
                                    <p:cond delay="0"/>
                                  </p:stCondLst>
                                  <p:childTnLst>
                                    <p:set>
                                      <p:cBhvr>
                                        <p:cTn dur="1" fill="hold">
                                          <p:stCondLst>
                                            <p:cond delay="0"/>
                                          </p:stCondLst>
                                        </p:cTn>
                                        <p:tgtEl>
                                          <p:spTgt spid="1147"/>
                                        </p:tgtEl>
                                        <p:attrNameLst>
                                          <p:attrName>style.visibility</p:attrName>
                                        </p:attrNameLst>
                                      </p:cBhvr>
                                      <p:to>
                                        <p:strVal val="visible"/>
                                      </p:to>
                                    </p:set>
                                    <p:animEffect filter="fade" transition="in">
                                      <p:cBhvr>
                                        <p:cTn dur="500"/>
                                        <p:tgtEl>
                                          <p:spTgt spid="1147"/>
                                        </p:tgtEl>
                                      </p:cBhvr>
                                    </p:animEffect>
                                  </p:childTnLst>
                                </p:cTn>
                              </p:par>
                              <p:par>
                                <p:cTn fill="hold" nodeType="withEffect" presetClass="entr" presetID="10" presetSubtype="0">
                                  <p:stCondLst>
                                    <p:cond delay="0"/>
                                  </p:stCondLst>
                                  <p:childTnLst>
                                    <p:set>
                                      <p:cBhvr>
                                        <p:cTn dur="1" fill="hold">
                                          <p:stCondLst>
                                            <p:cond delay="0"/>
                                          </p:stCondLst>
                                        </p:cTn>
                                        <p:tgtEl>
                                          <p:spTgt spid="1145"/>
                                        </p:tgtEl>
                                        <p:attrNameLst>
                                          <p:attrName>style.visibility</p:attrName>
                                        </p:attrNameLst>
                                      </p:cBhvr>
                                      <p:to>
                                        <p:strVal val="visible"/>
                                      </p:to>
                                    </p:set>
                                    <p:animEffect filter="fade" transition="in">
                                      <p:cBhvr>
                                        <p:cTn dur="500"/>
                                        <p:tgtEl>
                                          <p:spTgt spid="1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4"/>
                                        </p:tgtEl>
                                        <p:attrNameLst>
                                          <p:attrName>style.visibility</p:attrName>
                                        </p:attrNameLst>
                                      </p:cBhvr>
                                      <p:to>
                                        <p:strVal val="visible"/>
                                      </p:to>
                                    </p:set>
                                    <p:animEffect filter="fade" transition="in">
                                      <p:cBhvr>
                                        <p:cTn dur="500"/>
                                        <p:tgtEl>
                                          <p:spTgt spid="1154"/>
                                        </p:tgtEl>
                                      </p:cBhvr>
                                    </p:animEffect>
                                  </p:childTnLst>
                                </p:cTn>
                              </p:par>
                              <p:par>
                                <p:cTn fill="hold" nodeType="withEffect" presetClass="entr" presetID="10" presetSubtype="0">
                                  <p:stCondLst>
                                    <p:cond delay="0"/>
                                  </p:stCondLst>
                                  <p:childTnLst>
                                    <p:set>
                                      <p:cBhvr>
                                        <p:cTn dur="1" fill="hold">
                                          <p:stCondLst>
                                            <p:cond delay="0"/>
                                          </p:stCondLst>
                                        </p:cTn>
                                        <p:tgtEl>
                                          <p:spTgt spid="1155"/>
                                        </p:tgtEl>
                                        <p:attrNameLst>
                                          <p:attrName>style.visibility</p:attrName>
                                        </p:attrNameLst>
                                      </p:cBhvr>
                                      <p:to>
                                        <p:strVal val="visible"/>
                                      </p:to>
                                    </p:set>
                                    <p:animEffect filter="fade" transition="in">
                                      <p:cBhvr>
                                        <p:cTn dur="500"/>
                                        <p:tgtEl>
                                          <p:spTgt spid="1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9" name="Shape 1159"/>
        <p:cNvGrpSpPr/>
        <p:nvPr/>
      </p:nvGrpSpPr>
      <p:grpSpPr>
        <a:xfrm>
          <a:off x="0" y="0"/>
          <a:ext cx="0" cy="0"/>
          <a:chOff x="0" y="0"/>
          <a:chExt cx="0" cy="0"/>
        </a:xfrm>
      </p:grpSpPr>
      <p:sp>
        <p:nvSpPr>
          <p:cNvPr id="1160" name="Shape 1160"/>
          <p:cNvSpPr txBox="1"/>
          <p:nvPr>
            <p:ph type="title"/>
          </p:nvPr>
        </p:nvSpPr>
        <p:spPr>
          <a:xfrm>
            <a:off x="366712" y="325437"/>
            <a:ext cx="8410574" cy="460373"/>
          </a:xfrm>
          <a:prstGeom prst="rect">
            <a:avLst/>
          </a:prstGeom>
          <a:noFill/>
          <a:ln>
            <a:noFill/>
          </a:ln>
        </p:spPr>
        <p:txBody>
          <a:bodyPr anchorCtr="0" anchor="t" bIns="0" lIns="0" rIns="0" tIns="0">
            <a:noAutofit/>
          </a:bodyPr>
          <a:lstStyle/>
          <a:p>
            <a:pPr indent="0" lvl="0" marL="0" marR="0" rtl="0" algn="l">
              <a:lnSpc>
                <a:spcPct val="90000"/>
              </a:lnSpc>
              <a:spcBef>
                <a:spcPts val="0"/>
              </a:spcBef>
              <a:buClr>
                <a:schemeClr val="dk2"/>
              </a:buClr>
              <a:buSzPct val="25000"/>
              <a:buFont typeface="Arial"/>
              <a:buNone/>
            </a:pPr>
            <a:r>
              <a:rPr b="0" i="0" lang="en-US" sz="3200" u="none" cap="none" strike="noStrike">
                <a:solidFill>
                  <a:srgbClr val="008774"/>
                </a:solidFill>
                <a:latin typeface="Arial"/>
                <a:ea typeface="Arial"/>
                <a:cs typeface="Arial"/>
                <a:sym typeface="Arial"/>
              </a:rPr>
              <a:t>Customer Results</a:t>
            </a:r>
          </a:p>
        </p:txBody>
      </p:sp>
      <p:grpSp>
        <p:nvGrpSpPr>
          <p:cNvPr id="1161" name="Shape 1161"/>
          <p:cNvGrpSpPr/>
          <p:nvPr/>
        </p:nvGrpSpPr>
        <p:grpSpPr>
          <a:xfrm>
            <a:off x="108856" y="1065674"/>
            <a:ext cx="8844642" cy="3695474"/>
            <a:chOff x="145143" y="785810"/>
            <a:chExt cx="8499928" cy="3695474"/>
          </a:xfrm>
        </p:grpSpPr>
        <p:sp>
          <p:nvSpPr>
            <p:cNvPr id="1162" name="Shape 1162"/>
            <p:cNvSpPr/>
            <p:nvPr/>
          </p:nvSpPr>
          <p:spPr>
            <a:xfrm>
              <a:off x="145143" y="785810"/>
              <a:ext cx="8499928" cy="3695474"/>
            </a:xfrm>
            <a:prstGeom prst="roundRect">
              <a:avLst>
                <a:gd fmla="val 16667" name="adj"/>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163" name="Shape 1163"/>
            <p:cNvPicPr preferRelativeResize="0"/>
            <p:nvPr/>
          </p:nvPicPr>
          <p:blipFill rotWithShape="1">
            <a:blip r:embed="rId3">
              <a:alphaModFix/>
            </a:blip>
            <a:srcRect b="0" l="0" r="0" t="0"/>
            <a:stretch/>
          </p:blipFill>
          <p:spPr>
            <a:xfrm>
              <a:off x="570308" y="3720673"/>
              <a:ext cx="934269" cy="523191"/>
            </a:xfrm>
            <a:prstGeom prst="rect">
              <a:avLst/>
            </a:prstGeom>
            <a:noFill/>
            <a:ln>
              <a:noFill/>
            </a:ln>
          </p:spPr>
        </p:pic>
        <p:pic>
          <p:nvPicPr>
            <p:cNvPr id="1164" name="Shape 1164"/>
            <p:cNvPicPr preferRelativeResize="0"/>
            <p:nvPr/>
          </p:nvPicPr>
          <p:blipFill rotWithShape="1">
            <a:blip r:embed="rId4">
              <a:alphaModFix/>
            </a:blip>
            <a:srcRect b="27564" l="0" r="0" t="31044"/>
            <a:stretch/>
          </p:blipFill>
          <p:spPr>
            <a:xfrm>
              <a:off x="514081" y="2162557"/>
              <a:ext cx="1054182" cy="436349"/>
            </a:xfrm>
            <a:prstGeom prst="rect">
              <a:avLst/>
            </a:prstGeom>
            <a:noFill/>
            <a:ln>
              <a:noFill/>
            </a:ln>
          </p:spPr>
        </p:pic>
        <p:sp>
          <p:nvSpPr>
            <p:cNvPr id="1165" name="Shape 1165"/>
            <p:cNvSpPr txBox="1"/>
            <p:nvPr/>
          </p:nvSpPr>
          <p:spPr>
            <a:xfrm>
              <a:off x="1729447" y="3905923"/>
              <a:ext cx="6538659" cy="307777"/>
            </a:xfrm>
            <a:prstGeom prst="rect">
              <a:avLst/>
            </a:prstGeom>
            <a:noFill/>
            <a:ln>
              <a:noFill/>
            </a:ln>
          </p:spPr>
          <p:txBody>
            <a:bodyPr anchorCtr="0" anchor="t" bIns="45700" lIns="91425" rIns="91425" tIns="45700">
              <a:noAutofit/>
            </a:bodyPr>
            <a:lstStyle/>
            <a:p>
              <a:pPr indent="0" lvl="0" marL="0" marR="0" rtl="0" algn="l">
                <a:spcBef>
                  <a:spcPts val="0"/>
                </a:spcBef>
                <a:buClr>
                  <a:schemeClr val="dk1"/>
                </a:buClr>
                <a:buSzPct val="25000"/>
                <a:buFont typeface="Arial"/>
                <a:buNone/>
              </a:pPr>
              <a:r>
                <a:rPr b="0" i="1" lang="en-US" sz="1400" u="none" cap="none" strike="noStrike">
                  <a:solidFill>
                    <a:schemeClr val="dk1"/>
                  </a:solidFill>
                  <a:latin typeface="Arial"/>
                  <a:ea typeface="Arial"/>
                  <a:cs typeface="Arial"/>
                  <a:sym typeface="Arial"/>
                </a:rPr>
                <a:t>“Experience really been positive. Helped us become more “T” shaped engineers”</a:t>
              </a:r>
            </a:p>
          </p:txBody>
        </p:sp>
        <p:sp>
          <p:nvSpPr>
            <p:cNvPr id="1166" name="Shape 1166"/>
            <p:cNvSpPr txBox="1"/>
            <p:nvPr/>
          </p:nvSpPr>
          <p:spPr>
            <a:xfrm>
              <a:off x="1726100" y="3098741"/>
              <a:ext cx="6272744" cy="523219"/>
            </a:xfrm>
            <a:prstGeom prst="rect">
              <a:avLst/>
            </a:prstGeom>
            <a:noFill/>
            <a:ln>
              <a:noFill/>
            </a:ln>
          </p:spPr>
          <p:txBody>
            <a:bodyPr anchorCtr="0" anchor="t" bIns="45700" lIns="91425" rIns="91425" tIns="45700">
              <a:noAutofit/>
            </a:bodyPr>
            <a:lstStyle/>
            <a:p>
              <a:pPr indent="0" lvl="0" marL="0" marR="0" rtl="0" algn="l">
                <a:spcBef>
                  <a:spcPts val="0"/>
                </a:spcBef>
                <a:buClr>
                  <a:schemeClr val="dk1"/>
                </a:buClr>
                <a:buSzPct val="25000"/>
                <a:buFont typeface="Arial"/>
                <a:buNone/>
              </a:pPr>
              <a:r>
                <a:rPr b="0" i="1" lang="en-US" sz="1400" u="none" cap="none" strike="noStrike">
                  <a:solidFill>
                    <a:schemeClr val="dk1"/>
                  </a:solidFill>
                  <a:latin typeface="Arial"/>
                  <a:ea typeface="Arial"/>
                  <a:cs typeface="Arial"/>
                  <a:sym typeface="Arial"/>
                </a:rPr>
                <a:t>“18 lines of code to get a database, messaging middleware and an app server - kind of amazing!”</a:t>
              </a:r>
            </a:p>
          </p:txBody>
        </p:sp>
        <p:pic>
          <p:nvPicPr>
            <p:cNvPr id="1167" name="Shape 1167"/>
            <p:cNvPicPr preferRelativeResize="0"/>
            <p:nvPr/>
          </p:nvPicPr>
          <p:blipFill rotWithShape="1">
            <a:blip r:embed="rId5">
              <a:alphaModFix/>
            </a:blip>
            <a:srcRect b="0" l="0" r="0" t="0"/>
            <a:stretch/>
          </p:blipFill>
          <p:spPr>
            <a:xfrm>
              <a:off x="661202" y="3001613"/>
              <a:ext cx="601396" cy="501164"/>
            </a:xfrm>
            <a:prstGeom prst="rect">
              <a:avLst/>
            </a:prstGeom>
            <a:noFill/>
            <a:ln>
              <a:noFill/>
            </a:ln>
          </p:spPr>
        </p:pic>
        <p:sp>
          <p:nvSpPr>
            <p:cNvPr id="1168" name="Shape 1168"/>
            <p:cNvSpPr txBox="1"/>
            <p:nvPr/>
          </p:nvSpPr>
          <p:spPr>
            <a:xfrm>
              <a:off x="1737223" y="1882932"/>
              <a:ext cx="6450787" cy="954106"/>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Arial"/>
                <a:buNone/>
              </a:pPr>
              <a:r>
                <a:rPr b="0" i="1" lang="en-US" sz="1400" u="none" cap="none" strike="noStrike">
                  <a:solidFill>
                    <a:schemeClr val="dk1"/>
                  </a:solidFill>
                  <a:latin typeface="Arial"/>
                  <a:ea typeface="Arial"/>
                  <a:cs typeface="Arial"/>
                  <a:sym typeface="Arial"/>
                </a:rPr>
                <a:t>“From 2 months for provisioning servers to deliver product in less than 5 weeks”</a:t>
              </a:r>
              <a:br>
                <a:rPr b="0" i="1" lang="en-US" sz="1400" u="none" cap="none" strike="noStrike">
                  <a:solidFill>
                    <a:schemeClr val="dk1"/>
                  </a:solidFill>
                  <a:latin typeface="Arial"/>
                  <a:ea typeface="Arial"/>
                  <a:cs typeface="Arial"/>
                  <a:sym typeface="Arial"/>
                </a:rPr>
              </a:br>
            </a:p>
            <a:p>
              <a:pPr indent="0" lvl="0" marL="0" marR="0" rtl="0" algn="l">
                <a:spcBef>
                  <a:spcPts val="0"/>
                </a:spcBef>
                <a:buClr>
                  <a:schemeClr val="dk1"/>
                </a:buClr>
                <a:buSzPct val="25000"/>
                <a:buFont typeface="Arial"/>
                <a:buNone/>
              </a:pPr>
              <a:r>
                <a:rPr b="0" i="1" lang="en-US" sz="1400" u="none" cap="none" strike="noStrike">
                  <a:solidFill>
                    <a:schemeClr val="dk1"/>
                  </a:solidFill>
                  <a:latin typeface="Arial"/>
                  <a:ea typeface="Arial"/>
                  <a:cs typeface="Arial"/>
                  <a:sym typeface="Arial"/>
                </a:rPr>
                <a:t>“The lean, agile product development practice we’ve stood up in partnership with Pivotal labs is a vehicle for cultural transformation.”</a:t>
              </a:r>
            </a:p>
          </p:txBody>
        </p:sp>
        <p:cxnSp>
          <p:nvCxnSpPr>
            <p:cNvPr id="1169" name="Shape 1169"/>
            <p:cNvCxnSpPr/>
            <p:nvPr/>
          </p:nvCxnSpPr>
          <p:spPr>
            <a:xfrm rot="10800000">
              <a:off x="1800752" y="1738137"/>
              <a:ext cx="6363980" cy="27018"/>
            </a:xfrm>
            <a:prstGeom prst="straightConnector1">
              <a:avLst/>
            </a:prstGeom>
            <a:noFill/>
            <a:ln cap="flat" cmpd="sng" w="19050">
              <a:solidFill>
                <a:srgbClr val="B8B8B8"/>
              </a:solidFill>
              <a:prstDash val="solid"/>
              <a:round/>
              <a:headEnd len="med" w="med" type="none"/>
              <a:tailEnd len="med" w="med" type="none"/>
            </a:ln>
          </p:spPr>
        </p:cxnSp>
        <p:cxnSp>
          <p:nvCxnSpPr>
            <p:cNvPr id="1170" name="Shape 1170"/>
            <p:cNvCxnSpPr/>
            <p:nvPr/>
          </p:nvCxnSpPr>
          <p:spPr>
            <a:xfrm rot="10800000">
              <a:off x="1800752" y="2913413"/>
              <a:ext cx="6363980" cy="27018"/>
            </a:xfrm>
            <a:prstGeom prst="straightConnector1">
              <a:avLst/>
            </a:prstGeom>
            <a:noFill/>
            <a:ln cap="flat" cmpd="sng" w="19050">
              <a:solidFill>
                <a:srgbClr val="B8B8B8"/>
              </a:solidFill>
              <a:prstDash val="solid"/>
              <a:round/>
              <a:headEnd len="med" w="med" type="none"/>
              <a:tailEnd len="med" w="med" type="none"/>
            </a:ln>
          </p:spPr>
        </p:cxnSp>
        <p:cxnSp>
          <p:nvCxnSpPr>
            <p:cNvPr id="1171" name="Shape 1171"/>
            <p:cNvCxnSpPr/>
            <p:nvPr/>
          </p:nvCxnSpPr>
          <p:spPr>
            <a:xfrm rot="10800000">
              <a:off x="1814265" y="3723948"/>
              <a:ext cx="6363980" cy="27018"/>
            </a:xfrm>
            <a:prstGeom prst="straightConnector1">
              <a:avLst/>
            </a:prstGeom>
            <a:noFill/>
            <a:ln cap="flat" cmpd="sng" w="19050">
              <a:solidFill>
                <a:srgbClr val="B8B8B8"/>
              </a:solidFill>
              <a:prstDash val="solid"/>
              <a:round/>
              <a:headEnd len="med" w="med" type="none"/>
              <a:tailEnd len="med" w="med" type="none"/>
            </a:ln>
          </p:spPr>
        </p:cxnSp>
        <p:pic>
          <p:nvPicPr>
            <p:cNvPr id="1172" name="Shape 1172"/>
            <p:cNvPicPr preferRelativeResize="0"/>
            <p:nvPr/>
          </p:nvPicPr>
          <p:blipFill rotWithShape="1">
            <a:blip r:embed="rId6">
              <a:alphaModFix/>
            </a:blip>
            <a:srcRect b="0" l="0" r="0" t="0"/>
            <a:stretch/>
          </p:blipFill>
          <p:spPr>
            <a:xfrm>
              <a:off x="546658" y="967776"/>
              <a:ext cx="872022" cy="617274"/>
            </a:xfrm>
            <a:prstGeom prst="rect">
              <a:avLst/>
            </a:prstGeom>
            <a:noFill/>
            <a:ln>
              <a:noFill/>
            </a:ln>
          </p:spPr>
        </p:pic>
        <p:sp>
          <p:nvSpPr>
            <p:cNvPr id="1173" name="Shape 1173"/>
            <p:cNvSpPr txBox="1"/>
            <p:nvPr/>
          </p:nvSpPr>
          <p:spPr>
            <a:xfrm>
              <a:off x="1740380" y="1186925"/>
              <a:ext cx="3353461" cy="307777"/>
            </a:xfrm>
            <a:prstGeom prst="rect">
              <a:avLst/>
            </a:prstGeom>
            <a:noFill/>
            <a:ln>
              <a:noFill/>
            </a:ln>
          </p:spPr>
          <p:txBody>
            <a:bodyPr anchorCtr="0" anchor="t" bIns="45700" lIns="91425" rIns="91425" tIns="45700">
              <a:noAutofit/>
            </a:bodyPr>
            <a:lstStyle/>
            <a:p>
              <a:pPr indent="0" lvl="0" marL="0" marR="0" rtl="0" algn="l">
                <a:spcBef>
                  <a:spcPts val="0"/>
                </a:spcBef>
                <a:buClr>
                  <a:schemeClr val="dk1"/>
                </a:buClr>
                <a:buSzPct val="25000"/>
                <a:buFont typeface="Arial"/>
                <a:buNone/>
              </a:pPr>
              <a:r>
                <a:rPr b="0" i="1" lang="en-US" sz="1400" u="none" cap="none" strike="noStrike">
                  <a:solidFill>
                    <a:schemeClr val="dk1"/>
                  </a:solidFill>
                  <a:latin typeface="Arial"/>
                  <a:ea typeface="Arial"/>
                  <a:cs typeface="Arial"/>
                  <a:sym typeface="Arial"/>
                </a:rPr>
                <a:t>“App in 10 weeks instead of 9 months”</a:t>
              </a:r>
            </a:p>
          </p:txBody>
        </p:sp>
      </p:gr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7" name="Shape 1177"/>
        <p:cNvGrpSpPr/>
        <p:nvPr/>
      </p:nvGrpSpPr>
      <p:grpSpPr>
        <a:xfrm>
          <a:off x="0" y="0"/>
          <a:ext cx="0" cy="0"/>
          <a:chOff x="0" y="0"/>
          <a:chExt cx="0" cy="0"/>
        </a:xfrm>
      </p:grpSpPr>
      <p:pic>
        <p:nvPicPr>
          <p:cNvPr descr="Stocksy_txp157cab05rEJ000_Medium_423382.jpg" id="1178" name="Shape 1178"/>
          <p:cNvPicPr preferRelativeResize="0"/>
          <p:nvPr/>
        </p:nvPicPr>
        <p:blipFill rotWithShape="1">
          <a:blip r:embed="rId3">
            <a:alphaModFix/>
          </a:blip>
          <a:srcRect b="0" l="0" r="0" t="15584"/>
          <a:stretch/>
        </p:blipFill>
        <p:spPr>
          <a:xfrm>
            <a:off x="0" y="0"/>
            <a:ext cx="9144000" cy="5143499"/>
          </a:xfrm>
          <a:prstGeom prst="rect">
            <a:avLst/>
          </a:prstGeom>
          <a:noFill/>
          <a:ln>
            <a:noFill/>
          </a:ln>
        </p:spPr>
      </p:pic>
      <p:sp>
        <p:nvSpPr>
          <p:cNvPr id="1179" name="Shape 1179"/>
          <p:cNvSpPr/>
          <p:nvPr/>
        </p:nvSpPr>
        <p:spPr>
          <a:xfrm>
            <a:off x="0" y="0"/>
            <a:ext cx="9144000" cy="5143499"/>
          </a:xfrm>
          <a:prstGeom prst="rect">
            <a:avLst/>
          </a:prstGeom>
          <a:gradFill>
            <a:gsLst>
              <a:gs pos="0">
                <a:srgbClr val="000000">
                  <a:alpha val="0"/>
                </a:srgbClr>
              </a:gs>
              <a:gs pos="8000">
                <a:srgbClr val="000000">
                  <a:alpha val="0"/>
                </a:srgbClr>
              </a:gs>
              <a:gs pos="54000">
                <a:srgbClr val="000000">
                  <a:alpha val="85882"/>
                </a:srgbClr>
              </a:gs>
              <a:gs pos="83000">
                <a:srgbClr val="000000">
                  <a:alpha val="88627"/>
                </a:srgbClr>
              </a:gs>
              <a:gs pos="100000">
                <a:srgbClr val="000000">
                  <a:alpha val="88627"/>
                </a:srgbClr>
              </a:gs>
            </a:gsLst>
            <a:lin ang="16500000" scaled="0"/>
          </a:gradFill>
          <a:ln>
            <a:noFill/>
          </a:ln>
        </p:spPr>
        <p:txBody>
          <a:bodyPr anchorCtr="0" anchor="ctr" bIns="34275" lIns="68575" rIns="68575" tIns="34275">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grpSp>
        <p:nvGrpSpPr>
          <p:cNvPr id="1180" name="Shape 1180"/>
          <p:cNvGrpSpPr/>
          <p:nvPr/>
        </p:nvGrpSpPr>
        <p:grpSpPr>
          <a:xfrm>
            <a:off x="3754005" y="2328640"/>
            <a:ext cx="1187449" cy="800194"/>
            <a:chOff x="1314450" y="2381250"/>
            <a:chExt cx="1847849" cy="1245222"/>
          </a:xfrm>
        </p:grpSpPr>
        <p:sp>
          <p:nvSpPr>
            <p:cNvPr id="1181" name="Shape 1181"/>
            <p:cNvSpPr/>
            <p:nvPr/>
          </p:nvSpPr>
          <p:spPr>
            <a:xfrm>
              <a:off x="1752600" y="2806700"/>
              <a:ext cx="1028700" cy="635000"/>
            </a:xfrm>
            <a:prstGeom prst="roundRect">
              <a:avLst>
                <a:gd fmla="val 16667" name="adj"/>
              </a:avLst>
            </a:prstGeom>
            <a:solidFill>
              <a:schemeClr val="lt1"/>
            </a:solidFill>
            <a:ln>
              <a:noFill/>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pic>
          <p:nvPicPr>
            <p:cNvPr descr="cf-green.png" id="1182" name="Shape 1182"/>
            <p:cNvPicPr preferRelativeResize="0"/>
            <p:nvPr/>
          </p:nvPicPr>
          <p:blipFill rotWithShape="1">
            <a:blip r:embed="rId4">
              <a:alphaModFix/>
            </a:blip>
            <a:srcRect b="0" l="0" r="0" t="0"/>
            <a:stretch/>
          </p:blipFill>
          <p:spPr>
            <a:xfrm>
              <a:off x="1314450" y="2381250"/>
              <a:ext cx="1847849" cy="1245222"/>
            </a:xfrm>
            <a:prstGeom prst="rect">
              <a:avLst/>
            </a:prstGeom>
            <a:noFill/>
            <a:ln>
              <a:noFill/>
            </a:ln>
          </p:spPr>
        </p:pic>
      </p:grpSp>
      <p:cxnSp>
        <p:nvCxnSpPr>
          <p:cNvPr id="1183" name="Shape 1183"/>
          <p:cNvCxnSpPr/>
          <p:nvPr/>
        </p:nvCxnSpPr>
        <p:spPr>
          <a:xfrm>
            <a:off x="596900" y="2111130"/>
            <a:ext cx="7848599" cy="1587"/>
          </a:xfrm>
          <a:prstGeom prst="straightConnector1">
            <a:avLst/>
          </a:prstGeom>
          <a:noFill/>
          <a:ln cap="flat" cmpd="sng" w="22225">
            <a:solidFill>
              <a:schemeClr val="accent1"/>
            </a:solidFill>
            <a:prstDash val="solid"/>
            <a:round/>
            <a:headEnd len="med" w="med" type="none"/>
            <a:tailEnd len="med" w="med" type="none"/>
          </a:ln>
          <a:effectLst>
            <a:outerShdw blurRad="39999" rotWithShape="0" dir="5400000" dist="20000">
              <a:srgbClr val="000000">
                <a:alpha val="37647"/>
              </a:srgbClr>
            </a:outerShdw>
          </a:effectLst>
        </p:spPr>
      </p:cxnSp>
      <p:cxnSp>
        <p:nvCxnSpPr>
          <p:cNvPr id="1184" name="Shape 1184"/>
          <p:cNvCxnSpPr/>
          <p:nvPr/>
        </p:nvCxnSpPr>
        <p:spPr>
          <a:xfrm>
            <a:off x="596900" y="3428753"/>
            <a:ext cx="7848599" cy="1587"/>
          </a:xfrm>
          <a:prstGeom prst="straightConnector1">
            <a:avLst/>
          </a:prstGeom>
          <a:noFill/>
          <a:ln cap="flat" cmpd="sng" w="22225">
            <a:solidFill>
              <a:schemeClr val="accent1"/>
            </a:solidFill>
            <a:prstDash val="solid"/>
            <a:round/>
            <a:headEnd len="med" w="med" type="none"/>
            <a:tailEnd len="med" w="med" type="none"/>
          </a:ln>
          <a:effectLst>
            <a:outerShdw blurRad="39999" rotWithShape="0" dir="5400000" dist="20000">
              <a:srgbClr val="000000">
                <a:alpha val="37647"/>
              </a:srgbClr>
            </a:outerShdw>
          </a:effectLst>
        </p:spPr>
      </p:cxnSp>
      <p:sp>
        <p:nvSpPr>
          <p:cNvPr id="1185" name="Shape 1185"/>
          <p:cNvSpPr txBox="1"/>
          <p:nvPr/>
        </p:nvSpPr>
        <p:spPr>
          <a:xfrm>
            <a:off x="1820793" y="1336858"/>
            <a:ext cx="5209486" cy="460500"/>
          </a:xfrm>
          <a:prstGeom prst="rect">
            <a:avLst/>
          </a:prstGeom>
          <a:noFill/>
          <a:ln>
            <a:noFill/>
          </a:ln>
        </p:spPr>
        <p:txBody>
          <a:bodyPr anchorCtr="0" anchor="t" bIns="0" lIns="0" rIns="0" tIns="0">
            <a:noAutofit/>
          </a:bodyPr>
          <a:lstStyle/>
          <a:p>
            <a:pPr indent="0" lvl="0" marL="0" marR="0" rtl="0" algn="just">
              <a:lnSpc>
                <a:spcPct val="90000"/>
              </a:lnSpc>
              <a:spcBef>
                <a:spcPts val="0"/>
              </a:spcBef>
              <a:buNone/>
            </a:pPr>
            <a:r>
              <a:t/>
            </a:r>
            <a:endParaRPr b="1" sz="4500" cap="none">
              <a:solidFill>
                <a:srgbClr val="008881"/>
              </a:solidFill>
              <a:latin typeface="Arial"/>
              <a:ea typeface="Arial"/>
              <a:cs typeface="Arial"/>
              <a:sym typeface="Arial"/>
            </a:endParaRPr>
          </a:p>
        </p:txBody>
      </p:sp>
      <p:sp>
        <p:nvSpPr>
          <p:cNvPr id="1186" name="Shape 1186"/>
          <p:cNvSpPr txBox="1"/>
          <p:nvPr/>
        </p:nvSpPr>
        <p:spPr>
          <a:xfrm>
            <a:off x="205956" y="1396070"/>
            <a:ext cx="8410499" cy="460500"/>
          </a:xfrm>
          <a:prstGeom prst="rect">
            <a:avLst/>
          </a:prstGeom>
          <a:noFill/>
          <a:ln>
            <a:noFill/>
          </a:ln>
        </p:spPr>
        <p:txBody>
          <a:bodyPr anchorCtr="0" anchor="t" bIns="0" lIns="0" rIns="0" tIns="0">
            <a:noAutofit/>
          </a:bodyPr>
          <a:lstStyle/>
          <a:p>
            <a:pPr indent="0" lvl="0" marL="0" marR="0" rtl="0" algn="ctr">
              <a:lnSpc>
                <a:spcPct val="90000"/>
              </a:lnSpc>
              <a:spcBef>
                <a:spcPts val="0"/>
              </a:spcBef>
              <a:spcAft>
                <a:spcPts val="0"/>
              </a:spcAft>
              <a:buClr>
                <a:srgbClr val="74CEC7"/>
              </a:buClr>
              <a:buSzPct val="25000"/>
              <a:buFont typeface="Arial"/>
              <a:buNone/>
            </a:pPr>
            <a:r>
              <a:rPr b="1" i="0" lang="en-US" sz="3200" u="none" cap="none" strike="noStrike">
                <a:solidFill>
                  <a:srgbClr val="74CEC7"/>
                </a:solidFill>
                <a:latin typeface="Arial"/>
                <a:ea typeface="Arial"/>
                <a:cs typeface="Arial"/>
                <a:sym typeface="Arial"/>
              </a:rPr>
              <a:t>D E M O</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1" name="Shape 1191"/>
        <p:cNvGrpSpPr/>
        <p:nvPr/>
      </p:nvGrpSpPr>
      <p:grpSpPr>
        <a:xfrm>
          <a:off x="0" y="0"/>
          <a:ext cx="0" cy="0"/>
          <a:chOff x="0" y="0"/>
          <a:chExt cx="0" cy="0"/>
        </a:xfrm>
      </p:grpSpPr>
      <p:sp>
        <p:nvSpPr>
          <p:cNvPr id="1192" name="Shape 1192"/>
          <p:cNvSpPr txBox="1"/>
          <p:nvPr>
            <p:ph type="title"/>
          </p:nvPr>
        </p:nvSpPr>
        <p:spPr>
          <a:xfrm>
            <a:off x="175558" y="110382"/>
            <a:ext cx="8410574" cy="460373"/>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buClr>
                <a:schemeClr val="accent2"/>
              </a:buClr>
              <a:buSzPct val="25000"/>
              <a:buFont typeface="Arial"/>
              <a:buNone/>
            </a:pPr>
            <a:r>
              <a:rPr b="0" i="0" lang="en-US" sz="3200" u="none" cap="none" strike="noStrike">
                <a:solidFill>
                  <a:schemeClr val="accent2"/>
                </a:solidFill>
                <a:latin typeface="Arial"/>
                <a:ea typeface="Arial"/>
                <a:cs typeface="Arial"/>
                <a:sym typeface="Arial"/>
              </a:rPr>
              <a:t>Pivotal Cloud Foundry at a Glance</a:t>
            </a:r>
          </a:p>
        </p:txBody>
      </p:sp>
      <p:grpSp>
        <p:nvGrpSpPr>
          <p:cNvPr id="1193" name="Shape 1193"/>
          <p:cNvGrpSpPr/>
          <p:nvPr/>
        </p:nvGrpSpPr>
        <p:grpSpPr>
          <a:xfrm>
            <a:off x="665480" y="903310"/>
            <a:ext cx="7813039" cy="3443661"/>
            <a:chOff x="302612" y="151046"/>
            <a:chExt cx="8582892" cy="3973998"/>
          </a:xfrm>
        </p:grpSpPr>
        <p:sp>
          <p:nvSpPr>
            <p:cNvPr id="1194" name="Shape 1194"/>
            <p:cNvSpPr/>
            <p:nvPr/>
          </p:nvSpPr>
          <p:spPr>
            <a:xfrm>
              <a:off x="302612" y="151047"/>
              <a:ext cx="6627633" cy="3413486"/>
            </a:xfrm>
            <a:prstGeom prst="rect">
              <a:avLst/>
            </a:prstGeom>
            <a:solidFill>
              <a:srgbClr val="A5A5A5"/>
            </a:solidFill>
            <a:ln>
              <a:noFill/>
            </a:ln>
          </p:spPr>
          <p:txBody>
            <a:bodyPr anchorCtr="0" anchor="t" bIns="45700" lIns="91425" rIns="91425" tIns="45700">
              <a:noAutofit/>
            </a:bodyPr>
            <a:lstStyle/>
            <a:p>
              <a:pPr indent="0" lvl="0" marL="0" marR="0" rtl="0" algn="ctr">
                <a:spcBef>
                  <a:spcPts val="0"/>
                </a:spcBef>
                <a:buClr>
                  <a:schemeClr val="dk1"/>
                </a:buClr>
                <a:buFont typeface="Arial"/>
                <a:buNone/>
              </a:pPr>
              <a:r>
                <a:t/>
              </a:r>
              <a:endParaRPr b="0" i="0" sz="1400" u="none" cap="none" strike="noStrike">
                <a:solidFill>
                  <a:srgbClr val="292C2F"/>
                </a:solidFill>
                <a:latin typeface="Roboto"/>
                <a:ea typeface="Roboto"/>
                <a:cs typeface="Roboto"/>
                <a:sym typeface="Roboto"/>
              </a:endParaRPr>
            </a:p>
          </p:txBody>
        </p:sp>
        <p:sp>
          <p:nvSpPr>
            <p:cNvPr id="1195" name="Shape 1195"/>
            <p:cNvSpPr/>
            <p:nvPr/>
          </p:nvSpPr>
          <p:spPr>
            <a:xfrm>
              <a:off x="391676" y="1020687"/>
              <a:ext cx="6423653" cy="2010385"/>
            </a:xfrm>
            <a:prstGeom prst="rect">
              <a:avLst/>
            </a:prstGeom>
            <a:solidFill>
              <a:schemeClr val="accent1"/>
            </a:solidFill>
            <a:ln>
              <a:noFill/>
            </a:ln>
          </p:spPr>
          <p:txBody>
            <a:bodyPr anchorCtr="0" anchor="t" bIns="45700" lIns="91425" rIns="91425" tIns="45700">
              <a:noAutofit/>
            </a:bodyPr>
            <a:lstStyle/>
            <a:p>
              <a:pPr indent="0" lvl="0" marL="0" marR="0" rtl="0" algn="ctr">
                <a:spcBef>
                  <a:spcPts val="0"/>
                </a:spcBef>
                <a:buClr>
                  <a:schemeClr val="dk1"/>
                </a:buClr>
                <a:buFont typeface="Arial"/>
                <a:buNone/>
              </a:pPr>
              <a:r>
                <a:t/>
              </a:r>
              <a:endParaRPr b="0" i="0" sz="1400" u="none" cap="none" strike="noStrike">
                <a:solidFill>
                  <a:srgbClr val="F2F2F2"/>
                </a:solidFill>
                <a:latin typeface="Roboto"/>
                <a:ea typeface="Roboto"/>
                <a:cs typeface="Roboto"/>
                <a:sym typeface="Roboto"/>
              </a:endParaRPr>
            </a:p>
          </p:txBody>
        </p:sp>
        <p:sp>
          <p:nvSpPr>
            <p:cNvPr id="1196" name="Shape 1196"/>
            <p:cNvSpPr/>
            <p:nvPr/>
          </p:nvSpPr>
          <p:spPr>
            <a:xfrm>
              <a:off x="7046921" y="151046"/>
              <a:ext cx="1822203" cy="3398617"/>
            </a:xfrm>
            <a:prstGeom prst="rect">
              <a:avLst/>
            </a:prstGeom>
            <a:solidFill>
              <a:srgbClr val="2E7CA2"/>
            </a:solidFill>
            <a:ln>
              <a:noFill/>
            </a:ln>
          </p:spPr>
          <p:txBody>
            <a:bodyPr anchorCtr="0" anchor="t" bIns="45700" lIns="91425" rIns="91425" tIns="45700">
              <a:noAutofit/>
            </a:bodyPr>
            <a:lstStyle/>
            <a:p>
              <a:pPr indent="0" lvl="0" marL="0" marR="0" rtl="0" algn="ctr">
                <a:spcBef>
                  <a:spcPts val="0"/>
                </a:spcBef>
                <a:buClr>
                  <a:schemeClr val="dk1"/>
                </a:buClr>
                <a:buFont typeface="Arial"/>
                <a:buNone/>
              </a:pPr>
              <a:r>
                <a:t/>
              </a:r>
              <a:endParaRPr b="0" i="0" sz="1400" u="none" cap="none" strike="noStrike">
                <a:solidFill>
                  <a:srgbClr val="F2F2F2"/>
                </a:solidFill>
                <a:latin typeface="Roboto"/>
                <a:ea typeface="Roboto"/>
                <a:cs typeface="Roboto"/>
                <a:sym typeface="Roboto"/>
              </a:endParaRPr>
            </a:p>
          </p:txBody>
        </p:sp>
        <p:sp>
          <p:nvSpPr>
            <p:cNvPr id="1197" name="Shape 1197"/>
            <p:cNvSpPr/>
            <p:nvPr/>
          </p:nvSpPr>
          <p:spPr>
            <a:xfrm>
              <a:off x="1552723" y="506425"/>
              <a:ext cx="2033928" cy="457947"/>
            </a:xfrm>
            <a:prstGeom prst="rect">
              <a:avLst/>
            </a:prstGeom>
            <a:solidFill>
              <a:srgbClr val="D8D8D8"/>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Roboto"/>
                <a:buNone/>
              </a:pPr>
              <a:r>
                <a:rPr b="0" i="0" lang="en-US" sz="1200" u="none" cap="none" strike="noStrike">
                  <a:solidFill>
                    <a:schemeClr val="dk1"/>
                  </a:solidFill>
                  <a:latin typeface="Roboto"/>
                  <a:ea typeface="Roboto"/>
                  <a:cs typeface="Roboto"/>
                  <a:sym typeface="Roboto"/>
                </a:rPr>
                <a:t>Container Scheduling</a:t>
              </a:r>
            </a:p>
          </p:txBody>
        </p:sp>
        <p:sp>
          <p:nvSpPr>
            <p:cNvPr id="1198" name="Shape 1198"/>
            <p:cNvSpPr/>
            <p:nvPr/>
          </p:nvSpPr>
          <p:spPr>
            <a:xfrm>
              <a:off x="2028875" y="1070886"/>
              <a:ext cx="3213037" cy="338554"/>
            </a:xfrm>
            <a:prstGeom prst="rect">
              <a:avLst/>
            </a:prstGeom>
            <a:noFill/>
            <a:ln>
              <a:noFill/>
            </a:ln>
          </p:spPr>
          <p:txBody>
            <a:bodyPr anchorCtr="0" anchor="t" bIns="45700" lIns="91425" rIns="91425" tIns="45700">
              <a:noAutofit/>
            </a:bodyPr>
            <a:lstStyle/>
            <a:p>
              <a:pPr indent="0" lvl="0" marL="0" marR="0" rtl="0" algn="ctr">
                <a:spcBef>
                  <a:spcPts val="0"/>
                </a:spcBef>
                <a:buClr>
                  <a:srgbClr val="FFFFFF"/>
                </a:buClr>
                <a:buSzPct val="25000"/>
                <a:buFont typeface="Roboto"/>
                <a:buNone/>
              </a:pPr>
              <a:r>
                <a:rPr b="1" i="0" lang="en-US" sz="1600" u="none" cap="none" strike="noStrike">
                  <a:solidFill>
                    <a:srgbClr val="FFFFFF"/>
                  </a:solidFill>
                  <a:latin typeface="Roboto"/>
                  <a:ea typeface="Roboto"/>
                  <a:cs typeface="Roboto"/>
                  <a:sym typeface="Roboto"/>
                </a:rPr>
                <a:t>Application Framework</a:t>
              </a:r>
            </a:p>
          </p:txBody>
        </p:sp>
        <p:sp>
          <p:nvSpPr>
            <p:cNvPr id="1199" name="Shape 1199"/>
            <p:cNvSpPr/>
            <p:nvPr/>
          </p:nvSpPr>
          <p:spPr>
            <a:xfrm>
              <a:off x="7192803" y="161701"/>
              <a:ext cx="1527079" cy="338554"/>
            </a:xfrm>
            <a:prstGeom prst="rect">
              <a:avLst/>
            </a:prstGeom>
            <a:noFill/>
            <a:ln>
              <a:noFill/>
            </a:ln>
          </p:spPr>
          <p:txBody>
            <a:bodyPr anchorCtr="0" anchor="t" bIns="45700" lIns="91425" rIns="91425" tIns="45700">
              <a:noAutofit/>
            </a:bodyPr>
            <a:lstStyle/>
            <a:p>
              <a:pPr indent="0" lvl="0" marL="0" marR="0" rtl="0" algn="ctr">
                <a:spcBef>
                  <a:spcPts val="0"/>
                </a:spcBef>
                <a:buClr>
                  <a:srgbClr val="FFFFFF"/>
                </a:buClr>
                <a:buSzPct val="25000"/>
                <a:buFont typeface="Roboto"/>
                <a:buNone/>
              </a:pPr>
              <a:r>
                <a:rPr b="1" i="0" lang="en-US" sz="1600" u="none" cap="none" strike="noStrike">
                  <a:solidFill>
                    <a:srgbClr val="FFFFFF"/>
                  </a:solidFill>
                  <a:latin typeface="Roboto"/>
                  <a:ea typeface="Roboto"/>
                  <a:cs typeface="Roboto"/>
                  <a:sym typeface="Roboto"/>
                </a:rPr>
                <a:t>Services</a:t>
              </a:r>
            </a:p>
          </p:txBody>
        </p:sp>
        <p:sp>
          <p:nvSpPr>
            <p:cNvPr id="1200" name="Shape 1200"/>
            <p:cNvSpPr/>
            <p:nvPr/>
          </p:nvSpPr>
          <p:spPr>
            <a:xfrm>
              <a:off x="2364527" y="171623"/>
              <a:ext cx="2571519" cy="338554"/>
            </a:xfrm>
            <a:prstGeom prst="rect">
              <a:avLst/>
            </a:prstGeom>
            <a:noFill/>
            <a:ln>
              <a:noFill/>
            </a:ln>
          </p:spPr>
          <p:txBody>
            <a:bodyPr anchorCtr="0" anchor="t" bIns="45700" lIns="91425" rIns="91425" tIns="45700">
              <a:noAutofit/>
            </a:bodyPr>
            <a:lstStyle/>
            <a:p>
              <a:pPr indent="0" lvl="0" marL="0" marR="0" rtl="0" algn="ctr">
                <a:spcBef>
                  <a:spcPts val="0"/>
                </a:spcBef>
                <a:buClr>
                  <a:srgbClr val="10253F"/>
                </a:buClr>
                <a:buSzPct val="25000"/>
                <a:buFont typeface="Roboto"/>
                <a:buNone/>
              </a:pPr>
              <a:r>
                <a:rPr b="1" i="0" lang="en-US" sz="1400" u="none" cap="none" strike="noStrike">
                  <a:solidFill>
                    <a:srgbClr val="10253F"/>
                  </a:solidFill>
                  <a:latin typeface="Roboto"/>
                  <a:ea typeface="Roboto"/>
                  <a:cs typeface="Roboto"/>
                  <a:sym typeface="Roboto"/>
                </a:rPr>
                <a:t>Platform Runtime</a:t>
              </a:r>
            </a:p>
          </p:txBody>
        </p:sp>
        <p:sp>
          <p:nvSpPr>
            <p:cNvPr id="1201" name="Shape 1201"/>
            <p:cNvSpPr/>
            <p:nvPr/>
          </p:nvSpPr>
          <p:spPr>
            <a:xfrm>
              <a:off x="391679" y="506425"/>
              <a:ext cx="1091587" cy="457947"/>
            </a:xfrm>
            <a:prstGeom prst="rect">
              <a:avLst/>
            </a:prstGeom>
            <a:solidFill>
              <a:srgbClr val="D8D8D8"/>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Roboto"/>
                <a:buNone/>
              </a:pPr>
              <a:r>
                <a:rPr b="0" i="0" lang="en-US" sz="1200" u="none" cap="none" strike="noStrike">
                  <a:solidFill>
                    <a:schemeClr val="dk1"/>
                  </a:solidFill>
                  <a:latin typeface="Roboto"/>
                  <a:ea typeface="Roboto"/>
                  <a:cs typeface="Roboto"/>
                  <a:sym typeface="Roboto"/>
                </a:rPr>
                <a:t>Routing</a:t>
              </a:r>
            </a:p>
          </p:txBody>
        </p:sp>
        <p:sp>
          <p:nvSpPr>
            <p:cNvPr id="1202" name="Shape 1202"/>
            <p:cNvSpPr/>
            <p:nvPr/>
          </p:nvSpPr>
          <p:spPr>
            <a:xfrm>
              <a:off x="7148124" y="522049"/>
              <a:ext cx="1527077" cy="411923"/>
            </a:xfrm>
            <a:prstGeom prst="rect">
              <a:avLst/>
            </a:prstGeom>
            <a:noFill/>
            <a:ln cap="flat" cmpd="sng" w="127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lt1"/>
                </a:buClr>
                <a:buSzPct val="25000"/>
                <a:buFont typeface="Roboto"/>
                <a:buNone/>
              </a:pPr>
              <a:r>
                <a:rPr b="0" i="0" lang="en-US" sz="1200" u="none" cap="none" strike="noStrike">
                  <a:solidFill>
                    <a:schemeClr val="lt1"/>
                  </a:solidFill>
                  <a:latin typeface="Roboto"/>
                  <a:ea typeface="Roboto"/>
                  <a:cs typeface="Roboto"/>
                  <a:sym typeface="Roboto"/>
                </a:rPr>
                <a:t>Database</a:t>
              </a:r>
            </a:p>
          </p:txBody>
        </p:sp>
        <p:sp>
          <p:nvSpPr>
            <p:cNvPr id="1203" name="Shape 1203"/>
            <p:cNvSpPr/>
            <p:nvPr/>
          </p:nvSpPr>
          <p:spPr>
            <a:xfrm>
              <a:off x="5505080" y="501512"/>
              <a:ext cx="1310253" cy="457947"/>
            </a:xfrm>
            <a:prstGeom prst="rect">
              <a:avLst/>
            </a:prstGeom>
            <a:solidFill>
              <a:srgbClr val="D8D8D8"/>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Roboto"/>
                <a:buNone/>
              </a:pPr>
              <a:r>
                <a:rPr b="0" i="0" lang="en-US" sz="1200" u="none" cap="none" strike="noStrike">
                  <a:solidFill>
                    <a:schemeClr val="dk1"/>
                  </a:solidFill>
                  <a:latin typeface="Roboto"/>
                  <a:ea typeface="Roboto"/>
                  <a:cs typeface="Roboto"/>
                  <a:sym typeface="Roboto"/>
                </a:rPr>
                <a:t>Configuration</a:t>
              </a:r>
            </a:p>
          </p:txBody>
        </p:sp>
        <p:sp>
          <p:nvSpPr>
            <p:cNvPr id="1204" name="Shape 1204"/>
            <p:cNvSpPr/>
            <p:nvPr/>
          </p:nvSpPr>
          <p:spPr>
            <a:xfrm>
              <a:off x="3660608" y="502200"/>
              <a:ext cx="1768069" cy="457947"/>
            </a:xfrm>
            <a:prstGeom prst="rect">
              <a:avLst/>
            </a:prstGeom>
            <a:solidFill>
              <a:srgbClr val="D8D8D8"/>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Roboto"/>
                <a:buNone/>
              </a:pPr>
              <a:r>
                <a:rPr b="0" i="0" lang="en-US" sz="1200" u="none" cap="none" strike="noStrike">
                  <a:solidFill>
                    <a:schemeClr val="dk1"/>
                  </a:solidFill>
                  <a:latin typeface="Roboto"/>
                  <a:ea typeface="Roboto"/>
                  <a:cs typeface="Roboto"/>
                  <a:sym typeface="Roboto"/>
                </a:rPr>
                <a:t>Service Discovery</a:t>
              </a:r>
            </a:p>
          </p:txBody>
        </p:sp>
        <p:sp>
          <p:nvSpPr>
            <p:cNvPr id="1205" name="Shape 1205"/>
            <p:cNvSpPr/>
            <p:nvPr/>
          </p:nvSpPr>
          <p:spPr>
            <a:xfrm>
              <a:off x="7148124" y="999888"/>
              <a:ext cx="1527077" cy="423460"/>
            </a:xfrm>
            <a:prstGeom prst="rect">
              <a:avLst/>
            </a:prstGeom>
            <a:noFill/>
            <a:ln cap="flat" cmpd="sng" w="127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lt1"/>
                </a:buClr>
                <a:buSzPct val="25000"/>
                <a:buFont typeface="Roboto"/>
                <a:buNone/>
              </a:pPr>
              <a:r>
                <a:rPr b="0" i="0" lang="en-US" sz="1200" u="none" cap="none" strike="noStrike">
                  <a:solidFill>
                    <a:schemeClr val="lt1"/>
                  </a:solidFill>
                  <a:latin typeface="Roboto"/>
                  <a:ea typeface="Roboto"/>
                  <a:cs typeface="Roboto"/>
                  <a:sym typeface="Roboto"/>
                </a:rPr>
                <a:t>Big Data</a:t>
              </a:r>
            </a:p>
          </p:txBody>
        </p:sp>
        <p:sp>
          <p:nvSpPr>
            <p:cNvPr id="1206" name="Shape 1206"/>
            <p:cNvSpPr/>
            <p:nvPr/>
          </p:nvSpPr>
          <p:spPr>
            <a:xfrm>
              <a:off x="7148297" y="1502195"/>
              <a:ext cx="1527077" cy="423460"/>
            </a:xfrm>
            <a:prstGeom prst="rect">
              <a:avLst/>
            </a:prstGeom>
            <a:noFill/>
            <a:ln cap="flat" cmpd="sng" w="127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lt1"/>
                </a:buClr>
                <a:buSzPct val="25000"/>
                <a:buFont typeface="Roboto"/>
                <a:buNone/>
              </a:pPr>
              <a:r>
                <a:rPr b="0" i="0" lang="en-US" sz="1200" u="none" cap="none" strike="noStrike">
                  <a:solidFill>
                    <a:schemeClr val="lt1"/>
                  </a:solidFill>
                  <a:latin typeface="Roboto"/>
                  <a:ea typeface="Roboto"/>
                  <a:cs typeface="Roboto"/>
                  <a:sym typeface="Roboto"/>
                </a:rPr>
                <a:t>Object Storage</a:t>
              </a:r>
            </a:p>
          </p:txBody>
        </p:sp>
        <p:sp>
          <p:nvSpPr>
            <p:cNvPr id="1207" name="Shape 1207"/>
            <p:cNvSpPr/>
            <p:nvPr/>
          </p:nvSpPr>
          <p:spPr>
            <a:xfrm>
              <a:off x="7148297" y="1991574"/>
              <a:ext cx="1527077" cy="423460"/>
            </a:xfrm>
            <a:prstGeom prst="rect">
              <a:avLst/>
            </a:prstGeom>
            <a:noFill/>
            <a:ln cap="flat" cmpd="sng" w="127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lt1"/>
                </a:buClr>
                <a:buSzPct val="25000"/>
                <a:buFont typeface="Roboto"/>
                <a:buNone/>
              </a:pPr>
              <a:r>
                <a:rPr b="0" i="0" lang="en-US" sz="1200" u="none" cap="none" strike="noStrike">
                  <a:solidFill>
                    <a:schemeClr val="lt1"/>
                  </a:solidFill>
                  <a:latin typeface="Roboto"/>
                  <a:ea typeface="Roboto"/>
                  <a:cs typeface="Roboto"/>
                  <a:sym typeface="Roboto"/>
                </a:rPr>
                <a:t>Mobile</a:t>
              </a:r>
            </a:p>
          </p:txBody>
        </p:sp>
        <p:sp>
          <p:nvSpPr>
            <p:cNvPr id="1208" name="Shape 1208"/>
            <p:cNvSpPr/>
            <p:nvPr/>
          </p:nvSpPr>
          <p:spPr>
            <a:xfrm>
              <a:off x="7152021" y="2460910"/>
              <a:ext cx="1526905" cy="423460"/>
            </a:xfrm>
            <a:prstGeom prst="rect">
              <a:avLst/>
            </a:prstGeom>
            <a:noFill/>
            <a:ln cap="flat" cmpd="sng" w="127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lt1"/>
                </a:buClr>
                <a:buSzPct val="25000"/>
                <a:buFont typeface="Roboto"/>
                <a:buNone/>
              </a:pPr>
              <a:r>
                <a:rPr b="0" i="0" lang="en-US" sz="1200" u="none" cap="none" strike="noStrike">
                  <a:solidFill>
                    <a:schemeClr val="lt1"/>
                  </a:solidFill>
                  <a:latin typeface="Roboto"/>
                  <a:ea typeface="Roboto"/>
                  <a:cs typeface="Roboto"/>
                  <a:sym typeface="Roboto"/>
                </a:rPr>
                <a:t>Build CI</a:t>
              </a:r>
            </a:p>
          </p:txBody>
        </p:sp>
        <p:sp>
          <p:nvSpPr>
            <p:cNvPr id="1209" name="Shape 1209"/>
            <p:cNvSpPr/>
            <p:nvPr/>
          </p:nvSpPr>
          <p:spPr>
            <a:xfrm>
              <a:off x="7160211" y="2935416"/>
              <a:ext cx="1527077" cy="423460"/>
            </a:xfrm>
            <a:prstGeom prst="rect">
              <a:avLst/>
            </a:prstGeom>
            <a:noFill/>
            <a:ln cap="flat" cmpd="sng" w="127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lt1"/>
                </a:buClr>
                <a:buSzPct val="25000"/>
                <a:buFont typeface="Roboto"/>
                <a:buNone/>
              </a:pPr>
              <a:r>
                <a:rPr b="0" i="0" lang="en-US" sz="1200" u="none" cap="none" strike="noStrike">
                  <a:solidFill>
                    <a:schemeClr val="lt1"/>
                  </a:solidFill>
                  <a:latin typeface="Roboto"/>
                  <a:ea typeface="Roboto"/>
                  <a:cs typeface="Roboto"/>
                  <a:sym typeface="Roboto"/>
                </a:rPr>
                <a:t>User Provided</a:t>
              </a:r>
            </a:p>
          </p:txBody>
        </p:sp>
        <p:sp>
          <p:nvSpPr>
            <p:cNvPr id="1210" name="Shape 1210"/>
            <p:cNvSpPr/>
            <p:nvPr/>
          </p:nvSpPr>
          <p:spPr>
            <a:xfrm>
              <a:off x="391679" y="3108290"/>
              <a:ext cx="3194970" cy="377959"/>
            </a:xfrm>
            <a:prstGeom prst="rect">
              <a:avLst/>
            </a:prstGeom>
            <a:solidFill>
              <a:srgbClr val="D8D8D8"/>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Roboto"/>
                <a:buNone/>
              </a:pPr>
              <a:r>
                <a:rPr b="0" i="0" lang="en-US" sz="1200" u="none" cap="none" strike="noStrike">
                  <a:solidFill>
                    <a:schemeClr val="dk1"/>
                  </a:solidFill>
                  <a:latin typeface="Roboto"/>
                  <a:ea typeface="Roboto"/>
                  <a:cs typeface="Roboto"/>
                  <a:sym typeface="Roboto"/>
                </a:rPr>
                <a:t>Logging &amp; Metrics</a:t>
              </a:r>
            </a:p>
          </p:txBody>
        </p:sp>
        <p:sp>
          <p:nvSpPr>
            <p:cNvPr id="1211" name="Shape 1211"/>
            <p:cNvSpPr/>
            <p:nvPr/>
          </p:nvSpPr>
          <p:spPr>
            <a:xfrm>
              <a:off x="3660608" y="3108290"/>
              <a:ext cx="3154724" cy="377959"/>
            </a:xfrm>
            <a:prstGeom prst="rect">
              <a:avLst/>
            </a:prstGeom>
            <a:solidFill>
              <a:srgbClr val="D8D8D8"/>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Roboto"/>
                <a:buNone/>
              </a:pPr>
              <a:r>
                <a:rPr b="0" i="0" lang="en-US" sz="1200" u="none" cap="none" strike="noStrike">
                  <a:solidFill>
                    <a:schemeClr val="dk1"/>
                  </a:solidFill>
                  <a:latin typeface="Roboto"/>
                  <a:ea typeface="Roboto"/>
                  <a:cs typeface="Roboto"/>
                  <a:sym typeface="Roboto"/>
                </a:rPr>
                <a:t>Messaging</a:t>
              </a:r>
            </a:p>
          </p:txBody>
        </p:sp>
        <p:sp>
          <p:nvSpPr>
            <p:cNvPr id="1212" name="Shape 1212"/>
            <p:cNvSpPr/>
            <p:nvPr/>
          </p:nvSpPr>
          <p:spPr>
            <a:xfrm>
              <a:off x="5215094" y="1559069"/>
              <a:ext cx="1502957" cy="545125"/>
            </a:xfrm>
            <a:prstGeom prst="roundRect">
              <a:avLst>
                <a:gd fmla="val 16667" name="adj"/>
              </a:avLst>
            </a:prstGeom>
            <a:noFill/>
            <a:ln cap="flat" cmpd="sng" w="127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lt1"/>
                </a:buClr>
                <a:buSzPct val="25000"/>
                <a:buFont typeface="Roboto"/>
                <a:buNone/>
              </a:pPr>
              <a:r>
                <a:rPr b="0" i="0" lang="en-US" sz="1200" u="none" cap="none" strike="noStrike">
                  <a:solidFill>
                    <a:schemeClr val="lt1"/>
                  </a:solidFill>
                  <a:latin typeface="Roboto"/>
                  <a:ea typeface="Roboto"/>
                  <a:cs typeface="Roboto"/>
                  <a:sym typeface="Roboto"/>
                </a:rPr>
                <a:t>Circuit Breakers</a:t>
              </a:r>
            </a:p>
          </p:txBody>
        </p:sp>
        <p:sp>
          <p:nvSpPr>
            <p:cNvPr id="1213" name="Shape 1213"/>
            <p:cNvSpPr/>
            <p:nvPr/>
          </p:nvSpPr>
          <p:spPr>
            <a:xfrm>
              <a:off x="530543" y="1559069"/>
              <a:ext cx="1502957" cy="545125"/>
            </a:xfrm>
            <a:prstGeom prst="roundRect">
              <a:avLst>
                <a:gd fmla="val 16667" name="adj"/>
              </a:avLst>
            </a:prstGeom>
            <a:noFill/>
            <a:ln cap="flat" cmpd="sng" w="127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lt1"/>
                </a:buClr>
                <a:buSzPct val="25000"/>
                <a:buFont typeface="Roboto"/>
                <a:buNone/>
              </a:pPr>
              <a:r>
                <a:rPr b="0" i="0" lang="en-US" sz="1200" u="none" cap="none" strike="noStrike">
                  <a:solidFill>
                    <a:schemeClr val="lt1"/>
                  </a:solidFill>
                  <a:latin typeface="Roboto"/>
                  <a:ea typeface="Roboto"/>
                  <a:cs typeface="Roboto"/>
                  <a:sym typeface="Roboto"/>
                </a:rPr>
                <a:t>12 Factor Apps</a:t>
              </a:r>
            </a:p>
          </p:txBody>
        </p:sp>
        <p:sp>
          <p:nvSpPr>
            <p:cNvPr id="1214" name="Shape 1214"/>
            <p:cNvSpPr/>
            <p:nvPr/>
          </p:nvSpPr>
          <p:spPr>
            <a:xfrm>
              <a:off x="3650753" y="1559069"/>
              <a:ext cx="1502957" cy="545125"/>
            </a:xfrm>
            <a:prstGeom prst="roundRect">
              <a:avLst>
                <a:gd fmla="val 16667" name="adj"/>
              </a:avLst>
            </a:prstGeom>
            <a:noFill/>
            <a:ln cap="flat" cmpd="sng" w="127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lt1"/>
                </a:buClr>
                <a:buSzPct val="25000"/>
                <a:buFont typeface="Roboto"/>
                <a:buNone/>
              </a:pPr>
              <a:r>
                <a:rPr b="0" i="0" lang="en-US" sz="1200" u="none" cap="none" strike="noStrike">
                  <a:solidFill>
                    <a:schemeClr val="lt1"/>
                  </a:solidFill>
                  <a:latin typeface="Roboto"/>
                  <a:ea typeface="Roboto"/>
                  <a:cs typeface="Roboto"/>
                  <a:sym typeface="Roboto"/>
                </a:rPr>
                <a:t>RESTful Services</a:t>
              </a:r>
            </a:p>
          </p:txBody>
        </p:sp>
        <p:sp>
          <p:nvSpPr>
            <p:cNvPr id="1215" name="Shape 1215"/>
            <p:cNvSpPr/>
            <p:nvPr/>
          </p:nvSpPr>
          <p:spPr>
            <a:xfrm>
              <a:off x="2086415" y="1559069"/>
              <a:ext cx="1502957" cy="545125"/>
            </a:xfrm>
            <a:prstGeom prst="roundRect">
              <a:avLst>
                <a:gd fmla="val 16667" name="adj"/>
              </a:avLst>
            </a:prstGeom>
            <a:noFill/>
            <a:ln cap="flat" cmpd="sng" w="127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lt1"/>
                </a:buClr>
                <a:buSzPct val="25000"/>
                <a:buFont typeface="Roboto"/>
                <a:buNone/>
              </a:pPr>
              <a:r>
                <a:rPr b="0" i="0" lang="en-US" sz="1200" u="none" cap="none" strike="noStrike">
                  <a:solidFill>
                    <a:schemeClr val="lt1"/>
                  </a:solidFill>
                  <a:latin typeface="Roboto"/>
                  <a:ea typeface="Roboto"/>
                  <a:cs typeface="Roboto"/>
                  <a:sym typeface="Roboto"/>
                </a:rPr>
                <a:t>Microservices</a:t>
              </a:r>
            </a:p>
          </p:txBody>
        </p:sp>
        <p:sp>
          <p:nvSpPr>
            <p:cNvPr id="1216" name="Shape 1216"/>
            <p:cNvSpPr/>
            <p:nvPr/>
          </p:nvSpPr>
          <p:spPr>
            <a:xfrm>
              <a:off x="5204385" y="2278390"/>
              <a:ext cx="1502957" cy="545125"/>
            </a:xfrm>
            <a:prstGeom prst="roundRect">
              <a:avLst>
                <a:gd fmla="val 16667" name="adj"/>
              </a:avLst>
            </a:prstGeom>
            <a:noFill/>
            <a:ln cap="flat" cmpd="sng" w="127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lt1"/>
                </a:buClr>
                <a:buSzPct val="25000"/>
                <a:buFont typeface="Roboto"/>
                <a:buNone/>
              </a:pPr>
              <a:r>
                <a:rPr b="0" i="0" lang="en-US" sz="1200" u="none" cap="none" strike="noStrike">
                  <a:solidFill>
                    <a:schemeClr val="lt1"/>
                  </a:solidFill>
                  <a:latin typeface="Roboto"/>
                  <a:ea typeface="Roboto"/>
                  <a:cs typeface="Roboto"/>
                  <a:sym typeface="Roboto"/>
                </a:rPr>
                <a:t>.NET</a:t>
              </a:r>
            </a:p>
          </p:txBody>
        </p:sp>
        <p:sp>
          <p:nvSpPr>
            <p:cNvPr id="1217" name="Shape 1217"/>
            <p:cNvSpPr/>
            <p:nvPr/>
          </p:nvSpPr>
          <p:spPr>
            <a:xfrm>
              <a:off x="519833" y="2278390"/>
              <a:ext cx="1502957" cy="545125"/>
            </a:xfrm>
            <a:prstGeom prst="roundRect">
              <a:avLst>
                <a:gd fmla="val 16667" name="adj"/>
              </a:avLst>
            </a:prstGeom>
            <a:noFill/>
            <a:ln cap="flat" cmpd="sng" w="127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lt1"/>
                </a:buClr>
                <a:buSzPct val="25000"/>
                <a:buFont typeface="Roboto"/>
                <a:buNone/>
              </a:pPr>
              <a:r>
                <a:rPr b="0" i="0" lang="en-US" sz="1200" u="none" cap="none" strike="noStrike">
                  <a:solidFill>
                    <a:schemeClr val="lt1"/>
                  </a:solidFill>
                  <a:latin typeface="Roboto"/>
                  <a:ea typeface="Roboto"/>
                  <a:cs typeface="Roboto"/>
                  <a:sym typeface="Roboto"/>
                </a:rPr>
                <a:t>Spring Boot</a:t>
              </a:r>
            </a:p>
          </p:txBody>
        </p:sp>
        <p:sp>
          <p:nvSpPr>
            <p:cNvPr id="1218" name="Shape 1218"/>
            <p:cNvSpPr/>
            <p:nvPr/>
          </p:nvSpPr>
          <p:spPr>
            <a:xfrm>
              <a:off x="3640044" y="2278390"/>
              <a:ext cx="1502957" cy="545125"/>
            </a:xfrm>
            <a:prstGeom prst="roundRect">
              <a:avLst>
                <a:gd fmla="val 16667" name="adj"/>
              </a:avLst>
            </a:prstGeom>
            <a:noFill/>
            <a:ln cap="flat" cmpd="sng" w="127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lt1"/>
                </a:buClr>
                <a:buSzPct val="25000"/>
                <a:buFont typeface="Roboto"/>
                <a:buNone/>
              </a:pPr>
              <a:r>
                <a:rPr b="0" i="0" lang="en-US" sz="1200" u="none" cap="none" strike="noStrike">
                  <a:solidFill>
                    <a:schemeClr val="lt1"/>
                  </a:solidFill>
                  <a:latin typeface="Roboto"/>
                  <a:ea typeface="Roboto"/>
                  <a:cs typeface="Roboto"/>
                  <a:sym typeface="Roboto"/>
                </a:rPr>
                <a:t>Node.js</a:t>
              </a:r>
            </a:p>
          </p:txBody>
        </p:sp>
        <p:sp>
          <p:nvSpPr>
            <p:cNvPr id="1219" name="Shape 1219"/>
            <p:cNvSpPr/>
            <p:nvPr/>
          </p:nvSpPr>
          <p:spPr>
            <a:xfrm>
              <a:off x="2075707" y="2278390"/>
              <a:ext cx="1502957" cy="545125"/>
            </a:xfrm>
            <a:prstGeom prst="roundRect">
              <a:avLst>
                <a:gd fmla="val 16667" name="adj"/>
              </a:avLst>
            </a:prstGeom>
            <a:noFill/>
            <a:ln cap="flat" cmpd="sng" w="127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lt1"/>
                </a:buClr>
                <a:buSzPct val="25000"/>
                <a:buFont typeface="Roboto"/>
                <a:buNone/>
              </a:pPr>
              <a:r>
                <a:rPr b="0" i="0" lang="en-US" sz="1200" u="none" cap="none" strike="noStrike">
                  <a:solidFill>
                    <a:schemeClr val="lt1"/>
                  </a:solidFill>
                  <a:latin typeface="Roboto"/>
                  <a:ea typeface="Roboto"/>
                  <a:cs typeface="Roboto"/>
                  <a:sym typeface="Roboto"/>
                </a:rPr>
                <a:t>Ruby on Rails</a:t>
              </a:r>
            </a:p>
          </p:txBody>
        </p:sp>
        <p:sp>
          <p:nvSpPr>
            <p:cNvPr id="1220" name="Shape 1220"/>
            <p:cNvSpPr/>
            <p:nvPr/>
          </p:nvSpPr>
          <p:spPr>
            <a:xfrm>
              <a:off x="318991" y="3635823"/>
              <a:ext cx="8566512" cy="489222"/>
            </a:xfrm>
            <a:prstGeom prst="rect">
              <a:avLst/>
            </a:prstGeom>
            <a:solidFill>
              <a:srgbClr val="097F73"/>
            </a:solidFill>
            <a:ln>
              <a:noFill/>
            </a:ln>
          </p:spPr>
          <p:txBody>
            <a:bodyPr anchorCtr="0" anchor="t" bIns="45700" lIns="91425" rIns="91425" tIns="45700">
              <a:noAutofit/>
            </a:bodyPr>
            <a:lstStyle/>
            <a:p>
              <a:pPr indent="0" lvl="0" marL="0" marR="0" rtl="0" algn="ctr">
                <a:spcBef>
                  <a:spcPts val="0"/>
                </a:spcBef>
                <a:buClr>
                  <a:schemeClr val="dk1"/>
                </a:buClr>
                <a:buFont typeface="Arial"/>
                <a:buNone/>
              </a:pPr>
              <a:r>
                <a:t/>
              </a:r>
              <a:endParaRPr b="0" i="0" sz="1400" u="none" cap="none" strike="noStrike">
                <a:solidFill>
                  <a:srgbClr val="F2F2F2"/>
                </a:solidFill>
                <a:latin typeface="Roboto"/>
                <a:ea typeface="Roboto"/>
                <a:cs typeface="Roboto"/>
                <a:sym typeface="Roboto"/>
              </a:endParaRPr>
            </a:p>
          </p:txBody>
        </p:sp>
        <p:sp>
          <p:nvSpPr>
            <p:cNvPr id="1221" name="Shape 1221"/>
            <p:cNvSpPr/>
            <p:nvPr/>
          </p:nvSpPr>
          <p:spPr>
            <a:xfrm>
              <a:off x="538697" y="3696989"/>
              <a:ext cx="1809404" cy="314412"/>
            </a:xfrm>
            <a:prstGeom prst="rect">
              <a:avLst/>
            </a:prstGeom>
            <a:noFill/>
            <a:ln>
              <a:noFill/>
            </a:ln>
          </p:spPr>
          <p:txBody>
            <a:bodyPr anchorCtr="0" anchor="t" bIns="45700" lIns="91425" rIns="91425" tIns="45700">
              <a:noAutofit/>
            </a:bodyPr>
            <a:lstStyle/>
            <a:p>
              <a:pPr indent="0" lvl="0" marL="0" marR="0" rtl="0" algn="ctr">
                <a:spcBef>
                  <a:spcPts val="0"/>
                </a:spcBef>
                <a:buClr>
                  <a:srgbClr val="FFFFFF"/>
                </a:buClr>
                <a:buSzPct val="25000"/>
                <a:buFont typeface="Roboto"/>
                <a:buNone/>
              </a:pPr>
              <a:r>
                <a:rPr b="1" i="0" lang="en-US" sz="1600" u="none" cap="none" strike="noStrike">
                  <a:solidFill>
                    <a:srgbClr val="FFFFFF"/>
                  </a:solidFill>
                  <a:latin typeface="Roboto"/>
                  <a:ea typeface="Roboto"/>
                  <a:cs typeface="Roboto"/>
                  <a:sym typeface="Roboto"/>
                </a:rPr>
                <a:t>Operations</a:t>
              </a:r>
            </a:p>
          </p:txBody>
        </p:sp>
        <p:sp>
          <p:nvSpPr>
            <p:cNvPr id="1222" name="Shape 1222"/>
            <p:cNvSpPr/>
            <p:nvPr/>
          </p:nvSpPr>
          <p:spPr>
            <a:xfrm>
              <a:off x="2469408" y="3615880"/>
              <a:ext cx="1654058" cy="461664"/>
            </a:xfrm>
            <a:prstGeom prst="rect">
              <a:avLst/>
            </a:prstGeom>
            <a:noFill/>
            <a:ln>
              <a:noFill/>
            </a:ln>
          </p:spPr>
          <p:txBody>
            <a:bodyPr anchorCtr="0" anchor="t" bIns="45700" lIns="91425" rIns="91425" tIns="45700">
              <a:noAutofit/>
            </a:bodyPr>
            <a:lstStyle/>
            <a:p>
              <a:pPr indent="0" lvl="0" marL="0" marR="0" rtl="0" algn="l">
                <a:spcBef>
                  <a:spcPts val="0"/>
                </a:spcBef>
                <a:buClr>
                  <a:srgbClr val="FFFFFF"/>
                </a:buClr>
                <a:buSzPct val="25000"/>
                <a:buFont typeface="Roboto"/>
                <a:buNone/>
              </a:pPr>
              <a:r>
                <a:rPr b="0" i="0" lang="en-US" sz="1200" u="none" cap="none" strike="noStrike">
                  <a:solidFill>
                    <a:srgbClr val="FFFFFF"/>
                  </a:solidFill>
                  <a:latin typeface="Roboto"/>
                  <a:ea typeface="Roboto"/>
                  <a:cs typeface="Roboto"/>
                  <a:sym typeface="Roboto"/>
                </a:rPr>
                <a:t>Zero Downtime Deployments</a:t>
              </a:r>
            </a:p>
          </p:txBody>
        </p:sp>
        <p:sp>
          <p:nvSpPr>
            <p:cNvPr id="1223" name="Shape 1223"/>
            <p:cNvSpPr/>
            <p:nvPr/>
          </p:nvSpPr>
          <p:spPr>
            <a:xfrm>
              <a:off x="4047673" y="3617942"/>
              <a:ext cx="1165133" cy="461664"/>
            </a:xfrm>
            <a:prstGeom prst="rect">
              <a:avLst/>
            </a:prstGeom>
            <a:noFill/>
            <a:ln>
              <a:noFill/>
            </a:ln>
          </p:spPr>
          <p:txBody>
            <a:bodyPr anchorCtr="0" anchor="t" bIns="45700" lIns="91425" rIns="91425" tIns="45700">
              <a:noAutofit/>
            </a:bodyPr>
            <a:lstStyle/>
            <a:p>
              <a:pPr indent="0" lvl="0" marL="0" marR="0" rtl="0" algn="ctr">
                <a:spcBef>
                  <a:spcPts val="0"/>
                </a:spcBef>
                <a:buClr>
                  <a:srgbClr val="FFFFFF"/>
                </a:buClr>
                <a:buSzPct val="25000"/>
                <a:buFont typeface="Roboto"/>
                <a:buNone/>
              </a:pPr>
              <a:r>
                <a:rPr b="0" i="0" lang="en-US" sz="1200" u="none" cap="none" strike="noStrike">
                  <a:solidFill>
                    <a:srgbClr val="FFFFFF"/>
                  </a:solidFill>
                  <a:latin typeface="Roboto"/>
                  <a:ea typeface="Roboto"/>
                  <a:cs typeface="Roboto"/>
                  <a:sym typeface="Roboto"/>
                </a:rPr>
                <a:t>Failover &amp; Recovery</a:t>
              </a:r>
            </a:p>
          </p:txBody>
        </p:sp>
        <p:sp>
          <p:nvSpPr>
            <p:cNvPr id="1224" name="Shape 1224"/>
            <p:cNvSpPr/>
            <p:nvPr/>
          </p:nvSpPr>
          <p:spPr>
            <a:xfrm>
              <a:off x="5380496" y="3681832"/>
              <a:ext cx="1027764" cy="276998"/>
            </a:xfrm>
            <a:prstGeom prst="rect">
              <a:avLst/>
            </a:prstGeom>
            <a:noFill/>
            <a:ln>
              <a:noFill/>
            </a:ln>
          </p:spPr>
          <p:txBody>
            <a:bodyPr anchorCtr="0" anchor="t" bIns="45700" lIns="91425" rIns="91425" tIns="45700">
              <a:noAutofit/>
            </a:bodyPr>
            <a:lstStyle/>
            <a:p>
              <a:pPr indent="0" lvl="0" marL="0" marR="0" rtl="0" algn="ctr">
                <a:spcBef>
                  <a:spcPts val="0"/>
                </a:spcBef>
                <a:buClr>
                  <a:srgbClr val="FFFFFF"/>
                </a:buClr>
                <a:buSzPct val="25000"/>
                <a:buFont typeface="Roboto"/>
                <a:buNone/>
              </a:pPr>
              <a:r>
                <a:rPr b="0" i="0" lang="en-US" sz="1200" u="none" cap="none" strike="noStrike">
                  <a:solidFill>
                    <a:srgbClr val="FFFFFF"/>
                  </a:solidFill>
                  <a:latin typeface="Roboto"/>
                  <a:ea typeface="Roboto"/>
                  <a:cs typeface="Roboto"/>
                  <a:sym typeface="Roboto"/>
                </a:rPr>
                <a:t>Scaling</a:t>
              </a:r>
            </a:p>
          </p:txBody>
        </p:sp>
        <p:sp>
          <p:nvSpPr>
            <p:cNvPr id="1225" name="Shape 1225"/>
            <p:cNvSpPr/>
            <p:nvPr/>
          </p:nvSpPr>
          <p:spPr>
            <a:xfrm>
              <a:off x="6525635" y="3620008"/>
              <a:ext cx="1051431" cy="461664"/>
            </a:xfrm>
            <a:prstGeom prst="rect">
              <a:avLst/>
            </a:prstGeom>
            <a:noFill/>
            <a:ln>
              <a:noFill/>
            </a:ln>
          </p:spPr>
          <p:txBody>
            <a:bodyPr anchorCtr="0" anchor="t" bIns="45700" lIns="91425" rIns="91425" tIns="45700">
              <a:noAutofit/>
            </a:bodyPr>
            <a:lstStyle/>
            <a:p>
              <a:pPr indent="0" lvl="0" marL="0" marR="0" rtl="0" algn="ctr">
                <a:spcBef>
                  <a:spcPts val="0"/>
                </a:spcBef>
                <a:buClr>
                  <a:srgbClr val="FFFFFF"/>
                </a:buClr>
                <a:buSzPct val="25000"/>
                <a:buFont typeface="Roboto"/>
                <a:buNone/>
              </a:pPr>
              <a:r>
                <a:rPr b="0" i="0" lang="en-US" sz="1200" u="none" cap="none" strike="noStrike">
                  <a:solidFill>
                    <a:srgbClr val="FFFFFF"/>
                  </a:solidFill>
                  <a:latin typeface="Roboto"/>
                  <a:ea typeface="Roboto"/>
                  <a:cs typeface="Roboto"/>
                  <a:sym typeface="Roboto"/>
                </a:rPr>
                <a:t>Security Patching</a:t>
              </a:r>
            </a:p>
          </p:txBody>
        </p:sp>
        <p:sp>
          <p:nvSpPr>
            <p:cNvPr id="1226" name="Shape 1226"/>
            <p:cNvSpPr/>
            <p:nvPr/>
          </p:nvSpPr>
          <p:spPr>
            <a:xfrm>
              <a:off x="7728210" y="3612896"/>
              <a:ext cx="1051431" cy="461664"/>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rgbClr val="FFFFFF"/>
                </a:buClr>
                <a:buSzPct val="25000"/>
                <a:buFont typeface="Roboto"/>
                <a:buNone/>
              </a:pPr>
              <a:r>
                <a:rPr b="0" i="0" lang="en-US" sz="1200" u="none" cap="none" strike="noStrike">
                  <a:solidFill>
                    <a:srgbClr val="FFFFFF"/>
                  </a:solidFill>
                  <a:latin typeface="Roboto"/>
                  <a:ea typeface="Roboto"/>
                  <a:cs typeface="Roboto"/>
                  <a:sym typeface="Roboto"/>
                </a:rPr>
                <a:t>Platform</a:t>
              </a:r>
            </a:p>
            <a:p>
              <a:pPr indent="0" lvl="0" marL="0" marR="0" rtl="0" algn="ctr">
                <a:spcBef>
                  <a:spcPts val="0"/>
                </a:spcBef>
                <a:buClr>
                  <a:srgbClr val="FFFFFF"/>
                </a:buClr>
                <a:buSzPct val="25000"/>
                <a:buFont typeface="Roboto"/>
                <a:buNone/>
              </a:pPr>
              <a:r>
                <a:rPr b="0" i="0" lang="en-US" sz="1200" u="none" cap="none" strike="noStrike">
                  <a:solidFill>
                    <a:srgbClr val="FFFFFF"/>
                  </a:solidFill>
                  <a:latin typeface="Roboto"/>
                  <a:ea typeface="Roboto"/>
                  <a:cs typeface="Roboto"/>
                  <a:sym typeface="Roboto"/>
                </a:rPr>
                <a:t>Upgrades</a:t>
              </a:r>
            </a:p>
          </p:txBody>
        </p:sp>
      </p:grpSp>
      <p:grpSp>
        <p:nvGrpSpPr>
          <p:cNvPr id="1227" name="Shape 1227"/>
          <p:cNvGrpSpPr/>
          <p:nvPr/>
        </p:nvGrpSpPr>
        <p:grpSpPr>
          <a:xfrm>
            <a:off x="2006138" y="4381724"/>
            <a:ext cx="5183907" cy="729872"/>
            <a:chOff x="184080" y="4377801"/>
            <a:chExt cx="4336745" cy="531523"/>
          </a:xfrm>
        </p:grpSpPr>
        <p:grpSp>
          <p:nvGrpSpPr>
            <p:cNvPr id="1228" name="Shape 1228"/>
            <p:cNvGrpSpPr/>
            <p:nvPr/>
          </p:nvGrpSpPr>
          <p:grpSpPr>
            <a:xfrm>
              <a:off x="184080" y="4377801"/>
              <a:ext cx="1010802" cy="527415"/>
              <a:chOff x="184080" y="4448921"/>
              <a:chExt cx="1010802" cy="527415"/>
            </a:xfrm>
          </p:grpSpPr>
          <p:pic>
            <p:nvPicPr>
              <p:cNvPr id="1229" name="Shape 1229"/>
              <p:cNvPicPr preferRelativeResize="0"/>
              <p:nvPr/>
            </p:nvPicPr>
            <p:blipFill rotWithShape="1">
              <a:blip r:embed="rId3">
                <a:alphaModFix/>
              </a:blip>
              <a:srcRect b="-4013" l="0" r="0" t="0"/>
              <a:stretch/>
            </p:blipFill>
            <p:spPr>
              <a:xfrm>
                <a:off x="184080" y="4448921"/>
                <a:ext cx="1010802" cy="527415"/>
              </a:xfrm>
              <a:prstGeom prst="rect">
                <a:avLst/>
              </a:prstGeom>
              <a:noFill/>
              <a:ln>
                <a:noFill/>
              </a:ln>
            </p:spPr>
          </p:pic>
          <p:pic>
            <p:nvPicPr>
              <p:cNvPr id="1230" name="Shape 1230"/>
              <p:cNvPicPr preferRelativeResize="0"/>
              <p:nvPr/>
            </p:nvPicPr>
            <p:blipFill rotWithShape="1">
              <a:blip r:embed="rId4">
                <a:alphaModFix/>
              </a:blip>
              <a:srcRect b="0" l="0" r="0" t="0"/>
              <a:stretch/>
            </p:blipFill>
            <p:spPr>
              <a:xfrm>
                <a:off x="378026" y="4636567"/>
                <a:ext cx="648220" cy="164130"/>
              </a:xfrm>
              <a:prstGeom prst="rect">
                <a:avLst/>
              </a:prstGeom>
              <a:noFill/>
              <a:ln>
                <a:noFill/>
              </a:ln>
            </p:spPr>
          </p:pic>
        </p:grpSp>
        <p:grpSp>
          <p:nvGrpSpPr>
            <p:cNvPr id="1231" name="Shape 1231"/>
            <p:cNvGrpSpPr/>
            <p:nvPr/>
          </p:nvGrpSpPr>
          <p:grpSpPr>
            <a:xfrm>
              <a:off x="2400042" y="4380285"/>
              <a:ext cx="1010802" cy="527415"/>
              <a:chOff x="2400042" y="4451405"/>
              <a:chExt cx="1010802" cy="527415"/>
            </a:xfrm>
          </p:grpSpPr>
          <p:pic>
            <p:nvPicPr>
              <p:cNvPr id="1232" name="Shape 1232"/>
              <p:cNvPicPr preferRelativeResize="0"/>
              <p:nvPr/>
            </p:nvPicPr>
            <p:blipFill rotWithShape="1">
              <a:blip r:embed="rId3">
                <a:alphaModFix/>
              </a:blip>
              <a:srcRect b="-4013" l="0" r="0" t="0"/>
              <a:stretch/>
            </p:blipFill>
            <p:spPr>
              <a:xfrm>
                <a:off x="2400042" y="4451405"/>
                <a:ext cx="1010802" cy="527415"/>
              </a:xfrm>
              <a:prstGeom prst="rect">
                <a:avLst/>
              </a:prstGeom>
              <a:noFill/>
              <a:ln>
                <a:noFill/>
              </a:ln>
            </p:spPr>
          </p:pic>
          <p:pic>
            <p:nvPicPr>
              <p:cNvPr descr="https://encrypted-tbn0.gstatic.com/images?q=tbn:ANd9GcRgWtweeNVNot_dJ1JZ4fATg5X0qxTniN17Zry9UylCHUwXFy8KJQ" id="1233" name="Shape 1233"/>
              <p:cNvPicPr preferRelativeResize="0"/>
              <p:nvPr/>
            </p:nvPicPr>
            <p:blipFill rotWithShape="1">
              <a:blip r:embed="rId5">
                <a:alphaModFix/>
              </a:blip>
              <a:srcRect b="0" l="0" r="0" t="0"/>
              <a:stretch/>
            </p:blipFill>
            <p:spPr>
              <a:xfrm>
                <a:off x="2576400" y="4585912"/>
                <a:ext cx="542436" cy="219842"/>
              </a:xfrm>
              <a:prstGeom prst="rect">
                <a:avLst/>
              </a:prstGeom>
              <a:noFill/>
              <a:ln>
                <a:noFill/>
              </a:ln>
            </p:spPr>
          </p:pic>
        </p:grpSp>
        <p:grpSp>
          <p:nvGrpSpPr>
            <p:cNvPr id="1234" name="Shape 1234"/>
            <p:cNvGrpSpPr/>
            <p:nvPr/>
          </p:nvGrpSpPr>
          <p:grpSpPr>
            <a:xfrm>
              <a:off x="1286159" y="4378687"/>
              <a:ext cx="1010802" cy="527415"/>
              <a:chOff x="1286159" y="4449807"/>
              <a:chExt cx="1010802" cy="527415"/>
            </a:xfrm>
          </p:grpSpPr>
          <p:pic>
            <p:nvPicPr>
              <p:cNvPr id="1235" name="Shape 1235"/>
              <p:cNvPicPr preferRelativeResize="0"/>
              <p:nvPr/>
            </p:nvPicPr>
            <p:blipFill rotWithShape="1">
              <a:blip r:embed="rId3">
                <a:alphaModFix/>
              </a:blip>
              <a:srcRect b="-4013" l="0" r="0" t="0"/>
              <a:stretch/>
            </p:blipFill>
            <p:spPr>
              <a:xfrm>
                <a:off x="1286159" y="4449807"/>
                <a:ext cx="1010802" cy="527415"/>
              </a:xfrm>
              <a:prstGeom prst="rect">
                <a:avLst/>
              </a:prstGeom>
              <a:noFill/>
              <a:ln>
                <a:noFill/>
              </a:ln>
            </p:spPr>
          </p:pic>
          <p:pic>
            <p:nvPicPr>
              <p:cNvPr descr="openstack_logo.jpg" id="1236" name="Shape 1236"/>
              <p:cNvPicPr preferRelativeResize="0"/>
              <p:nvPr/>
            </p:nvPicPr>
            <p:blipFill rotWithShape="1">
              <a:blip r:embed="rId6">
                <a:alphaModFix/>
              </a:blip>
              <a:srcRect b="0" l="4286" r="0" t="0"/>
              <a:stretch/>
            </p:blipFill>
            <p:spPr>
              <a:xfrm>
                <a:off x="1455729" y="4599298"/>
                <a:ext cx="596066" cy="198040"/>
              </a:xfrm>
              <a:prstGeom prst="rect">
                <a:avLst/>
              </a:prstGeom>
              <a:noFill/>
              <a:ln>
                <a:noFill/>
              </a:ln>
            </p:spPr>
          </p:pic>
        </p:grpSp>
        <p:grpSp>
          <p:nvGrpSpPr>
            <p:cNvPr id="1237" name="Shape 1237"/>
            <p:cNvGrpSpPr/>
            <p:nvPr/>
          </p:nvGrpSpPr>
          <p:grpSpPr>
            <a:xfrm>
              <a:off x="3510023" y="4381908"/>
              <a:ext cx="1010802" cy="527415"/>
              <a:chOff x="3510023" y="4453028"/>
              <a:chExt cx="1010802" cy="527415"/>
            </a:xfrm>
          </p:grpSpPr>
          <p:pic>
            <p:nvPicPr>
              <p:cNvPr id="1238" name="Shape 1238"/>
              <p:cNvPicPr preferRelativeResize="0"/>
              <p:nvPr/>
            </p:nvPicPr>
            <p:blipFill rotWithShape="1">
              <a:blip r:embed="rId3">
                <a:alphaModFix/>
              </a:blip>
              <a:srcRect b="-4013" l="0" r="0" t="0"/>
              <a:stretch/>
            </p:blipFill>
            <p:spPr>
              <a:xfrm>
                <a:off x="3510023" y="4453028"/>
                <a:ext cx="1010802" cy="527415"/>
              </a:xfrm>
              <a:prstGeom prst="rect">
                <a:avLst/>
              </a:prstGeom>
              <a:noFill/>
              <a:ln>
                <a:noFill/>
              </a:ln>
            </p:spPr>
          </p:pic>
          <p:pic>
            <p:nvPicPr>
              <p:cNvPr id="1239" name="Shape 1239"/>
              <p:cNvPicPr preferRelativeResize="0"/>
              <p:nvPr/>
            </p:nvPicPr>
            <p:blipFill rotWithShape="1">
              <a:blip r:embed="rId7">
                <a:alphaModFix/>
              </a:blip>
              <a:srcRect b="0" l="0" r="0" t="0"/>
              <a:stretch/>
            </p:blipFill>
            <p:spPr>
              <a:xfrm>
                <a:off x="3650837" y="4531964"/>
                <a:ext cx="327844" cy="327844"/>
              </a:xfrm>
              <a:prstGeom prst="rect">
                <a:avLst/>
              </a:prstGeom>
              <a:noFill/>
              <a:ln>
                <a:noFill/>
              </a:ln>
            </p:spPr>
          </p:pic>
          <p:sp>
            <p:nvSpPr>
              <p:cNvPr id="1240" name="Shape 1240"/>
              <p:cNvSpPr txBox="1"/>
              <p:nvPr/>
            </p:nvSpPr>
            <p:spPr>
              <a:xfrm>
                <a:off x="3860292" y="4629328"/>
                <a:ext cx="501523" cy="201722"/>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200">
                    <a:solidFill>
                      <a:srgbClr val="4C4C4C"/>
                    </a:solidFill>
                    <a:latin typeface="Arial"/>
                    <a:ea typeface="Arial"/>
                    <a:cs typeface="Arial"/>
                    <a:sym typeface="Arial"/>
                  </a:rPr>
                  <a:t>Azure</a:t>
                </a: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type="title"/>
          </p:nvPr>
        </p:nvSpPr>
        <p:spPr>
          <a:xfrm>
            <a:off x="457200" y="205979"/>
            <a:ext cx="8229600" cy="8574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rgbClr val="00AE9E"/>
              </a:buClr>
              <a:buSzPct val="25000"/>
              <a:buFont typeface="Arial"/>
              <a:buNone/>
            </a:pPr>
            <a:r>
              <a:rPr b="0" i="0" lang="en-US" sz="4000" u="none" cap="none" strike="noStrike">
                <a:solidFill>
                  <a:srgbClr val="00AE9E"/>
                </a:solidFill>
                <a:latin typeface="Arial"/>
                <a:ea typeface="Arial"/>
                <a:cs typeface="Arial"/>
                <a:sym typeface="Arial"/>
              </a:rPr>
              <a:t>Agenda</a:t>
            </a:r>
          </a:p>
        </p:txBody>
      </p:sp>
      <p:sp>
        <p:nvSpPr>
          <p:cNvPr id="112" name="Shape 112"/>
          <p:cNvSpPr txBox="1"/>
          <p:nvPr>
            <p:ph idx="1" type="body"/>
          </p:nvPr>
        </p:nvSpPr>
        <p:spPr>
          <a:xfrm>
            <a:off x="431800" y="624362"/>
            <a:ext cx="8551408" cy="384860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008774"/>
              </a:buClr>
              <a:buSzPct val="25000"/>
              <a:buFont typeface="Arial"/>
              <a:buNone/>
            </a:pPr>
            <a:r>
              <a:t/>
            </a:r>
            <a:endParaRPr b="0" i="0" sz="2800" u="none" cap="none" strike="noStrike">
              <a:solidFill>
                <a:schemeClr val="dk1"/>
              </a:solidFill>
              <a:latin typeface="Arial"/>
              <a:ea typeface="Arial"/>
              <a:cs typeface="Arial"/>
              <a:sym typeface="Arial"/>
            </a:endParaRPr>
          </a:p>
          <a:p>
            <a:pPr indent="-514350" lvl="0" marL="514350" marR="0" rtl="0" algn="l">
              <a:spcBef>
                <a:spcPts val="480"/>
              </a:spcBef>
              <a:spcAft>
                <a:spcPts val="0"/>
              </a:spcAft>
              <a:buClr>
                <a:srgbClr val="008774"/>
              </a:buClr>
              <a:buSzPct val="100000"/>
              <a:buFont typeface="Arial"/>
              <a:buAutoNum type="arabicPeriod"/>
            </a:pPr>
            <a:r>
              <a:rPr b="0" i="0" lang="en-US" sz="2400" u="none" cap="none" strike="noStrike">
                <a:solidFill>
                  <a:srgbClr val="BFBFBF"/>
                </a:solidFill>
                <a:latin typeface="Arial"/>
                <a:ea typeface="Arial"/>
                <a:cs typeface="Arial"/>
                <a:sym typeface="Arial"/>
              </a:rPr>
              <a:t>Changing Development Models</a:t>
            </a:r>
          </a:p>
          <a:p>
            <a:pPr indent="-514350" lvl="0" marL="514350" marR="0" rtl="0" algn="l">
              <a:spcBef>
                <a:spcPts val="480"/>
              </a:spcBef>
              <a:spcAft>
                <a:spcPts val="0"/>
              </a:spcAft>
              <a:buClr>
                <a:srgbClr val="008774"/>
              </a:buClr>
              <a:buSzPct val="100000"/>
              <a:buFont typeface="Arial"/>
              <a:buAutoNum type="arabicPeriod"/>
            </a:pPr>
            <a:r>
              <a:rPr b="0" i="0" lang="en-US" sz="2400" u="none" cap="none" strike="noStrike">
                <a:solidFill>
                  <a:srgbClr val="BFBFBF"/>
                </a:solidFill>
                <a:latin typeface="Arial"/>
                <a:ea typeface="Arial"/>
                <a:cs typeface="Arial"/>
                <a:sym typeface="Arial"/>
              </a:rPr>
              <a:t>Cloud Native Ecosystem &amp; Platforms</a:t>
            </a:r>
          </a:p>
          <a:p>
            <a:pPr indent="-514350" lvl="0" marL="514350" marR="0" rtl="0" algn="l">
              <a:spcBef>
                <a:spcPts val="480"/>
              </a:spcBef>
              <a:spcAft>
                <a:spcPts val="0"/>
              </a:spcAft>
              <a:buClr>
                <a:srgbClr val="008774"/>
              </a:buClr>
              <a:buSzPct val="100000"/>
              <a:buFont typeface="Arial"/>
              <a:buAutoNum type="arabicPeriod"/>
            </a:pPr>
            <a:r>
              <a:rPr b="0" i="0" lang="en-US" sz="2400" u="none" cap="none" strike="noStrike">
                <a:solidFill>
                  <a:srgbClr val="BFBFBF"/>
                </a:solidFill>
                <a:latin typeface="Arial"/>
                <a:ea typeface="Arial"/>
                <a:cs typeface="Arial"/>
                <a:sym typeface="Arial"/>
              </a:rPr>
              <a:t>Pivotal Cloud Foundry</a:t>
            </a:r>
          </a:p>
          <a:p>
            <a:pPr indent="-514350" lvl="0" marL="514350" marR="0" rtl="0" algn="l">
              <a:spcBef>
                <a:spcPts val="560"/>
              </a:spcBef>
              <a:buClr>
                <a:srgbClr val="008774"/>
              </a:buClr>
              <a:buSzPct val="100000"/>
              <a:buFont typeface="Arial"/>
              <a:buNone/>
            </a:pPr>
            <a:r>
              <a:t/>
            </a:r>
            <a:endParaRPr b="0" i="0" sz="2800" u="none" cap="none" strike="noStrike">
              <a:solidFill>
                <a:schemeClr val="dk1"/>
              </a:solidFill>
              <a:latin typeface="Arial"/>
              <a:ea typeface="Arial"/>
              <a:cs typeface="Arial"/>
              <a:sym typeface="Arial"/>
            </a:endParaRPr>
          </a:p>
        </p:txBody>
      </p:sp>
      <p:sp>
        <p:nvSpPr>
          <p:cNvPr id="113" name="Shape 113"/>
          <p:cNvSpPr txBox="1"/>
          <p:nvPr/>
        </p:nvSpPr>
        <p:spPr>
          <a:xfrm>
            <a:off x="48247" y="4861462"/>
            <a:ext cx="373337" cy="2738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4" name="Shape 1244"/>
        <p:cNvGrpSpPr/>
        <p:nvPr/>
      </p:nvGrpSpPr>
      <p:grpSpPr>
        <a:xfrm>
          <a:off x="0" y="0"/>
          <a:ext cx="0" cy="0"/>
          <a:chOff x="0" y="0"/>
          <a:chExt cx="0" cy="0"/>
        </a:xfrm>
      </p:grpSpPr>
      <p:sp>
        <p:nvSpPr>
          <p:cNvPr id="1245" name="Shape 1245"/>
          <p:cNvSpPr txBox="1"/>
          <p:nvPr>
            <p:ph type="title"/>
          </p:nvPr>
        </p:nvSpPr>
        <p:spPr>
          <a:xfrm>
            <a:off x="3601155" y="2143050"/>
            <a:ext cx="1941689" cy="857400"/>
          </a:xfrm>
          <a:prstGeom prst="rect">
            <a:avLst/>
          </a:prstGeom>
          <a:noFill/>
          <a:ln>
            <a:noFill/>
          </a:ln>
        </p:spPr>
        <p:txBody>
          <a:bodyPr anchorCtr="0" anchor="t" bIns="91425" lIns="91425" rIns="91425" tIns="91425">
            <a:noAutofit/>
          </a:bodyPr>
          <a:lstStyle/>
          <a:p>
            <a:pPr indent="0" lvl="0" marL="0" marR="0" rtl="0" algn="ctr">
              <a:spcBef>
                <a:spcPts val="0"/>
              </a:spcBef>
              <a:spcAft>
                <a:spcPts val="0"/>
              </a:spcAft>
              <a:buClr>
                <a:srgbClr val="00AE9E"/>
              </a:buClr>
              <a:buSzPct val="25000"/>
              <a:buFont typeface="Arial"/>
              <a:buNone/>
            </a:pPr>
            <a:r>
              <a:rPr b="0" i="0" lang="en-US" sz="4000" u="none" cap="none" strike="noStrike">
                <a:solidFill>
                  <a:srgbClr val="00AE9E"/>
                </a:solidFill>
                <a:latin typeface="Arial"/>
                <a:ea typeface="Arial"/>
                <a:cs typeface="Arial"/>
                <a:sym typeface="Arial"/>
              </a:rPr>
              <a:t>EXTRA</a:t>
            </a:r>
          </a:p>
        </p:txBody>
      </p:sp>
      <p:sp>
        <p:nvSpPr>
          <p:cNvPr id="1246" name="Shape 1246"/>
          <p:cNvSpPr txBox="1"/>
          <p:nvPr/>
        </p:nvSpPr>
        <p:spPr>
          <a:xfrm>
            <a:off x="48247" y="4861462"/>
            <a:ext cx="373337" cy="2738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0" name="Shape 1250"/>
        <p:cNvGrpSpPr/>
        <p:nvPr/>
      </p:nvGrpSpPr>
      <p:grpSpPr>
        <a:xfrm>
          <a:off x="0" y="0"/>
          <a:ext cx="0" cy="0"/>
          <a:chOff x="0" y="0"/>
          <a:chExt cx="0" cy="0"/>
        </a:xfrm>
      </p:grpSpPr>
      <p:sp>
        <p:nvSpPr>
          <p:cNvPr id="1251" name="Shape 1251"/>
          <p:cNvSpPr txBox="1"/>
          <p:nvPr>
            <p:ph type="title"/>
          </p:nvPr>
        </p:nvSpPr>
        <p:spPr>
          <a:xfrm>
            <a:off x="5617485" y="230789"/>
            <a:ext cx="3521363" cy="1568017"/>
          </a:xfrm>
          <a:prstGeom prst="rect">
            <a:avLst/>
          </a:prstGeom>
          <a:noFill/>
          <a:ln>
            <a:noFill/>
          </a:ln>
        </p:spPr>
        <p:txBody>
          <a:bodyPr anchorCtr="0" anchor="t" bIns="0" lIns="0" rIns="0" tIns="0">
            <a:noAutofit/>
          </a:bodyPr>
          <a:lstStyle/>
          <a:p>
            <a:pPr indent="0" lvl="0" marL="0" marR="0" rtl="0" algn="l">
              <a:lnSpc>
                <a:spcPct val="90000"/>
              </a:lnSpc>
              <a:spcBef>
                <a:spcPts val="0"/>
              </a:spcBef>
              <a:buClr>
                <a:schemeClr val="dk2"/>
              </a:buClr>
              <a:buSzPct val="25000"/>
              <a:buFont typeface="Arial"/>
              <a:buNone/>
            </a:pPr>
            <a:r>
              <a:rPr b="1" i="0" lang="en-US" sz="3200" u="none" cap="none" strike="noStrike">
                <a:solidFill>
                  <a:schemeClr val="accent2"/>
                </a:solidFill>
                <a:latin typeface="Arial"/>
                <a:ea typeface="Arial"/>
                <a:cs typeface="Arial"/>
                <a:sym typeface="Arial"/>
              </a:rPr>
              <a:t>Pivotal </a:t>
            </a:r>
            <a:br>
              <a:rPr b="1" i="0" lang="en-US" sz="3200" u="none" cap="none" strike="noStrike">
                <a:solidFill>
                  <a:schemeClr val="accent2"/>
                </a:solidFill>
                <a:latin typeface="Arial"/>
                <a:ea typeface="Arial"/>
                <a:cs typeface="Arial"/>
                <a:sym typeface="Arial"/>
              </a:rPr>
            </a:br>
            <a:r>
              <a:rPr b="1" i="0" lang="en-US" sz="3200" u="none" cap="none" strike="noStrike">
                <a:solidFill>
                  <a:schemeClr val="accent2"/>
                </a:solidFill>
                <a:latin typeface="Arial"/>
                <a:ea typeface="Arial"/>
                <a:cs typeface="Arial"/>
                <a:sym typeface="Arial"/>
              </a:rPr>
              <a:t>Cloud Foundry </a:t>
            </a:r>
            <a:r>
              <a:rPr b="0" i="1" lang="en-US" sz="3200" u="none" cap="none" strike="noStrike">
                <a:solidFill>
                  <a:srgbClr val="FFFFFF"/>
                </a:solidFill>
                <a:latin typeface="Arial"/>
                <a:ea typeface="Arial"/>
                <a:cs typeface="Arial"/>
                <a:sym typeface="Arial"/>
              </a:rPr>
              <a:t>Business Model</a:t>
            </a:r>
          </a:p>
        </p:txBody>
      </p:sp>
      <p:sp>
        <p:nvSpPr>
          <p:cNvPr id="1252" name="Shape 1252"/>
          <p:cNvSpPr txBox="1"/>
          <p:nvPr>
            <p:ph idx="1" type="body"/>
          </p:nvPr>
        </p:nvSpPr>
        <p:spPr>
          <a:xfrm>
            <a:off x="5495635" y="2020455"/>
            <a:ext cx="3643213" cy="2967927"/>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Noto Sans Symbols"/>
              <a:buNone/>
            </a:pPr>
            <a:r>
              <a:rPr b="0" i="0" lang="en-US" sz="2000" u="none" cap="none" strike="noStrike">
                <a:solidFill>
                  <a:srgbClr val="D9D9D9"/>
                </a:solidFill>
                <a:latin typeface="Arial"/>
                <a:ea typeface="Arial"/>
                <a:cs typeface="Arial"/>
                <a:sym typeface="Arial"/>
              </a:rPr>
              <a:t>Open source software provides the core platform runtime</a:t>
            </a:r>
          </a:p>
          <a:p>
            <a:pPr indent="0" lvl="0" marL="0" marR="0" rtl="0" algn="l">
              <a:spcBef>
                <a:spcPts val="1200"/>
              </a:spcBef>
              <a:spcAft>
                <a:spcPts val="0"/>
              </a:spcAft>
              <a:buClr>
                <a:schemeClr val="dk1"/>
              </a:buClr>
              <a:buSzPct val="25000"/>
              <a:buFont typeface="Noto Sans Symbols"/>
              <a:buNone/>
            </a:pPr>
            <a:r>
              <a:rPr b="0" i="0" lang="en-US" sz="2000" u="none" cap="none" strike="noStrike">
                <a:solidFill>
                  <a:srgbClr val="D9D9D9"/>
                </a:solidFill>
                <a:latin typeface="Arial"/>
                <a:ea typeface="Arial"/>
                <a:cs typeface="Arial"/>
                <a:sym typeface="Arial"/>
              </a:rPr>
              <a:t>Commercial distribution provides enterprise &amp; production ready services, support, docs, certifications, and more…</a:t>
            </a:r>
          </a:p>
          <a:p>
            <a:pPr indent="-342900" lvl="0" marL="342900" marR="0" rtl="0" algn="l">
              <a:spcBef>
                <a:spcPts val="1200"/>
              </a:spcBef>
              <a:buClr>
                <a:schemeClr val="lt1"/>
              </a:buClr>
              <a:buSzPct val="100000"/>
              <a:buFont typeface="Noto Sans Symbols"/>
              <a:buNone/>
            </a:pPr>
            <a:r>
              <a:t/>
            </a:r>
            <a:endParaRPr b="0" i="0" sz="2000" u="none" cap="none" strike="noStrike">
              <a:solidFill>
                <a:srgbClr val="D9D9D9"/>
              </a:solidFill>
              <a:latin typeface="Arial"/>
              <a:ea typeface="Arial"/>
              <a:cs typeface="Arial"/>
              <a:sym typeface="Arial"/>
            </a:endParaRPr>
          </a:p>
        </p:txBody>
      </p:sp>
      <p:sp>
        <p:nvSpPr>
          <p:cNvPr id="1253" name="Shape 1253"/>
          <p:cNvSpPr txBox="1"/>
          <p:nvPr/>
        </p:nvSpPr>
        <p:spPr>
          <a:xfrm>
            <a:off x="-4161080" y="1798808"/>
            <a:ext cx="3748084" cy="2906547"/>
          </a:xfrm>
          <a:prstGeom prst="rect">
            <a:avLst/>
          </a:prstGeom>
          <a:noFill/>
          <a:ln>
            <a:noFill/>
          </a:ln>
        </p:spPr>
        <p:txBody>
          <a:bodyPr anchorCtr="0" anchor="t" bIns="45700" lIns="91425" rIns="91425" tIns="45700">
            <a:noAutofit/>
          </a:bodyPr>
          <a:lstStyle/>
          <a:p>
            <a:pPr indent="0" lvl="0" marL="0" marR="0" rtl="0" algn="l">
              <a:spcBef>
                <a:spcPts val="0"/>
              </a:spcBef>
              <a:buClr>
                <a:schemeClr val="dk1"/>
              </a:buClr>
              <a:buFont typeface="Arial"/>
              <a:buNone/>
            </a:pPr>
            <a:r>
              <a:t/>
            </a:r>
            <a:endParaRPr sz="1800">
              <a:solidFill>
                <a:srgbClr val="4D4D4D"/>
              </a:solidFill>
              <a:latin typeface="Arial"/>
              <a:ea typeface="Arial"/>
              <a:cs typeface="Arial"/>
              <a:sym typeface="Arial"/>
            </a:endParaRPr>
          </a:p>
        </p:txBody>
      </p:sp>
      <p:grpSp>
        <p:nvGrpSpPr>
          <p:cNvPr id="1254" name="Shape 1254"/>
          <p:cNvGrpSpPr/>
          <p:nvPr/>
        </p:nvGrpSpPr>
        <p:grpSpPr>
          <a:xfrm>
            <a:off x="115453" y="84708"/>
            <a:ext cx="5195455" cy="4926492"/>
            <a:chOff x="0" y="0"/>
            <a:chExt cx="5310907" cy="5143499"/>
          </a:xfrm>
        </p:grpSpPr>
        <p:sp>
          <p:nvSpPr>
            <p:cNvPr id="1255" name="Shape 1255"/>
            <p:cNvSpPr/>
            <p:nvPr/>
          </p:nvSpPr>
          <p:spPr>
            <a:xfrm>
              <a:off x="0" y="0"/>
              <a:ext cx="5310907" cy="5143499"/>
            </a:xfrm>
            <a:prstGeom prst="roundRect">
              <a:avLst>
                <a:gd fmla="val 3011" name="adj"/>
              </a:avLst>
            </a:prstGeom>
            <a:solidFill>
              <a:srgbClr val="FFFFFF"/>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256" name="Shape 1256"/>
            <p:cNvPicPr preferRelativeResize="0"/>
            <p:nvPr/>
          </p:nvPicPr>
          <p:blipFill rotWithShape="1">
            <a:blip r:embed="rId3">
              <a:alphaModFix/>
            </a:blip>
            <a:srcRect b="0" l="0" r="0" t="0"/>
            <a:stretch/>
          </p:blipFill>
          <p:spPr>
            <a:xfrm>
              <a:off x="115454" y="84708"/>
              <a:ext cx="5103091" cy="4924277"/>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x="0" y="0"/>
          <a:ext cx="0" cy="0"/>
          <a:chOff x="0" y="0"/>
          <a:chExt cx="0" cy="0"/>
        </a:xfrm>
      </p:grpSpPr>
      <p:pic>
        <p:nvPicPr>
          <p:cNvPr id="119" name="Shape 119"/>
          <p:cNvPicPr preferRelativeResize="0"/>
          <p:nvPr/>
        </p:nvPicPr>
        <p:blipFill rotWithShape="1">
          <a:blip r:embed="rId3">
            <a:alphaModFix/>
          </a:blip>
          <a:srcRect b="3749" l="0" r="0" t="14965"/>
          <a:stretch/>
        </p:blipFill>
        <p:spPr>
          <a:xfrm>
            <a:off x="-7019" y="0"/>
            <a:ext cx="9158040" cy="5143499"/>
          </a:xfrm>
          <a:prstGeom prst="rect">
            <a:avLst/>
          </a:prstGeom>
          <a:noFill/>
          <a:ln>
            <a:noFill/>
          </a:ln>
        </p:spPr>
      </p:pic>
      <p:sp>
        <p:nvSpPr>
          <p:cNvPr id="120" name="Shape 120"/>
          <p:cNvSpPr/>
          <p:nvPr/>
        </p:nvSpPr>
        <p:spPr>
          <a:xfrm>
            <a:off x="-7019" y="0"/>
            <a:ext cx="9158040" cy="5143499"/>
          </a:xfrm>
          <a:prstGeom prst="rect">
            <a:avLst/>
          </a:prstGeom>
          <a:solidFill>
            <a:srgbClr val="182730">
              <a:alpha val="61568"/>
            </a:srgbClr>
          </a:solidFill>
          <a:ln>
            <a:noFill/>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121" name="Shape 121"/>
          <p:cNvSpPr txBox="1"/>
          <p:nvPr/>
        </p:nvSpPr>
        <p:spPr>
          <a:xfrm>
            <a:off x="623454" y="1498520"/>
            <a:ext cx="7897089" cy="646331"/>
          </a:xfrm>
          <a:prstGeom prst="rect">
            <a:avLst/>
          </a:prstGeom>
          <a:noFill/>
          <a:ln>
            <a:noFill/>
          </a:ln>
          <a:effectLst>
            <a:outerShdw blurRad="50799" rotWithShape="0" algn="tl" dir="2700000" dist="38100">
              <a:srgbClr val="000000">
                <a:alpha val="40000"/>
              </a:srgbClr>
            </a:outerShdw>
          </a:effectLst>
        </p:spPr>
        <p:txBody>
          <a:bodyPr anchorCtr="0" anchor="t" bIns="45700" lIns="91425" rIns="91425" tIns="45700">
            <a:noAutofit/>
          </a:bodyPr>
          <a:lstStyle/>
          <a:p>
            <a:pPr indent="0" lvl="0" marL="0" marR="0" rtl="0" algn="l">
              <a:spcBef>
                <a:spcPts val="0"/>
              </a:spcBef>
              <a:spcAft>
                <a:spcPts val="0"/>
              </a:spcAft>
              <a:buSzPct val="25000"/>
              <a:buNone/>
            </a:pPr>
            <a:r>
              <a:rPr b="1" lang="en-US" sz="3600">
                <a:solidFill>
                  <a:srgbClr val="00AE9E"/>
                </a:solidFill>
                <a:latin typeface="Arial"/>
                <a:ea typeface="Arial"/>
                <a:cs typeface="Arial"/>
                <a:sym typeface="Arial"/>
              </a:rPr>
              <a:t>WE BELIEVE</a:t>
            </a:r>
          </a:p>
        </p:txBody>
      </p:sp>
      <p:sp>
        <p:nvSpPr>
          <p:cNvPr id="122" name="Shape 122"/>
          <p:cNvSpPr txBox="1"/>
          <p:nvPr/>
        </p:nvSpPr>
        <p:spPr>
          <a:xfrm>
            <a:off x="623454" y="2121386"/>
            <a:ext cx="7897089" cy="80021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300">
                <a:solidFill>
                  <a:srgbClr val="FFFFFF"/>
                </a:solidFill>
                <a:latin typeface="Arial"/>
                <a:ea typeface="Arial"/>
                <a:cs typeface="Arial"/>
                <a:sym typeface="Arial"/>
              </a:rPr>
              <a:t>Transforming how the world builds software</a:t>
            </a:r>
            <a:br>
              <a:rPr lang="en-US" sz="2300">
                <a:solidFill>
                  <a:srgbClr val="FFFFFF"/>
                </a:solidFill>
                <a:latin typeface="Arial"/>
                <a:ea typeface="Arial"/>
                <a:cs typeface="Arial"/>
                <a:sym typeface="Arial"/>
              </a:rPr>
            </a:br>
            <a:r>
              <a:rPr lang="en-US" sz="2300">
                <a:solidFill>
                  <a:srgbClr val="FFFFFF"/>
                </a:solidFill>
                <a:latin typeface="Arial"/>
                <a:ea typeface="Arial"/>
                <a:cs typeface="Arial"/>
                <a:sym typeface="Arial"/>
              </a:rPr>
              <a:t>will shape the future.</a:t>
            </a:r>
          </a:p>
        </p:txBody>
      </p:sp>
      <p:pic>
        <p:nvPicPr>
          <p:cNvPr descr="Pivotal_White.png" id="123" name="Shape 123"/>
          <p:cNvPicPr preferRelativeResize="0"/>
          <p:nvPr/>
        </p:nvPicPr>
        <p:blipFill rotWithShape="1">
          <a:blip r:embed="rId4">
            <a:alphaModFix/>
          </a:blip>
          <a:srcRect b="0" l="0" r="0" t="0"/>
          <a:stretch/>
        </p:blipFill>
        <p:spPr>
          <a:xfrm>
            <a:off x="8286414" y="4854091"/>
            <a:ext cx="712061" cy="17373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p:nvPr/>
        </p:nvSpPr>
        <p:spPr>
          <a:xfrm>
            <a:off x="0" y="2724150"/>
            <a:ext cx="9143998" cy="2419348"/>
          </a:xfrm>
          <a:prstGeom prst="rect">
            <a:avLst/>
          </a:prstGeom>
          <a:solidFill>
            <a:srgbClr val="008774"/>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grpSp>
        <p:nvGrpSpPr>
          <p:cNvPr id="130" name="Shape 130"/>
          <p:cNvGrpSpPr/>
          <p:nvPr/>
        </p:nvGrpSpPr>
        <p:grpSpPr>
          <a:xfrm>
            <a:off x="3048000" y="54678"/>
            <a:ext cx="3048000" cy="5076122"/>
            <a:chOff x="3048000" y="0"/>
            <a:chExt cx="3048000" cy="5143499"/>
          </a:xfrm>
        </p:grpSpPr>
        <p:cxnSp>
          <p:nvCxnSpPr>
            <p:cNvPr id="131" name="Shape 131"/>
            <p:cNvCxnSpPr/>
            <p:nvPr/>
          </p:nvCxnSpPr>
          <p:spPr>
            <a:xfrm rot="10800000">
              <a:off x="3048000" y="0"/>
              <a:ext cx="0" cy="5143499"/>
            </a:xfrm>
            <a:prstGeom prst="straightConnector1">
              <a:avLst/>
            </a:prstGeom>
            <a:noFill/>
            <a:ln cap="flat" cmpd="sng" w="9525">
              <a:solidFill>
                <a:schemeClr val="lt2"/>
              </a:solidFill>
              <a:prstDash val="solid"/>
              <a:round/>
              <a:headEnd len="med" w="med" type="none"/>
              <a:tailEnd len="med" w="med" type="none"/>
            </a:ln>
          </p:spPr>
        </p:cxnSp>
        <p:cxnSp>
          <p:nvCxnSpPr>
            <p:cNvPr id="132" name="Shape 132"/>
            <p:cNvCxnSpPr/>
            <p:nvPr/>
          </p:nvCxnSpPr>
          <p:spPr>
            <a:xfrm rot="10800000">
              <a:off x="6096001" y="0"/>
              <a:ext cx="0" cy="5143499"/>
            </a:xfrm>
            <a:prstGeom prst="straightConnector1">
              <a:avLst/>
            </a:prstGeom>
            <a:noFill/>
            <a:ln cap="flat" cmpd="sng" w="9525">
              <a:solidFill>
                <a:schemeClr val="lt2"/>
              </a:solidFill>
              <a:prstDash val="solid"/>
              <a:round/>
              <a:headEnd len="med" w="med" type="none"/>
              <a:tailEnd len="med" w="med" type="none"/>
            </a:ln>
          </p:spPr>
        </p:cxnSp>
      </p:grpSp>
      <p:grpSp>
        <p:nvGrpSpPr>
          <p:cNvPr id="133" name="Shape 133"/>
          <p:cNvGrpSpPr/>
          <p:nvPr/>
        </p:nvGrpSpPr>
        <p:grpSpPr>
          <a:xfrm>
            <a:off x="3087007" y="86653"/>
            <a:ext cx="2926443" cy="4806349"/>
            <a:chOff x="3087007" y="86653"/>
            <a:chExt cx="2926443" cy="4806349"/>
          </a:xfrm>
        </p:grpSpPr>
        <p:sp>
          <p:nvSpPr>
            <p:cNvPr id="134" name="Shape 134"/>
            <p:cNvSpPr txBox="1"/>
            <p:nvPr/>
          </p:nvSpPr>
          <p:spPr>
            <a:xfrm>
              <a:off x="3087007" y="86653"/>
              <a:ext cx="2926443" cy="430886"/>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1" lang="en-US" sz="2200">
                  <a:solidFill>
                    <a:srgbClr val="00AE9E"/>
                  </a:solidFill>
                  <a:latin typeface="Arial"/>
                  <a:ea typeface="Arial"/>
                  <a:cs typeface="Arial"/>
                  <a:sym typeface="Arial"/>
                </a:rPr>
                <a:t>Continuous Delivery</a:t>
              </a:r>
            </a:p>
          </p:txBody>
        </p:sp>
        <p:grpSp>
          <p:nvGrpSpPr>
            <p:cNvPr id="135" name="Shape 135"/>
            <p:cNvGrpSpPr/>
            <p:nvPr/>
          </p:nvGrpSpPr>
          <p:grpSpPr>
            <a:xfrm>
              <a:off x="3087007" y="568935"/>
              <a:ext cx="2926443" cy="4324067"/>
              <a:chOff x="3087007" y="568935"/>
              <a:chExt cx="2926443" cy="4324067"/>
            </a:xfrm>
          </p:grpSpPr>
          <p:pic>
            <p:nvPicPr>
              <p:cNvPr id="136" name="Shape 136"/>
              <p:cNvPicPr preferRelativeResize="0"/>
              <p:nvPr/>
            </p:nvPicPr>
            <p:blipFill rotWithShape="1">
              <a:blip r:embed="rId3">
                <a:alphaModFix/>
              </a:blip>
              <a:srcRect b="0" l="0" r="0" t="0"/>
              <a:stretch/>
            </p:blipFill>
            <p:spPr>
              <a:xfrm>
                <a:off x="3868369" y="1288557"/>
                <a:ext cx="1391710" cy="1338181"/>
              </a:xfrm>
              <a:prstGeom prst="rect">
                <a:avLst/>
              </a:prstGeom>
              <a:noFill/>
              <a:ln>
                <a:noFill/>
              </a:ln>
            </p:spPr>
          </p:pic>
          <p:sp>
            <p:nvSpPr>
              <p:cNvPr id="137" name="Shape 137"/>
              <p:cNvSpPr txBox="1"/>
              <p:nvPr/>
            </p:nvSpPr>
            <p:spPr>
              <a:xfrm>
                <a:off x="3087007" y="568935"/>
                <a:ext cx="2926442" cy="561691"/>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1" lang="en-US" sz="1400">
                    <a:solidFill>
                      <a:srgbClr val="D9D9D9"/>
                    </a:solidFill>
                    <a:latin typeface="Arial"/>
                    <a:ea typeface="Arial"/>
                    <a:cs typeface="Arial"/>
                    <a:sym typeface="Arial"/>
                  </a:rPr>
                  <a:t>Release once every 6 months</a:t>
                </a:r>
              </a:p>
              <a:p>
                <a:pPr indent="0" lvl="0" marL="0" marR="0" rtl="0" algn="ctr">
                  <a:spcBef>
                    <a:spcPts val="300"/>
                  </a:spcBef>
                  <a:spcAft>
                    <a:spcPts val="0"/>
                  </a:spcAft>
                  <a:buSzPct val="25000"/>
                  <a:buNone/>
                </a:pPr>
                <a:r>
                  <a:rPr lang="en-US" sz="1400">
                    <a:solidFill>
                      <a:srgbClr val="D9D9D9"/>
                    </a:solidFill>
                    <a:latin typeface="Arial"/>
                    <a:ea typeface="Arial"/>
                    <a:cs typeface="Arial"/>
                    <a:sym typeface="Arial"/>
                  </a:rPr>
                  <a:t>More Bugs in production</a:t>
                </a:r>
              </a:p>
            </p:txBody>
          </p:sp>
          <p:pic>
            <p:nvPicPr>
              <p:cNvPr id="138" name="Shape 138"/>
              <p:cNvPicPr preferRelativeResize="0"/>
              <p:nvPr/>
            </p:nvPicPr>
            <p:blipFill rotWithShape="1">
              <a:blip r:embed="rId4">
                <a:alphaModFix/>
              </a:blip>
              <a:srcRect b="0" l="0" r="0" t="0"/>
              <a:stretch/>
            </p:blipFill>
            <p:spPr>
              <a:xfrm>
                <a:off x="3694983" y="3321894"/>
                <a:ext cx="1790331" cy="1571108"/>
              </a:xfrm>
              <a:prstGeom prst="rect">
                <a:avLst/>
              </a:prstGeom>
              <a:noFill/>
              <a:ln>
                <a:noFill/>
              </a:ln>
            </p:spPr>
          </p:pic>
          <p:sp>
            <p:nvSpPr>
              <p:cNvPr id="139" name="Shape 139"/>
              <p:cNvSpPr txBox="1"/>
              <p:nvPr/>
            </p:nvSpPr>
            <p:spPr>
              <a:xfrm>
                <a:off x="3087007" y="2729424"/>
                <a:ext cx="2926443" cy="59247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1" lang="en-US" sz="1600">
                    <a:solidFill>
                      <a:schemeClr val="lt1"/>
                    </a:solidFill>
                    <a:latin typeface="Arial"/>
                    <a:ea typeface="Arial"/>
                    <a:cs typeface="Arial"/>
                    <a:sym typeface="Arial"/>
                  </a:rPr>
                  <a:t>Release early and often</a:t>
                </a:r>
              </a:p>
              <a:p>
                <a:pPr indent="0" lvl="0" marL="0" marR="0" rtl="0" algn="ctr">
                  <a:spcBef>
                    <a:spcPts val="300"/>
                  </a:spcBef>
                  <a:spcAft>
                    <a:spcPts val="0"/>
                  </a:spcAft>
                  <a:buSzPct val="25000"/>
                  <a:buNone/>
                </a:pPr>
                <a:r>
                  <a:rPr lang="en-US" sz="1400">
                    <a:solidFill>
                      <a:schemeClr val="lt1"/>
                    </a:solidFill>
                    <a:latin typeface="Arial"/>
                    <a:ea typeface="Arial"/>
                    <a:cs typeface="Arial"/>
                    <a:sym typeface="Arial"/>
                  </a:rPr>
                  <a:t>Higher Quality of Code</a:t>
                </a:r>
              </a:p>
            </p:txBody>
          </p:sp>
        </p:grpSp>
      </p:grpSp>
      <p:grpSp>
        <p:nvGrpSpPr>
          <p:cNvPr id="140" name="Shape 140"/>
          <p:cNvGrpSpPr/>
          <p:nvPr/>
        </p:nvGrpSpPr>
        <p:grpSpPr>
          <a:xfrm>
            <a:off x="0" y="67377"/>
            <a:ext cx="3048000" cy="4721070"/>
            <a:chOff x="0" y="67377"/>
            <a:chExt cx="3048000" cy="4721070"/>
          </a:xfrm>
        </p:grpSpPr>
        <p:sp>
          <p:nvSpPr>
            <p:cNvPr id="141" name="Shape 141"/>
            <p:cNvSpPr txBox="1"/>
            <p:nvPr/>
          </p:nvSpPr>
          <p:spPr>
            <a:xfrm>
              <a:off x="440614" y="67377"/>
              <a:ext cx="2240982" cy="430886"/>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1" lang="en-US" sz="2200">
                  <a:solidFill>
                    <a:schemeClr val="accent2"/>
                  </a:solidFill>
                  <a:latin typeface="Arial"/>
                  <a:ea typeface="Arial"/>
                  <a:cs typeface="Arial"/>
                  <a:sym typeface="Arial"/>
                </a:rPr>
                <a:t>DevOps</a:t>
              </a:r>
            </a:p>
          </p:txBody>
        </p:sp>
        <p:grpSp>
          <p:nvGrpSpPr>
            <p:cNvPr id="142" name="Shape 142"/>
            <p:cNvGrpSpPr/>
            <p:nvPr/>
          </p:nvGrpSpPr>
          <p:grpSpPr>
            <a:xfrm>
              <a:off x="0" y="568935"/>
              <a:ext cx="3048000" cy="4219512"/>
              <a:chOff x="0" y="568935"/>
              <a:chExt cx="3048000" cy="4219512"/>
            </a:xfrm>
          </p:grpSpPr>
          <p:sp>
            <p:nvSpPr>
              <p:cNvPr id="143" name="Shape 143"/>
              <p:cNvSpPr txBox="1"/>
              <p:nvPr/>
            </p:nvSpPr>
            <p:spPr>
              <a:xfrm>
                <a:off x="0" y="568935"/>
                <a:ext cx="3048000" cy="777135"/>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1" lang="en-US" sz="1400">
                    <a:solidFill>
                      <a:srgbClr val="D9D9D9"/>
                    </a:solidFill>
                    <a:latin typeface="Arial"/>
                    <a:ea typeface="Arial"/>
                    <a:cs typeface="Arial"/>
                    <a:sym typeface="Arial"/>
                  </a:rPr>
                  <a:t>Not my problem</a:t>
                </a:r>
              </a:p>
              <a:p>
                <a:pPr indent="0" lvl="0" marL="0" marR="0" rtl="0" algn="ctr">
                  <a:spcBef>
                    <a:spcPts val="300"/>
                  </a:spcBef>
                  <a:spcAft>
                    <a:spcPts val="0"/>
                  </a:spcAft>
                  <a:buSzPct val="25000"/>
                  <a:buNone/>
                </a:pPr>
                <a:r>
                  <a:rPr lang="en-US" sz="1400">
                    <a:solidFill>
                      <a:srgbClr val="D9D9D9"/>
                    </a:solidFill>
                    <a:latin typeface="Arial"/>
                    <a:ea typeface="Arial"/>
                    <a:cs typeface="Arial"/>
                    <a:sym typeface="Arial"/>
                  </a:rPr>
                  <a:t>Separate tools, varied incentives, opaque process</a:t>
                </a:r>
              </a:p>
            </p:txBody>
          </p:sp>
          <p:sp>
            <p:nvSpPr>
              <p:cNvPr id="144" name="Shape 144"/>
              <p:cNvSpPr txBox="1"/>
              <p:nvPr/>
            </p:nvSpPr>
            <p:spPr>
              <a:xfrm>
                <a:off x="0" y="2735318"/>
                <a:ext cx="2832022" cy="777135"/>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1" lang="en-US" sz="1400">
                    <a:solidFill>
                      <a:schemeClr val="lt1"/>
                    </a:solidFill>
                    <a:latin typeface="Arial"/>
                    <a:ea typeface="Arial"/>
                    <a:cs typeface="Arial"/>
                    <a:sym typeface="Arial"/>
                  </a:rPr>
                  <a:t>Shared responsibility</a:t>
                </a:r>
              </a:p>
              <a:p>
                <a:pPr indent="0" lvl="0" marL="0" marR="0" rtl="0" algn="ctr">
                  <a:spcBef>
                    <a:spcPts val="300"/>
                  </a:spcBef>
                  <a:spcAft>
                    <a:spcPts val="0"/>
                  </a:spcAft>
                  <a:buSzPct val="25000"/>
                  <a:buNone/>
                </a:pPr>
                <a:r>
                  <a:rPr lang="en-US" sz="1400">
                    <a:solidFill>
                      <a:schemeClr val="lt1"/>
                    </a:solidFill>
                    <a:latin typeface="Arial"/>
                    <a:ea typeface="Arial"/>
                    <a:cs typeface="Arial"/>
                    <a:sym typeface="Arial"/>
                  </a:rPr>
                  <a:t>Common incentives, tools, process and culture</a:t>
                </a:r>
              </a:p>
            </p:txBody>
          </p:sp>
          <p:pic>
            <p:nvPicPr>
              <p:cNvPr id="145" name="Shape 145"/>
              <p:cNvPicPr preferRelativeResize="0"/>
              <p:nvPr/>
            </p:nvPicPr>
            <p:blipFill rotWithShape="1">
              <a:blip r:embed="rId5">
                <a:alphaModFix/>
              </a:blip>
              <a:srcRect b="0" l="0" r="0" t="0"/>
              <a:stretch/>
            </p:blipFill>
            <p:spPr>
              <a:xfrm>
                <a:off x="809529" y="1376529"/>
                <a:ext cx="1477501" cy="1243489"/>
              </a:xfrm>
              <a:prstGeom prst="rect">
                <a:avLst/>
              </a:prstGeom>
              <a:noFill/>
              <a:ln>
                <a:noFill/>
              </a:ln>
            </p:spPr>
          </p:pic>
          <p:pic>
            <p:nvPicPr>
              <p:cNvPr id="146" name="Shape 146"/>
              <p:cNvPicPr preferRelativeResize="0"/>
              <p:nvPr/>
            </p:nvPicPr>
            <p:blipFill rotWithShape="1">
              <a:blip r:embed="rId6">
                <a:alphaModFix/>
              </a:blip>
              <a:srcRect b="0" l="0" r="0" t="0"/>
              <a:stretch/>
            </p:blipFill>
            <p:spPr>
              <a:xfrm>
                <a:off x="586350" y="3825405"/>
                <a:ext cx="1926083" cy="963041"/>
              </a:xfrm>
              <a:prstGeom prst="rect">
                <a:avLst/>
              </a:prstGeom>
              <a:noFill/>
              <a:ln>
                <a:noFill/>
              </a:ln>
            </p:spPr>
          </p:pic>
        </p:grpSp>
      </p:grpSp>
      <p:grpSp>
        <p:nvGrpSpPr>
          <p:cNvPr id="147" name="Shape 147"/>
          <p:cNvGrpSpPr/>
          <p:nvPr/>
        </p:nvGrpSpPr>
        <p:grpSpPr>
          <a:xfrm>
            <a:off x="6096001" y="86653"/>
            <a:ext cx="3047999" cy="4896873"/>
            <a:chOff x="6108701" y="86653"/>
            <a:chExt cx="3047999" cy="4896873"/>
          </a:xfrm>
        </p:grpSpPr>
        <p:sp>
          <p:nvSpPr>
            <p:cNvPr id="148" name="Shape 148"/>
            <p:cNvSpPr txBox="1"/>
            <p:nvPr/>
          </p:nvSpPr>
          <p:spPr>
            <a:xfrm>
              <a:off x="6574750" y="86653"/>
              <a:ext cx="2240982" cy="430886"/>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1" lang="en-US" sz="2200">
                  <a:solidFill>
                    <a:srgbClr val="00AE9E"/>
                  </a:solidFill>
                  <a:latin typeface="Arial"/>
                  <a:ea typeface="Arial"/>
                  <a:cs typeface="Arial"/>
                  <a:sym typeface="Arial"/>
                </a:rPr>
                <a:t>Microservices</a:t>
              </a:r>
            </a:p>
          </p:txBody>
        </p:sp>
        <p:grpSp>
          <p:nvGrpSpPr>
            <p:cNvPr id="149" name="Shape 149"/>
            <p:cNvGrpSpPr/>
            <p:nvPr/>
          </p:nvGrpSpPr>
          <p:grpSpPr>
            <a:xfrm>
              <a:off x="6108701" y="568935"/>
              <a:ext cx="3047999" cy="4414591"/>
              <a:chOff x="6108701" y="568935"/>
              <a:chExt cx="3047999" cy="4414591"/>
            </a:xfrm>
          </p:grpSpPr>
          <p:sp>
            <p:nvSpPr>
              <p:cNvPr id="150" name="Shape 150"/>
              <p:cNvSpPr txBox="1"/>
              <p:nvPr/>
            </p:nvSpPr>
            <p:spPr>
              <a:xfrm>
                <a:off x="6108701" y="568935"/>
                <a:ext cx="3047999" cy="561691"/>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1" lang="en-US" sz="1400">
                    <a:solidFill>
                      <a:srgbClr val="D8D8D8"/>
                    </a:solidFill>
                    <a:latin typeface="Arial"/>
                    <a:ea typeface="Arial"/>
                    <a:cs typeface="Arial"/>
                    <a:sym typeface="Arial"/>
                  </a:rPr>
                  <a:t>Tightly coupled components</a:t>
                </a:r>
              </a:p>
              <a:p>
                <a:pPr indent="0" lvl="0" marL="0" marR="0" rtl="0" algn="ctr">
                  <a:spcBef>
                    <a:spcPts val="300"/>
                  </a:spcBef>
                  <a:spcAft>
                    <a:spcPts val="0"/>
                  </a:spcAft>
                  <a:buSzPct val="25000"/>
                  <a:buNone/>
                </a:pPr>
                <a:r>
                  <a:rPr lang="en-US" sz="1400">
                    <a:solidFill>
                      <a:srgbClr val="D8D8D8"/>
                    </a:solidFill>
                    <a:latin typeface="Arial"/>
                    <a:ea typeface="Arial"/>
                    <a:cs typeface="Arial"/>
                    <a:sym typeface="Arial"/>
                  </a:rPr>
                  <a:t>Slow deployment cycles</a:t>
                </a:r>
              </a:p>
            </p:txBody>
          </p:sp>
          <p:pic>
            <p:nvPicPr>
              <p:cNvPr id="151" name="Shape 151"/>
              <p:cNvPicPr preferRelativeResize="0"/>
              <p:nvPr/>
            </p:nvPicPr>
            <p:blipFill rotWithShape="1">
              <a:blip r:embed="rId7">
                <a:alphaModFix/>
              </a:blip>
              <a:srcRect b="0" l="0" r="0" t="0"/>
              <a:stretch/>
            </p:blipFill>
            <p:spPr>
              <a:xfrm>
                <a:off x="7119152" y="1346070"/>
                <a:ext cx="1182329" cy="1274759"/>
              </a:xfrm>
              <a:prstGeom prst="rect">
                <a:avLst/>
              </a:prstGeom>
              <a:noFill/>
              <a:ln>
                <a:noFill/>
              </a:ln>
            </p:spPr>
          </p:pic>
          <p:sp>
            <p:nvSpPr>
              <p:cNvPr id="152" name="Shape 152"/>
              <p:cNvSpPr txBox="1"/>
              <p:nvPr/>
            </p:nvSpPr>
            <p:spPr>
              <a:xfrm>
                <a:off x="6108701" y="2748625"/>
                <a:ext cx="3047999" cy="623248"/>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1" lang="en-US" sz="1600">
                    <a:solidFill>
                      <a:schemeClr val="lt1"/>
                    </a:solidFill>
                    <a:latin typeface="Arial"/>
                    <a:ea typeface="Arial"/>
                    <a:cs typeface="Arial"/>
                    <a:sym typeface="Arial"/>
                  </a:rPr>
                  <a:t>Loosely coupled components</a:t>
                </a:r>
              </a:p>
              <a:p>
                <a:pPr indent="0" lvl="0" marL="0" marR="0" rtl="0" algn="ctr">
                  <a:spcBef>
                    <a:spcPts val="300"/>
                  </a:spcBef>
                  <a:spcAft>
                    <a:spcPts val="0"/>
                  </a:spcAft>
                  <a:buSzPct val="25000"/>
                  <a:buNone/>
                </a:pPr>
                <a:r>
                  <a:rPr lang="en-US" sz="1600">
                    <a:solidFill>
                      <a:schemeClr val="lt1"/>
                    </a:solidFill>
                    <a:latin typeface="Arial"/>
                    <a:ea typeface="Arial"/>
                    <a:cs typeface="Arial"/>
                    <a:sym typeface="Arial"/>
                  </a:rPr>
                  <a:t>Automated deployments</a:t>
                </a:r>
              </a:p>
            </p:txBody>
          </p:sp>
          <p:pic>
            <p:nvPicPr>
              <p:cNvPr id="153" name="Shape 153"/>
              <p:cNvPicPr preferRelativeResize="0"/>
              <p:nvPr/>
            </p:nvPicPr>
            <p:blipFill rotWithShape="1">
              <a:blip r:embed="rId8">
                <a:alphaModFix/>
              </a:blip>
              <a:srcRect b="0" l="0" r="0" t="0"/>
              <a:stretch/>
            </p:blipFill>
            <p:spPr>
              <a:xfrm rot="-5400000">
                <a:off x="6903570" y="3442675"/>
                <a:ext cx="1471069" cy="1610632"/>
              </a:xfrm>
              <a:prstGeom prst="rect">
                <a:avLst/>
              </a:prstGeom>
              <a:noFill/>
              <a:ln>
                <a:noFill/>
              </a:ln>
            </p:spPr>
          </p:pic>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5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pic>
        <p:nvPicPr>
          <p:cNvPr id="159" name="Shape 159"/>
          <p:cNvPicPr preferRelativeResize="0"/>
          <p:nvPr/>
        </p:nvPicPr>
        <p:blipFill rotWithShape="1">
          <a:blip r:embed="rId3">
            <a:alphaModFix/>
          </a:blip>
          <a:srcRect b="0" l="0" r="0" t="0"/>
          <a:stretch/>
        </p:blipFill>
        <p:spPr>
          <a:xfrm>
            <a:off x="1810365" y="1597387"/>
            <a:ext cx="7134278" cy="3074880"/>
          </a:xfrm>
          <a:prstGeom prst="rect">
            <a:avLst/>
          </a:prstGeom>
          <a:noFill/>
          <a:ln>
            <a:noFill/>
          </a:ln>
        </p:spPr>
      </p:pic>
      <p:sp>
        <p:nvSpPr>
          <p:cNvPr id="160" name="Shape 160"/>
          <p:cNvSpPr/>
          <p:nvPr/>
        </p:nvSpPr>
        <p:spPr>
          <a:xfrm>
            <a:off x="1544908" y="4840294"/>
            <a:ext cx="5957360" cy="284692"/>
          </a:xfrm>
          <a:prstGeom prst="rect">
            <a:avLst/>
          </a:prstGeom>
          <a:noFill/>
          <a:ln>
            <a:noFill/>
          </a:ln>
        </p:spPr>
        <p:txBody>
          <a:bodyPr anchorCtr="0" anchor="ctr" bIns="19050" lIns="19050" rIns="19050" tIns="19050">
            <a:noAutofit/>
          </a:bodyPr>
          <a:lstStyle/>
          <a:p>
            <a:pPr indent="0" lvl="0" marL="0" marR="0" rtl="0" algn="ctr">
              <a:spcBef>
                <a:spcPts val="0"/>
              </a:spcBef>
              <a:buSzPct val="25000"/>
              <a:buNone/>
            </a:pPr>
            <a:r>
              <a:rPr lang="en-US" sz="1600">
                <a:solidFill>
                  <a:srgbClr val="D9D9D9"/>
                </a:solidFill>
                <a:latin typeface="Arial"/>
                <a:ea typeface="Arial"/>
                <a:cs typeface="Arial"/>
                <a:sym typeface="Arial"/>
              </a:rPr>
              <a:t>Sources: “Electric Cloud LinkedIn Survey to software developers”</a:t>
            </a:r>
          </a:p>
        </p:txBody>
      </p:sp>
      <p:grpSp>
        <p:nvGrpSpPr>
          <p:cNvPr id="161" name="Shape 161"/>
          <p:cNvGrpSpPr/>
          <p:nvPr/>
        </p:nvGrpSpPr>
        <p:grpSpPr>
          <a:xfrm>
            <a:off x="233573" y="1830550"/>
            <a:ext cx="2919440" cy="1629995"/>
            <a:chOff x="607174" y="1826406"/>
            <a:chExt cx="2408835" cy="2036017"/>
          </a:xfrm>
        </p:grpSpPr>
        <p:sp>
          <p:nvSpPr>
            <p:cNvPr id="162" name="Shape 162"/>
            <p:cNvSpPr txBox="1"/>
            <p:nvPr/>
          </p:nvSpPr>
          <p:spPr>
            <a:xfrm>
              <a:off x="607174" y="2585133"/>
              <a:ext cx="2408835" cy="474126"/>
            </a:xfrm>
            <a:prstGeom prst="rect">
              <a:avLst/>
            </a:prstGeom>
            <a:noFill/>
            <a:ln>
              <a:noFill/>
            </a:ln>
          </p:spPr>
          <p:txBody>
            <a:bodyPr anchorCtr="0" anchor="ctr" bIns="50775" lIns="50775" rIns="50775" tIns="50775">
              <a:noAutofit/>
            </a:bodyPr>
            <a:lstStyle/>
            <a:p>
              <a:pPr indent="0" lvl="0" marL="0" marR="0" rtl="0" algn="r">
                <a:spcBef>
                  <a:spcPts val="0"/>
                </a:spcBef>
                <a:buSzPct val="25000"/>
                <a:buNone/>
              </a:pPr>
              <a:r>
                <a:rPr lang="en-US" sz="1800">
                  <a:solidFill>
                    <a:srgbClr val="D9D9D9"/>
                  </a:solidFill>
                  <a:latin typeface="Arial"/>
                  <a:ea typeface="Arial"/>
                  <a:cs typeface="Arial"/>
                  <a:sym typeface="Arial"/>
                </a:rPr>
                <a:t>Administrative tasks</a:t>
              </a:r>
            </a:p>
          </p:txBody>
        </p:sp>
        <p:sp>
          <p:nvSpPr>
            <p:cNvPr id="163" name="Shape 163"/>
            <p:cNvSpPr txBox="1"/>
            <p:nvPr/>
          </p:nvSpPr>
          <p:spPr>
            <a:xfrm>
              <a:off x="607174" y="1826406"/>
              <a:ext cx="2408835" cy="474126"/>
            </a:xfrm>
            <a:prstGeom prst="rect">
              <a:avLst/>
            </a:prstGeom>
            <a:noFill/>
            <a:ln>
              <a:noFill/>
            </a:ln>
          </p:spPr>
          <p:txBody>
            <a:bodyPr anchorCtr="0" anchor="ctr" bIns="50775" lIns="50775" rIns="50775" tIns="50775">
              <a:noAutofit/>
            </a:bodyPr>
            <a:lstStyle/>
            <a:p>
              <a:pPr indent="0" lvl="0" marL="0" marR="0" rtl="0" algn="r">
                <a:spcBef>
                  <a:spcPts val="0"/>
                </a:spcBef>
                <a:buSzPct val="25000"/>
                <a:buNone/>
              </a:pPr>
              <a:r>
                <a:rPr lang="en-US" sz="1800">
                  <a:solidFill>
                    <a:srgbClr val="D9D9D9"/>
                  </a:solidFill>
                  <a:latin typeface="Arial"/>
                  <a:ea typeface="Arial"/>
                  <a:cs typeface="Arial"/>
                  <a:sym typeface="Arial"/>
                </a:rPr>
                <a:t>Design and Coding</a:t>
              </a:r>
            </a:p>
          </p:txBody>
        </p:sp>
        <p:sp>
          <p:nvSpPr>
            <p:cNvPr id="164" name="Shape 164"/>
            <p:cNvSpPr txBox="1"/>
            <p:nvPr/>
          </p:nvSpPr>
          <p:spPr>
            <a:xfrm>
              <a:off x="607174" y="2196840"/>
              <a:ext cx="2408835" cy="474126"/>
            </a:xfrm>
            <a:prstGeom prst="rect">
              <a:avLst/>
            </a:prstGeom>
            <a:noFill/>
            <a:ln>
              <a:noFill/>
            </a:ln>
          </p:spPr>
          <p:txBody>
            <a:bodyPr anchorCtr="0" anchor="ctr" bIns="50775" lIns="50775" rIns="50775" tIns="50775">
              <a:noAutofit/>
            </a:bodyPr>
            <a:lstStyle/>
            <a:p>
              <a:pPr indent="0" lvl="0" marL="0" marR="0" rtl="0" algn="r">
                <a:spcBef>
                  <a:spcPts val="0"/>
                </a:spcBef>
                <a:buSzPct val="25000"/>
                <a:buNone/>
              </a:pPr>
              <a:r>
                <a:rPr lang="en-US" sz="1800">
                  <a:solidFill>
                    <a:srgbClr val="D9D9D9"/>
                  </a:solidFill>
                  <a:latin typeface="Arial"/>
                  <a:ea typeface="Arial"/>
                  <a:cs typeface="Arial"/>
                  <a:sym typeface="Arial"/>
                </a:rPr>
                <a:t>Brainstorming</a:t>
              </a:r>
            </a:p>
          </p:txBody>
        </p:sp>
        <p:sp>
          <p:nvSpPr>
            <p:cNvPr id="165" name="Shape 165"/>
            <p:cNvSpPr txBox="1"/>
            <p:nvPr/>
          </p:nvSpPr>
          <p:spPr>
            <a:xfrm>
              <a:off x="607174" y="3388296"/>
              <a:ext cx="2408835" cy="474126"/>
            </a:xfrm>
            <a:prstGeom prst="rect">
              <a:avLst/>
            </a:prstGeom>
            <a:noFill/>
            <a:ln>
              <a:noFill/>
            </a:ln>
          </p:spPr>
          <p:txBody>
            <a:bodyPr anchorCtr="0" anchor="ctr" bIns="50775" lIns="50775" rIns="50775" tIns="50775">
              <a:noAutofit/>
            </a:bodyPr>
            <a:lstStyle/>
            <a:p>
              <a:pPr indent="0" lvl="0" marL="0" marR="0" rtl="0" algn="r">
                <a:spcBef>
                  <a:spcPts val="0"/>
                </a:spcBef>
                <a:buSzPct val="25000"/>
                <a:buNone/>
              </a:pPr>
              <a:r>
                <a:rPr lang="en-US" sz="1800">
                  <a:solidFill>
                    <a:srgbClr val="D9D9D9"/>
                  </a:solidFill>
                  <a:latin typeface="Arial"/>
                  <a:ea typeface="Arial"/>
                  <a:cs typeface="Arial"/>
                  <a:sym typeface="Arial"/>
                </a:rPr>
                <a:t>Waiting for Test/Build</a:t>
              </a:r>
            </a:p>
          </p:txBody>
        </p:sp>
        <p:sp>
          <p:nvSpPr>
            <p:cNvPr id="166" name="Shape 166"/>
            <p:cNvSpPr txBox="1"/>
            <p:nvPr/>
          </p:nvSpPr>
          <p:spPr>
            <a:xfrm>
              <a:off x="607174" y="2976197"/>
              <a:ext cx="2408835" cy="474126"/>
            </a:xfrm>
            <a:prstGeom prst="rect">
              <a:avLst/>
            </a:prstGeom>
            <a:noFill/>
            <a:ln>
              <a:noFill/>
            </a:ln>
          </p:spPr>
          <p:txBody>
            <a:bodyPr anchorCtr="0" anchor="ctr" bIns="50775" lIns="50775" rIns="50775" tIns="50775">
              <a:noAutofit/>
            </a:bodyPr>
            <a:lstStyle/>
            <a:p>
              <a:pPr indent="0" lvl="0" marL="0" marR="0" rtl="0" algn="r">
                <a:spcBef>
                  <a:spcPts val="0"/>
                </a:spcBef>
                <a:buSzPct val="25000"/>
                <a:buNone/>
              </a:pPr>
              <a:r>
                <a:rPr lang="en-US" sz="1800">
                  <a:solidFill>
                    <a:srgbClr val="D9D9D9"/>
                  </a:solidFill>
                  <a:latin typeface="Arial"/>
                  <a:ea typeface="Arial"/>
                  <a:cs typeface="Arial"/>
                  <a:sym typeface="Arial"/>
                </a:rPr>
                <a:t>Managing Environments </a:t>
              </a:r>
            </a:p>
          </p:txBody>
        </p:sp>
      </p:grpSp>
      <p:sp>
        <p:nvSpPr>
          <p:cNvPr id="167" name="Shape 167"/>
          <p:cNvSpPr txBox="1"/>
          <p:nvPr/>
        </p:nvSpPr>
        <p:spPr>
          <a:xfrm>
            <a:off x="3475975" y="3866287"/>
            <a:ext cx="2910794" cy="348812"/>
          </a:xfrm>
          <a:prstGeom prst="rect">
            <a:avLst/>
          </a:prstGeom>
          <a:no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D8D8D8"/>
              </a:buClr>
              <a:buSzPct val="25000"/>
              <a:buFont typeface="Arial"/>
              <a:buNone/>
            </a:pPr>
            <a:r>
              <a:rPr b="1" i="0" lang="en-US" sz="1600" u="none" cap="none" strike="noStrike">
                <a:solidFill>
                  <a:srgbClr val="D8D8D8"/>
                </a:solidFill>
                <a:latin typeface="Arial"/>
                <a:ea typeface="Arial"/>
                <a:cs typeface="Arial"/>
                <a:sym typeface="Arial"/>
              </a:rPr>
              <a:t>Average Hours/Week</a:t>
            </a:r>
          </a:p>
        </p:txBody>
      </p:sp>
      <p:sp>
        <p:nvSpPr>
          <p:cNvPr id="168" name="Shape 168"/>
          <p:cNvSpPr txBox="1"/>
          <p:nvPr>
            <p:ph type="title"/>
          </p:nvPr>
        </p:nvSpPr>
        <p:spPr>
          <a:xfrm>
            <a:off x="113720" y="149918"/>
            <a:ext cx="8564611" cy="976107"/>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D8D8D8"/>
              </a:buClr>
              <a:buSzPct val="25000"/>
              <a:buFont typeface="Arial"/>
              <a:buNone/>
            </a:pPr>
            <a:r>
              <a:rPr b="1" i="0" lang="en-US" sz="3200" u="none" cap="none" strike="noStrike">
                <a:solidFill>
                  <a:srgbClr val="D8D8D8"/>
                </a:solidFill>
                <a:latin typeface="Arial"/>
                <a:ea typeface="Arial"/>
                <a:cs typeface="Arial"/>
                <a:sym typeface="Arial"/>
              </a:rPr>
              <a:t>Software Developers Spend too Much Time </a:t>
            </a:r>
            <a:r>
              <a:rPr b="1" i="0" lang="en-US" sz="3200" u="none" cap="none" strike="noStrike">
                <a:solidFill>
                  <a:srgbClr val="00AE9E"/>
                </a:solidFill>
                <a:latin typeface="Arial"/>
                <a:ea typeface="Arial"/>
                <a:cs typeface="Arial"/>
                <a:sym typeface="Arial"/>
              </a:rPr>
              <a:t>NOT Writing Software</a:t>
            </a:r>
          </a:p>
        </p:txBody>
      </p:sp>
      <p:sp>
        <p:nvSpPr>
          <p:cNvPr id="169" name="Shape 169"/>
          <p:cNvSpPr txBox="1"/>
          <p:nvPr>
            <p:ph idx="12" type="sldNum"/>
          </p:nvPr>
        </p:nvSpPr>
        <p:spPr>
          <a:xfrm>
            <a:off x="48247" y="4861462"/>
            <a:ext cx="373337" cy="2738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170" name="Shape 170"/>
          <p:cNvSpPr/>
          <p:nvPr/>
        </p:nvSpPr>
        <p:spPr>
          <a:xfrm>
            <a:off x="467145" y="2451203"/>
            <a:ext cx="7430525" cy="1037628"/>
          </a:xfrm>
          <a:prstGeom prst="rect">
            <a:avLst/>
          </a:prstGeom>
          <a:noFill/>
          <a:ln cap="flat" cmpd="sng" w="38100">
            <a:solidFill>
              <a:srgbClr val="FFFF00">
                <a:alpha val="77647"/>
              </a:srgbClr>
            </a:solidFill>
            <a:prstDash val="dash"/>
            <a:miter/>
            <a:headEnd len="med" w="med" type="none"/>
            <a:tailEnd len="med" w="med" type="none"/>
          </a:ln>
        </p:spPr>
        <p:txBody>
          <a:bodyPr anchorCtr="0" anchor="ctr" bIns="0" lIns="0" rIns="0" tIns="0">
            <a:noAutofit/>
          </a:bodyPr>
          <a:lstStyle/>
          <a:p>
            <a:pPr indent="0" lvl="0" marL="0" marR="0" rtl="0" algn="ctr">
              <a:spcBef>
                <a:spcPts val="0"/>
              </a:spcBef>
              <a:buNone/>
            </a:pPr>
            <a:r>
              <a:t/>
            </a:r>
            <a:endParaRPr sz="1200">
              <a:solidFill>
                <a:srgbClr val="000000"/>
              </a:solidFill>
              <a:latin typeface="Helvetica Neue"/>
              <a:ea typeface="Helvetica Neue"/>
              <a:cs typeface="Helvetica Neue"/>
              <a:sym typeface="Helvetica Neue"/>
            </a:endParaRPr>
          </a:p>
        </p:txBody>
      </p:sp>
      <p:sp>
        <p:nvSpPr>
          <p:cNvPr id="171" name="Shape 171"/>
          <p:cNvSpPr txBox="1"/>
          <p:nvPr/>
        </p:nvSpPr>
        <p:spPr>
          <a:xfrm>
            <a:off x="467145" y="4215100"/>
            <a:ext cx="7689075" cy="471923"/>
          </a:xfrm>
          <a:prstGeom prst="rect">
            <a:avLst/>
          </a:prstGeom>
          <a:no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FFFF00"/>
              </a:buClr>
              <a:buSzPct val="25000"/>
              <a:buFont typeface="Arial"/>
              <a:buNone/>
            </a:pPr>
            <a:r>
              <a:rPr b="1" lang="en-US" sz="2400">
                <a:solidFill>
                  <a:srgbClr val="FFFF00"/>
                </a:solidFill>
                <a:latin typeface="Arial"/>
                <a:ea typeface="Arial"/>
                <a:cs typeface="Arial"/>
                <a:sym typeface="Arial"/>
              </a:rPr>
              <a:t>17.5 hrs ~ 40% of full work week!</a:t>
            </a:r>
          </a:p>
        </p:txBody>
      </p:sp>
      <p:grpSp>
        <p:nvGrpSpPr>
          <p:cNvPr id="172" name="Shape 172"/>
          <p:cNvGrpSpPr/>
          <p:nvPr/>
        </p:nvGrpSpPr>
        <p:grpSpPr>
          <a:xfrm>
            <a:off x="3392128" y="2478114"/>
            <a:ext cx="2097548" cy="896873"/>
            <a:chOff x="3392128" y="2478114"/>
            <a:chExt cx="2097548" cy="896873"/>
          </a:xfrm>
        </p:grpSpPr>
        <p:sp>
          <p:nvSpPr>
            <p:cNvPr id="173" name="Shape 173"/>
            <p:cNvSpPr/>
            <p:nvPr/>
          </p:nvSpPr>
          <p:spPr>
            <a:xfrm>
              <a:off x="3392128" y="2478114"/>
              <a:ext cx="2097548" cy="244360"/>
            </a:xfrm>
            <a:prstGeom prst="rect">
              <a:avLst/>
            </a:prstGeom>
            <a:gradFill>
              <a:gsLst>
                <a:gs pos="0">
                  <a:srgbClr val="0870CE"/>
                </a:gs>
                <a:gs pos="100000">
                  <a:srgbClr val="8EB8FF"/>
                </a:gs>
              </a:gsLst>
              <a:lin ang="16200000" scaled="0"/>
            </a:gradFill>
            <a:ln cap="flat" cmpd="sng" w="9525">
              <a:solidFill>
                <a:srgbClr val="1A6CB6"/>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4" name="Shape 174"/>
            <p:cNvSpPr/>
            <p:nvPr/>
          </p:nvSpPr>
          <p:spPr>
            <a:xfrm>
              <a:off x="3392130" y="2817549"/>
              <a:ext cx="760769" cy="244360"/>
            </a:xfrm>
            <a:prstGeom prst="rect">
              <a:avLst/>
            </a:prstGeom>
            <a:gradFill>
              <a:gsLst>
                <a:gs pos="0">
                  <a:srgbClr val="0870CE"/>
                </a:gs>
                <a:gs pos="100000">
                  <a:srgbClr val="8EB8FF"/>
                </a:gs>
              </a:gsLst>
              <a:lin ang="16200000" scaled="0"/>
            </a:gradFill>
            <a:ln cap="flat" cmpd="sng" w="9525">
              <a:solidFill>
                <a:srgbClr val="1A6CB6"/>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5" name="Shape 175"/>
            <p:cNvSpPr/>
            <p:nvPr/>
          </p:nvSpPr>
          <p:spPr>
            <a:xfrm>
              <a:off x="3392130" y="3130626"/>
              <a:ext cx="1592620" cy="244360"/>
            </a:xfrm>
            <a:prstGeom prst="rect">
              <a:avLst/>
            </a:prstGeom>
            <a:gradFill>
              <a:gsLst>
                <a:gs pos="0">
                  <a:srgbClr val="0870CE"/>
                </a:gs>
                <a:gs pos="100000">
                  <a:srgbClr val="8EB8FF"/>
                </a:gs>
              </a:gsLst>
              <a:lin ang="16200000" scaled="0"/>
            </a:gradFill>
            <a:ln cap="flat" cmpd="sng" w="9525">
              <a:solidFill>
                <a:srgbClr val="1A6CB6"/>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5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500"/>
                                        <p:tgtEl>
                                          <p:spTgt spid="171"/>
                                        </p:tgtEl>
                                      </p:cBhvr>
                                    </p:animEffect>
                                  </p:childTnLst>
                                </p:cTn>
                              </p:par>
                              <p:par>
                                <p:cTn fill="hold" nodeType="withEffect" presetClass="exit" presetID="10" presetSubtype="0">
                                  <p:stCondLst>
                                    <p:cond delay="0"/>
                                  </p:stCondLst>
                                  <p:childTnLst>
                                    <p:animEffect filter="fade" transition="out">
                                      <p:cBhvr>
                                        <p:cTn dur="500"/>
                                        <p:tgtEl>
                                          <p:spTgt spid="172"/>
                                        </p:tgtEl>
                                      </p:cBhvr>
                                    </p:animEffect>
                                    <p:set>
                                      <p:cBhvr>
                                        <p:cTn dur="1" fill="hold">
                                          <p:stCondLst>
                                            <p:cond delay="500"/>
                                          </p:stCondLst>
                                        </p:cTn>
                                        <p:tgtEl>
                                          <p:spTgt spid="17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67"/>
                                        </p:tgtEl>
                                      </p:cBhvr>
                                    </p:animEffect>
                                    <p:set>
                                      <p:cBhvr>
                                        <p:cTn dur="1" fill="hold">
                                          <p:stCondLst>
                                            <p:cond delay="500"/>
                                          </p:stCondLst>
                                        </p:cTn>
                                        <p:tgtEl>
                                          <p:spTgt spid="16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ph idx="12" type="sldNum"/>
          </p:nvPr>
        </p:nvSpPr>
        <p:spPr>
          <a:xfrm>
            <a:off x="48247" y="4861462"/>
            <a:ext cx="373337" cy="2738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grpSp>
        <p:nvGrpSpPr>
          <p:cNvPr id="182" name="Shape 182"/>
          <p:cNvGrpSpPr/>
          <p:nvPr/>
        </p:nvGrpSpPr>
        <p:grpSpPr>
          <a:xfrm>
            <a:off x="2560521" y="1702681"/>
            <a:ext cx="662620" cy="663615"/>
            <a:chOff x="1997666" y="627704"/>
            <a:chExt cx="879728" cy="881051"/>
          </a:xfrm>
        </p:grpSpPr>
        <p:sp>
          <p:nvSpPr>
            <p:cNvPr id="183" name="Shape 183"/>
            <p:cNvSpPr/>
            <p:nvPr/>
          </p:nvSpPr>
          <p:spPr>
            <a:xfrm>
              <a:off x="1997666" y="627704"/>
              <a:ext cx="879728" cy="881051"/>
            </a:xfrm>
            <a:prstGeom prst="ellipse">
              <a:avLst/>
            </a:prstGeom>
            <a:solidFill>
              <a:schemeClr val="accent1"/>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dk1"/>
                </a:buClr>
                <a:buFont typeface="Arial"/>
                <a:buNone/>
              </a:pPr>
              <a:r>
                <a:t/>
              </a:r>
              <a:endParaRPr b="1" i="0" sz="2400" u="none" cap="none" strike="noStrike">
                <a:solidFill>
                  <a:schemeClr val="lt1"/>
                </a:solidFill>
                <a:latin typeface="Arial"/>
                <a:ea typeface="Arial"/>
                <a:cs typeface="Arial"/>
                <a:sym typeface="Arial"/>
              </a:endParaRPr>
            </a:p>
          </p:txBody>
        </p:sp>
        <p:sp>
          <p:nvSpPr>
            <p:cNvPr id="184" name="Shape 184"/>
            <p:cNvSpPr txBox="1"/>
            <p:nvPr/>
          </p:nvSpPr>
          <p:spPr>
            <a:xfrm>
              <a:off x="2130616" y="729102"/>
              <a:ext cx="590717" cy="626552"/>
            </a:xfrm>
            <a:prstGeom prst="rect">
              <a:avLst/>
            </a:prstGeom>
            <a:solidFill>
              <a:schemeClr val="accent1"/>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lt1"/>
                </a:buClr>
                <a:buSzPct val="25000"/>
                <a:buFont typeface="Arial"/>
                <a:buNone/>
              </a:pPr>
              <a:r>
                <a:rPr b="1" i="0" lang="en-US" sz="2400" u="none" cap="none" strike="noStrike">
                  <a:solidFill>
                    <a:schemeClr val="lt1"/>
                  </a:solidFill>
                  <a:latin typeface="Arial"/>
                  <a:ea typeface="Arial"/>
                  <a:cs typeface="Arial"/>
                  <a:sym typeface="Arial"/>
                </a:rPr>
                <a:t>14</a:t>
              </a:r>
            </a:p>
          </p:txBody>
        </p:sp>
      </p:grpSp>
      <p:grpSp>
        <p:nvGrpSpPr>
          <p:cNvPr id="185" name="Shape 185"/>
          <p:cNvGrpSpPr/>
          <p:nvPr/>
        </p:nvGrpSpPr>
        <p:grpSpPr>
          <a:xfrm>
            <a:off x="3997458" y="1702681"/>
            <a:ext cx="662620" cy="663615"/>
            <a:chOff x="1997666" y="627704"/>
            <a:chExt cx="879728" cy="881051"/>
          </a:xfrm>
        </p:grpSpPr>
        <p:sp>
          <p:nvSpPr>
            <p:cNvPr id="186" name="Shape 186"/>
            <p:cNvSpPr/>
            <p:nvPr/>
          </p:nvSpPr>
          <p:spPr>
            <a:xfrm>
              <a:off x="1997666" y="627704"/>
              <a:ext cx="879728" cy="881051"/>
            </a:xfrm>
            <a:prstGeom prst="ellipse">
              <a:avLst/>
            </a:prstGeom>
            <a:solidFill>
              <a:schemeClr val="accent1"/>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dk1"/>
                </a:buClr>
                <a:buFont typeface="Arial"/>
                <a:buNone/>
              </a:pPr>
              <a:r>
                <a:t/>
              </a:r>
              <a:endParaRPr b="1" i="0" sz="2400" u="none" cap="none" strike="noStrike">
                <a:solidFill>
                  <a:schemeClr val="lt1"/>
                </a:solidFill>
                <a:latin typeface="Arial"/>
                <a:ea typeface="Arial"/>
                <a:cs typeface="Arial"/>
                <a:sym typeface="Arial"/>
              </a:endParaRPr>
            </a:p>
          </p:txBody>
        </p:sp>
        <p:sp>
          <p:nvSpPr>
            <p:cNvPr id="187" name="Shape 187"/>
            <p:cNvSpPr txBox="1"/>
            <p:nvPr/>
          </p:nvSpPr>
          <p:spPr>
            <a:xfrm>
              <a:off x="2244243" y="729102"/>
              <a:ext cx="363462" cy="626552"/>
            </a:xfrm>
            <a:prstGeom prst="rect">
              <a:avLst/>
            </a:prstGeom>
            <a:solidFill>
              <a:schemeClr val="accent1"/>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lt1"/>
                </a:buClr>
                <a:buSzPct val="25000"/>
                <a:buFont typeface="Arial"/>
                <a:buNone/>
              </a:pPr>
              <a:r>
                <a:rPr b="1" i="0" lang="en-US" sz="2400" u="none" cap="none" strike="noStrike">
                  <a:solidFill>
                    <a:schemeClr val="lt1"/>
                  </a:solidFill>
                  <a:latin typeface="Arial"/>
                  <a:ea typeface="Arial"/>
                  <a:cs typeface="Arial"/>
                  <a:sym typeface="Arial"/>
                </a:rPr>
                <a:t>4</a:t>
              </a:r>
            </a:p>
          </p:txBody>
        </p:sp>
      </p:grpSp>
      <p:grpSp>
        <p:nvGrpSpPr>
          <p:cNvPr id="188" name="Shape 188"/>
          <p:cNvGrpSpPr/>
          <p:nvPr/>
        </p:nvGrpSpPr>
        <p:grpSpPr>
          <a:xfrm>
            <a:off x="5434397" y="1702681"/>
            <a:ext cx="662620" cy="663615"/>
            <a:chOff x="1997666" y="627704"/>
            <a:chExt cx="879728" cy="881051"/>
          </a:xfrm>
        </p:grpSpPr>
        <p:sp>
          <p:nvSpPr>
            <p:cNvPr id="189" name="Shape 189"/>
            <p:cNvSpPr/>
            <p:nvPr/>
          </p:nvSpPr>
          <p:spPr>
            <a:xfrm>
              <a:off x="1997666" y="627704"/>
              <a:ext cx="879728" cy="881051"/>
            </a:xfrm>
            <a:prstGeom prst="ellipse">
              <a:avLst/>
            </a:prstGeom>
            <a:solidFill>
              <a:schemeClr val="accent1"/>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dk1"/>
                </a:buClr>
                <a:buFont typeface="Arial"/>
                <a:buNone/>
              </a:pPr>
              <a:r>
                <a:t/>
              </a:r>
              <a:endParaRPr b="1" i="0" sz="2400" u="none" cap="none" strike="noStrike">
                <a:solidFill>
                  <a:schemeClr val="lt1"/>
                </a:solidFill>
                <a:latin typeface="Arial"/>
                <a:ea typeface="Arial"/>
                <a:cs typeface="Arial"/>
                <a:sym typeface="Arial"/>
              </a:endParaRPr>
            </a:p>
          </p:txBody>
        </p:sp>
        <p:sp>
          <p:nvSpPr>
            <p:cNvPr id="190" name="Shape 190"/>
            <p:cNvSpPr txBox="1"/>
            <p:nvPr/>
          </p:nvSpPr>
          <p:spPr>
            <a:xfrm>
              <a:off x="2244243" y="729102"/>
              <a:ext cx="363462" cy="626552"/>
            </a:xfrm>
            <a:prstGeom prst="rect">
              <a:avLst/>
            </a:prstGeom>
            <a:solidFill>
              <a:schemeClr val="accent1"/>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lt1"/>
                </a:buClr>
                <a:buSzPct val="25000"/>
                <a:buFont typeface="Arial"/>
                <a:buNone/>
              </a:pPr>
              <a:r>
                <a:rPr b="1" lang="en-US" sz="2400">
                  <a:solidFill>
                    <a:schemeClr val="lt1"/>
                  </a:solidFill>
                  <a:latin typeface="Arial"/>
                  <a:ea typeface="Arial"/>
                  <a:cs typeface="Arial"/>
                  <a:sym typeface="Arial"/>
                </a:rPr>
                <a:t>7</a:t>
              </a:r>
            </a:p>
          </p:txBody>
        </p:sp>
      </p:grpSp>
      <p:grpSp>
        <p:nvGrpSpPr>
          <p:cNvPr id="191" name="Shape 191"/>
          <p:cNvGrpSpPr/>
          <p:nvPr/>
        </p:nvGrpSpPr>
        <p:grpSpPr>
          <a:xfrm>
            <a:off x="6871334" y="1702681"/>
            <a:ext cx="662620" cy="663615"/>
            <a:chOff x="1997666" y="627704"/>
            <a:chExt cx="879728" cy="881051"/>
          </a:xfrm>
        </p:grpSpPr>
        <p:sp>
          <p:nvSpPr>
            <p:cNvPr id="192" name="Shape 192"/>
            <p:cNvSpPr/>
            <p:nvPr/>
          </p:nvSpPr>
          <p:spPr>
            <a:xfrm>
              <a:off x="1997666" y="627704"/>
              <a:ext cx="879728" cy="881051"/>
            </a:xfrm>
            <a:prstGeom prst="ellipse">
              <a:avLst/>
            </a:prstGeom>
            <a:solidFill>
              <a:schemeClr val="accent1"/>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dk1"/>
                </a:buClr>
                <a:buFont typeface="Arial"/>
                <a:buNone/>
              </a:pPr>
              <a:r>
                <a:t/>
              </a:r>
              <a:endParaRPr b="1" i="0" sz="2400" u="none" cap="none" strike="noStrike">
                <a:solidFill>
                  <a:schemeClr val="lt1"/>
                </a:solidFill>
                <a:latin typeface="Arial"/>
                <a:ea typeface="Arial"/>
                <a:cs typeface="Arial"/>
                <a:sym typeface="Arial"/>
              </a:endParaRPr>
            </a:p>
          </p:txBody>
        </p:sp>
        <p:sp>
          <p:nvSpPr>
            <p:cNvPr id="193" name="Shape 193"/>
            <p:cNvSpPr txBox="1"/>
            <p:nvPr/>
          </p:nvSpPr>
          <p:spPr>
            <a:xfrm>
              <a:off x="2244243" y="729102"/>
              <a:ext cx="363462" cy="626552"/>
            </a:xfrm>
            <a:prstGeom prst="rect">
              <a:avLst/>
            </a:prstGeom>
            <a:solidFill>
              <a:schemeClr val="accent1"/>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lt1"/>
                </a:buClr>
                <a:buSzPct val="25000"/>
                <a:buFont typeface="Arial"/>
                <a:buNone/>
              </a:pPr>
              <a:r>
                <a:rPr b="1" i="0" lang="en-US" sz="2400" u="none" cap="none" strike="noStrike">
                  <a:solidFill>
                    <a:schemeClr val="lt1"/>
                  </a:solidFill>
                  <a:latin typeface="Arial"/>
                  <a:ea typeface="Arial"/>
                  <a:cs typeface="Arial"/>
                  <a:sym typeface="Arial"/>
                </a:rPr>
                <a:t>6</a:t>
              </a:r>
            </a:p>
          </p:txBody>
        </p:sp>
      </p:grpSp>
      <p:sp>
        <p:nvSpPr>
          <p:cNvPr id="194" name="Shape 194"/>
          <p:cNvSpPr/>
          <p:nvPr/>
        </p:nvSpPr>
        <p:spPr>
          <a:xfrm>
            <a:off x="1066976" y="1249482"/>
            <a:ext cx="789788" cy="46166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1200">
                <a:solidFill>
                  <a:srgbClr val="D9D9D9"/>
                </a:solidFill>
                <a:latin typeface="Arial"/>
                <a:ea typeface="Arial"/>
                <a:cs typeface="Arial"/>
                <a:sym typeface="Arial"/>
              </a:rPr>
              <a:t>Request VMs</a:t>
            </a:r>
          </a:p>
        </p:txBody>
      </p:sp>
      <p:sp>
        <p:nvSpPr>
          <p:cNvPr id="195" name="Shape 195"/>
          <p:cNvSpPr/>
          <p:nvPr/>
        </p:nvSpPr>
        <p:spPr>
          <a:xfrm>
            <a:off x="2325518" y="1249482"/>
            <a:ext cx="1032317" cy="46166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1200">
                <a:solidFill>
                  <a:srgbClr val="D9D9D9"/>
                </a:solidFill>
                <a:latin typeface="Arial"/>
                <a:ea typeface="Arial"/>
                <a:cs typeface="Arial"/>
                <a:sym typeface="Arial"/>
              </a:rPr>
              <a:t>Request Network</a:t>
            </a:r>
          </a:p>
        </p:txBody>
      </p:sp>
      <p:sp>
        <p:nvSpPr>
          <p:cNvPr id="196" name="Shape 196"/>
          <p:cNvSpPr/>
          <p:nvPr/>
        </p:nvSpPr>
        <p:spPr>
          <a:xfrm>
            <a:off x="3706587" y="1249482"/>
            <a:ext cx="1335734" cy="46166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1200">
                <a:solidFill>
                  <a:srgbClr val="D9D9D9"/>
                </a:solidFill>
                <a:latin typeface="Arial"/>
                <a:ea typeface="Arial"/>
                <a:cs typeface="Arial"/>
                <a:sym typeface="Arial"/>
              </a:rPr>
              <a:t>Request Software Install</a:t>
            </a:r>
          </a:p>
        </p:txBody>
      </p:sp>
      <p:sp>
        <p:nvSpPr>
          <p:cNvPr id="197" name="Shape 197"/>
          <p:cNvSpPr/>
          <p:nvPr/>
        </p:nvSpPr>
        <p:spPr>
          <a:xfrm>
            <a:off x="5228328" y="1249482"/>
            <a:ext cx="1054695" cy="46166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1200">
                <a:solidFill>
                  <a:srgbClr val="D9D9D9"/>
                </a:solidFill>
                <a:latin typeface="Arial"/>
                <a:ea typeface="Arial"/>
                <a:cs typeface="Arial"/>
                <a:sym typeface="Arial"/>
              </a:rPr>
              <a:t>Request Database</a:t>
            </a:r>
          </a:p>
        </p:txBody>
      </p:sp>
      <p:sp>
        <p:nvSpPr>
          <p:cNvPr id="198" name="Shape 198"/>
          <p:cNvSpPr/>
          <p:nvPr/>
        </p:nvSpPr>
        <p:spPr>
          <a:xfrm>
            <a:off x="6306219" y="1249482"/>
            <a:ext cx="1795785" cy="46166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1200">
                <a:solidFill>
                  <a:srgbClr val="D9D9D9"/>
                </a:solidFill>
                <a:latin typeface="Arial"/>
                <a:ea typeface="Arial"/>
                <a:cs typeface="Arial"/>
                <a:sym typeface="Arial"/>
              </a:rPr>
              <a:t>Random Network Troubleshooting</a:t>
            </a:r>
          </a:p>
        </p:txBody>
      </p:sp>
      <p:sp>
        <p:nvSpPr>
          <p:cNvPr id="199" name="Shape 199"/>
          <p:cNvSpPr/>
          <p:nvPr/>
        </p:nvSpPr>
        <p:spPr>
          <a:xfrm>
            <a:off x="723341" y="3850101"/>
            <a:ext cx="1452030" cy="646331"/>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1200">
                <a:solidFill>
                  <a:srgbClr val="D9D9D9"/>
                </a:solidFill>
                <a:latin typeface="Arial"/>
                <a:ea typeface="Arial"/>
                <a:cs typeface="Arial"/>
                <a:sym typeface="Arial"/>
              </a:rPr>
              <a:t>Random Middleware/OS Troubleshooting</a:t>
            </a:r>
          </a:p>
        </p:txBody>
      </p:sp>
      <p:sp>
        <p:nvSpPr>
          <p:cNvPr id="200" name="Shape 200"/>
          <p:cNvSpPr/>
          <p:nvPr/>
        </p:nvSpPr>
        <p:spPr>
          <a:xfrm>
            <a:off x="2369968" y="3849467"/>
            <a:ext cx="1073437" cy="46166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1200">
                <a:solidFill>
                  <a:srgbClr val="D9D9D9"/>
                </a:solidFill>
                <a:latin typeface="Arial"/>
                <a:ea typeface="Arial"/>
                <a:cs typeface="Arial"/>
                <a:sym typeface="Arial"/>
              </a:rPr>
              <a:t>Develop App</a:t>
            </a:r>
          </a:p>
        </p:txBody>
      </p:sp>
      <p:sp>
        <p:nvSpPr>
          <p:cNvPr id="201" name="Shape 201"/>
          <p:cNvSpPr/>
          <p:nvPr/>
        </p:nvSpPr>
        <p:spPr>
          <a:xfrm>
            <a:off x="3619987" y="3849467"/>
            <a:ext cx="1352946" cy="646331"/>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1200">
                <a:solidFill>
                  <a:srgbClr val="D9D9D9"/>
                </a:solidFill>
                <a:latin typeface="Arial"/>
                <a:ea typeface="Arial"/>
                <a:cs typeface="Arial"/>
                <a:sym typeface="Arial"/>
              </a:rPr>
              <a:t>User Acceptance Testing</a:t>
            </a:r>
          </a:p>
        </p:txBody>
      </p:sp>
      <p:sp>
        <p:nvSpPr>
          <p:cNvPr id="202" name="Shape 202"/>
          <p:cNvSpPr/>
          <p:nvPr/>
        </p:nvSpPr>
        <p:spPr>
          <a:xfrm>
            <a:off x="5103048" y="3849466"/>
            <a:ext cx="1401134" cy="46166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1200">
                <a:solidFill>
                  <a:srgbClr val="D9D9D9"/>
                </a:solidFill>
                <a:latin typeface="Arial"/>
                <a:ea typeface="Arial"/>
                <a:cs typeface="Arial"/>
                <a:sym typeface="Arial"/>
              </a:rPr>
              <a:t>QA/Production</a:t>
            </a:r>
            <a:br>
              <a:rPr b="1" lang="en-US" sz="1200">
                <a:solidFill>
                  <a:srgbClr val="D9D9D9"/>
                </a:solidFill>
                <a:latin typeface="Arial"/>
                <a:ea typeface="Arial"/>
                <a:cs typeface="Arial"/>
                <a:sym typeface="Arial"/>
              </a:rPr>
            </a:br>
            <a:r>
              <a:rPr b="1" lang="en-US" sz="1200">
                <a:solidFill>
                  <a:srgbClr val="D9D9D9"/>
                </a:solidFill>
                <a:latin typeface="Arial"/>
                <a:ea typeface="Arial"/>
                <a:cs typeface="Arial"/>
                <a:sym typeface="Arial"/>
              </a:rPr>
              <a:t>Deploy Pipeline</a:t>
            </a:r>
          </a:p>
        </p:txBody>
      </p:sp>
      <p:sp>
        <p:nvSpPr>
          <p:cNvPr id="203" name="Shape 203"/>
          <p:cNvSpPr/>
          <p:nvPr/>
        </p:nvSpPr>
        <p:spPr>
          <a:xfrm>
            <a:off x="6610840" y="3843496"/>
            <a:ext cx="1199242" cy="46166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1200">
                <a:solidFill>
                  <a:srgbClr val="D9D9D9"/>
                </a:solidFill>
                <a:latin typeface="Arial"/>
                <a:ea typeface="Arial"/>
                <a:cs typeface="Arial"/>
                <a:sym typeface="Arial"/>
              </a:rPr>
              <a:t>Scale Up/Down</a:t>
            </a:r>
          </a:p>
        </p:txBody>
      </p:sp>
      <p:grpSp>
        <p:nvGrpSpPr>
          <p:cNvPr id="204" name="Shape 204"/>
          <p:cNvGrpSpPr/>
          <p:nvPr/>
        </p:nvGrpSpPr>
        <p:grpSpPr>
          <a:xfrm>
            <a:off x="1123582" y="1702681"/>
            <a:ext cx="662620" cy="663615"/>
            <a:chOff x="1997666" y="627704"/>
            <a:chExt cx="879728" cy="881051"/>
          </a:xfrm>
        </p:grpSpPr>
        <p:sp>
          <p:nvSpPr>
            <p:cNvPr id="205" name="Shape 205"/>
            <p:cNvSpPr/>
            <p:nvPr/>
          </p:nvSpPr>
          <p:spPr>
            <a:xfrm>
              <a:off x="1997666" y="627704"/>
              <a:ext cx="879728" cy="881051"/>
            </a:xfrm>
            <a:prstGeom prst="ellipse">
              <a:avLst/>
            </a:prstGeom>
            <a:solidFill>
              <a:schemeClr val="accent1"/>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dk1"/>
                </a:buClr>
                <a:buFont typeface="Arial"/>
                <a:buNone/>
              </a:pPr>
              <a:r>
                <a:t/>
              </a:r>
              <a:endParaRPr b="1" i="0" sz="2400" u="none" cap="none" strike="noStrike">
                <a:solidFill>
                  <a:schemeClr val="lt1"/>
                </a:solidFill>
                <a:latin typeface="Arial"/>
                <a:ea typeface="Arial"/>
                <a:cs typeface="Arial"/>
                <a:sym typeface="Arial"/>
              </a:endParaRPr>
            </a:p>
          </p:txBody>
        </p:sp>
        <p:sp>
          <p:nvSpPr>
            <p:cNvPr id="206" name="Shape 206"/>
            <p:cNvSpPr txBox="1"/>
            <p:nvPr/>
          </p:nvSpPr>
          <p:spPr>
            <a:xfrm>
              <a:off x="2130616" y="729102"/>
              <a:ext cx="590717" cy="626552"/>
            </a:xfrm>
            <a:prstGeom prst="rect">
              <a:avLst/>
            </a:prstGeom>
            <a:no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lt1"/>
                </a:buClr>
                <a:buSzPct val="25000"/>
                <a:buFont typeface="Arial"/>
                <a:buNone/>
              </a:pPr>
              <a:r>
                <a:rPr b="1" i="0" lang="en-US" sz="2400" u="none" cap="none" strike="noStrike">
                  <a:solidFill>
                    <a:schemeClr val="lt1"/>
                  </a:solidFill>
                  <a:latin typeface="Arial"/>
                  <a:ea typeface="Arial"/>
                  <a:cs typeface="Arial"/>
                  <a:sym typeface="Arial"/>
                </a:rPr>
                <a:t>14</a:t>
              </a:r>
            </a:p>
          </p:txBody>
        </p:sp>
      </p:grpSp>
      <p:grpSp>
        <p:nvGrpSpPr>
          <p:cNvPr id="207" name="Shape 207"/>
          <p:cNvGrpSpPr/>
          <p:nvPr/>
        </p:nvGrpSpPr>
        <p:grpSpPr>
          <a:xfrm>
            <a:off x="1123582" y="3213394"/>
            <a:ext cx="662620" cy="663615"/>
            <a:chOff x="1997666" y="627704"/>
            <a:chExt cx="879728" cy="881051"/>
          </a:xfrm>
        </p:grpSpPr>
        <p:sp>
          <p:nvSpPr>
            <p:cNvPr id="208" name="Shape 208"/>
            <p:cNvSpPr/>
            <p:nvPr/>
          </p:nvSpPr>
          <p:spPr>
            <a:xfrm>
              <a:off x="1997666" y="627704"/>
              <a:ext cx="879728" cy="881051"/>
            </a:xfrm>
            <a:prstGeom prst="ellipse">
              <a:avLst/>
            </a:prstGeom>
            <a:solidFill>
              <a:schemeClr val="accent1"/>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dk1"/>
                </a:buClr>
                <a:buFont typeface="Arial"/>
                <a:buNone/>
              </a:pPr>
              <a:r>
                <a:t/>
              </a:r>
              <a:endParaRPr b="1" i="0" sz="2400" u="none" cap="none" strike="noStrike">
                <a:solidFill>
                  <a:schemeClr val="lt1"/>
                </a:solidFill>
                <a:latin typeface="Arial"/>
                <a:ea typeface="Arial"/>
                <a:cs typeface="Arial"/>
                <a:sym typeface="Arial"/>
              </a:endParaRPr>
            </a:p>
          </p:txBody>
        </p:sp>
        <p:sp>
          <p:nvSpPr>
            <p:cNvPr id="209" name="Shape 209"/>
            <p:cNvSpPr txBox="1"/>
            <p:nvPr/>
          </p:nvSpPr>
          <p:spPr>
            <a:xfrm>
              <a:off x="2244243" y="729102"/>
              <a:ext cx="363462" cy="626552"/>
            </a:xfrm>
            <a:prstGeom prst="rect">
              <a:avLst/>
            </a:prstGeom>
            <a:solidFill>
              <a:schemeClr val="accent1"/>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lt1"/>
                </a:buClr>
                <a:buSzPct val="25000"/>
                <a:buFont typeface="Arial"/>
                <a:buNone/>
              </a:pPr>
              <a:r>
                <a:rPr b="1" lang="en-US" sz="2400">
                  <a:solidFill>
                    <a:schemeClr val="lt1"/>
                  </a:solidFill>
                  <a:latin typeface="Arial"/>
                  <a:ea typeface="Arial"/>
                  <a:cs typeface="Arial"/>
                  <a:sym typeface="Arial"/>
                </a:rPr>
                <a:t>5</a:t>
              </a:r>
            </a:p>
          </p:txBody>
        </p:sp>
      </p:grpSp>
      <p:grpSp>
        <p:nvGrpSpPr>
          <p:cNvPr id="210" name="Shape 210"/>
          <p:cNvGrpSpPr/>
          <p:nvPr/>
        </p:nvGrpSpPr>
        <p:grpSpPr>
          <a:xfrm>
            <a:off x="2560521" y="3213394"/>
            <a:ext cx="662620" cy="663615"/>
            <a:chOff x="1997666" y="627704"/>
            <a:chExt cx="879728" cy="881051"/>
          </a:xfrm>
        </p:grpSpPr>
        <p:sp>
          <p:nvSpPr>
            <p:cNvPr id="211" name="Shape 211"/>
            <p:cNvSpPr/>
            <p:nvPr/>
          </p:nvSpPr>
          <p:spPr>
            <a:xfrm>
              <a:off x="1997666" y="627704"/>
              <a:ext cx="879728" cy="881051"/>
            </a:xfrm>
            <a:prstGeom prst="ellipse">
              <a:avLst/>
            </a:prstGeom>
            <a:solidFill>
              <a:schemeClr val="accent1"/>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dk1"/>
                </a:buClr>
                <a:buFont typeface="Arial"/>
                <a:buNone/>
              </a:pPr>
              <a:r>
                <a:t/>
              </a:r>
              <a:endParaRPr b="1" i="0" sz="2400" u="none" cap="none" strike="noStrike">
                <a:solidFill>
                  <a:schemeClr val="lt1"/>
                </a:solidFill>
                <a:latin typeface="Arial"/>
                <a:ea typeface="Arial"/>
                <a:cs typeface="Arial"/>
                <a:sym typeface="Arial"/>
              </a:endParaRPr>
            </a:p>
          </p:txBody>
        </p:sp>
        <p:sp>
          <p:nvSpPr>
            <p:cNvPr id="212" name="Shape 212"/>
            <p:cNvSpPr txBox="1"/>
            <p:nvPr/>
          </p:nvSpPr>
          <p:spPr>
            <a:xfrm>
              <a:off x="2130616" y="729102"/>
              <a:ext cx="590717" cy="626552"/>
            </a:xfrm>
            <a:prstGeom prst="rect">
              <a:avLst/>
            </a:prstGeom>
            <a:no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lt1"/>
                </a:buClr>
                <a:buSzPct val="25000"/>
                <a:buFont typeface="Arial"/>
                <a:buNone/>
              </a:pPr>
              <a:r>
                <a:rPr b="1" lang="en-US" sz="2400">
                  <a:solidFill>
                    <a:schemeClr val="lt1"/>
                  </a:solidFill>
                  <a:latin typeface="Arial"/>
                  <a:ea typeface="Arial"/>
                  <a:cs typeface="Arial"/>
                  <a:sym typeface="Arial"/>
                </a:rPr>
                <a:t>21</a:t>
              </a:r>
            </a:p>
          </p:txBody>
        </p:sp>
      </p:grpSp>
      <p:grpSp>
        <p:nvGrpSpPr>
          <p:cNvPr id="213" name="Shape 213"/>
          <p:cNvGrpSpPr/>
          <p:nvPr/>
        </p:nvGrpSpPr>
        <p:grpSpPr>
          <a:xfrm>
            <a:off x="3997458" y="3213393"/>
            <a:ext cx="662620" cy="663615"/>
            <a:chOff x="1997666" y="627704"/>
            <a:chExt cx="879728" cy="881051"/>
          </a:xfrm>
        </p:grpSpPr>
        <p:sp>
          <p:nvSpPr>
            <p:cNvPr id="214" name="Shape 214"/>
            <p:cNvSpPr/>
            <p:nvPr/>
          </p:nvSpPr>
          <p:spPr>
            <a:xfrm>
              <a:off x="1997666" y="627704"/>
              <a:ext cx="879728" cy="881051"/>
            </a:xfrm>
            <a:prstGeom prst="ellipse">
              <a:avLst/>
            </a:prstGeom>
            <a:solidFill>
              <a:schemeClr val="accent1"/>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dk1"/>
                </a:buClr>
                <a:buFont typeface="Arial"/>
                <a:buNone/>
              </a:pPr>
              <a:r>
                <a:t/>
              </a:r>
              <a:endParaRPr b="1" i="0" sz="2400" u="none" cap="none" strike="noStrike">
                <a:solidFill>
                  <a:schemeClr val="lt1"/>
                </a:solidFill>
                <a:latin typeface="Arial"/>
                <a:ea typeface="Arial"/>
                <a:cs typeface="Arial"/>
                <a:sym typeface="Arial"/>
              </a:endParaRPr>
            </a:p>
          </p:txBody>
        </p:sp>
        <p:sp>
          <p:nvSpPr>
            <p:cNvPr id="215" name="Shape 215"/>
            <p:cNvSpPr txBox="1"/>
            <p:nvPr/>
          </p:nvSpPr>
          <p:spPr>
            <a:xfrm>
              <a:off x="2130616" y="729102"/>
              <a:ext cx="590717" cy="626552"/>
            </a:xfrm>
            <a:prstGeom prst="rect">
              <a:avLst/>
            </a:prstGeom>
            <a:no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lt1"/>
                </a:buClr>
                <a:buSzPct val="25000"/>
                <a:buFont typeface="Arial"/>
                <a:buNone/>
              </a:pPr>
              <a:r>
                <a:rPr b="1" i="0" lang="en-US" sz="2400" u="none" cap="none" strike="noStrike">
                  <a:solidFill>
                    <a:schemeClr val="lt1"/>
                  </a:solidFill>
                  <a:latin typeface="Arial"/>
                  <a:ea typeface="Arial"/>
                  <a:cs typeface="Arial"/>
                  <a:sym typeface="Arial"/>
                </a:rPr>
                <a:t>15</a:t>
              </a:r>
            </a:p>
          </p:txBody>
        </p:sp>
      </p:grpSp>
      <p:grpSp>
        <p:nvGrpSpPr>
          <p:cNvPr id="216" name="Shape 216"/>
          <p:cNvGrpSpPr/>
          <p:nvPr/>
        </p:nvGrpSpPr>
        <p:grpSpPr>
          <a:xfrm>
            <a:off x="5404302" y="3213394"/>
            <a:ext cx="662620" cy="663615"/>
            <a:chOff x="1997666" y="627704"/>
            <a:chExt cx="879728" cy="881051"/>
          </a:xfrm>
        </p:grpSpPr>
        <p:sp>
          <p:nvSpPr>
            <p:cNvPr id="217" name="Shape 217"/>
            <p:cNvSpPr/>
            <p:nvPr/>
          </p:nvSpPr>
          <p:spPr>
            <a:xfrm>
              <a:off x="1997666" y="627704"/>
              <a:ext cx="879728" cy="881051"/>
            </a:xfrm>
            <a:prstGeom prst="ellipse">
              <a:avLst/>
            </a:prstGeom>
            <a:solidFill>
              <a:schemeClr val="accent1"/>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dk1"/>
                </a:buClr>
                <a:buFont typeface="Arial"/>
                <a:buNone/>
              </a:pPr>
              <a:r>
                <a:t/>
              </a:r>
              <a:endParaRPr b="1" i="0" sz="2400" u="none" cap="none" strike="noStrike">
                <a:solidFill>
                  <a:schemeClr val="lt1"/>
                </a:solidFill>
                <a:latin typeface="Arial"/>
                <a:ea typeface="Arial"/>
                <a:cs typeface="Arial"/>
                <a:sym typeface="Arial"/>
              </a:endParaRPr>
            </a:p>
          </p:txBody>
        </p:sp>
        <p:sp>
          <p:nvSpPr>
            <p:cNvPr id="218" name="Shape 218"/>
            <p:cNvSpPr txBox="1"/>
            <p:nvPr/>
          </p:nvSpPr>
          <p:spPr>
            <a:xfrm>
              <a:off x="2130616" y="729102"/>
              <a:ext cx="590717" cy="626552"/>
            </a:xfrm>
            <a:prstGeom prst="rect">
              <a:avLst/>
            </a:prstGeom>
            <a:no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lt1"/>
                </a:buClr>
                <a:buSzPct val="25000"/>
                <a:buFont typeface="Arial"/>
                <a:buNone/>
              </a:pPr>
              <a:r>
                <a:rPr b="1" i="0" lang="en-US" sz="2400" u="none" cap="none" strike="noStrike">
                  <a:solidFill>
                    <a:schemeClr val="lt1"/>
                  </a:solidFill>
                  <a:latin typeface="Arial"/>
                  <a:ea typeface="Arial"/>
                  <a:cs typeface="Arial"/>
                  <a:sym typeface="Arial"/>
                </a:rPr>
                <a:t>10</a:t>
              </a:r>
            </a:p>
          </p:txBody>
        </p:sp>
      </p:grpSp>
      <p:grpSp>
        <p:nvGrpSpPr>
          <p:cNvPr id="219" name="Shape 219"/>
          <p:cNvGrpSpPr/>
          <p:nvPr/>
        </p:nvGrpSpPr>
        <p:grpSpPr>
          <a:xfrm>
            <a:off x="6871334" y="3213394"/>
            <a:ext cx="662620" cy="663615"/>
            <a:chOff x="1997666" y="627704"/>
            <a:chExt cx="879728" cy="881051"/>
          </a:xfrm>
        </p:grpSpPr>
        <p:sp>
          <p:nvSpPr>
            <p:cNvPr id="220" name="Shape 220"/>
            <p:cNvSpPr/>
            <p:nvPr/>
          </p:nvSpPr>
          <p:spPr>
            <a:xfrm>
              <a:off x="1997666" y="627704"/>
              <a:ext cx="879728" cy="881051"/>
            </a:xfrm>
            <a:prstGeom prst="ellipse">
              <a:avLst/>
            </a:prstGeom>
            <a:solidFill>
              <a:schemeClr val="accent1"/>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dk1"/>
                </a:buClr>
                <a:buFont typeface="Arial"/>
                <a:buNone/>
              </a:pPr>
              <a:r>
                <a:t/>
              </a:r>
              <a:endParaRPr b="1" i="0" sz="2400" u="none" cap="none" strike="noStrike">
                <a:solidFill>
                  <a:schemeClr val="lt1"/>
                </a:solidFill>
                <a:latin typeface="Arial"/>
                <a:ea typeface="Arial"/>
                <a:cs typeface="Arial"/>
                <a:sym typeface="Arial"/>
              </a:endParaRPr>
            </a:p>
          </p:txBody>
        </p:sp>
        <p:sp>
          <p:nvSpPr>
            <p:cNvPr id="221" name="Shape 221"/>
            <p:cNvSpPr txBox="1"/>
            <p:nvPr/>
          </p:nvSpPr>
          <p:spPr>
            <a:xfrm>
              <a:off x="2244243" y="729102"/>
              <a:ext cx="363462" cy="626552"/>
            </a:xfrm>
            <a:prstGeom prst="rect">
              <a:avLst/>
            </a:prstGeom>
            <a:solidFill>
              <a:schemeClr val="accent1"/>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lt1"/>
                </a:buClr>
                <a:buSzPct val="25000"/>
                <a:buFont typeface="Arial"/>
                <a:buNone/>
              </a:pPr>
              <a:r>
                <a:rPr b="1" lang="en-US" sz="2400">
                  <a:solidFill>
                    <a:schemeClr val="lt1"/>
                  </a:solidFill>
                  <a:latin typeface="Arial"/>
                  <a:ea typeface="Arial"/>
                  <a:cs typeface="Arial"/>
                  <a:sym typeface="Arial"/>
                </a:rPr>
                <a:t>3</a:t>
              </a:r>
            </a:p>
          </p:txBody>
        </p:sp>
      </p:grpSp>
      <p:grpSp>
        <p:nvGrpSpPr>
          <p:cNvPr id="222" name="Shape 222"/>
          <p:cNvGrpSpPr/>
          <p:nvPr/>
        </p:nvGrpSpPr>
        <p:grpSpPr>
          <a:xfrm>
            <a:off x="1123555" y="2034489"/>
            <a:ext cx="7838980" cy="2083907"/>
            <a:chOff x="1123555" y="2034489"/>
            <a:chExt cx="7838980" cy="2083907"/>
          </a:xfrm>
        </p:grpSpPr>
        <p:sp>
          <p:nvSpPr>
            <p:cNvPr id="223" name="Shape 223"/>
            <p:cNvSpPr/>
            <p:nvPr/>
          </p:nvSpPr>
          <p:spPr>
            <a:xfrm>
              <a:off x="7674697" y="3195066"/>
              <a:ext cx="1287838" cy="923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rgbClr val="D8D8D8"/>
                  </a:solidFill>
                  <a:latin typeface="Arial"/>
                  <a:ea typeface="Arial"/>
                  <a:cs typeface="Arial"/>
                  <a:sym typeface="Arial"/>
                </a:rPr>
                <a:t>Nearly </a:t>
              </a:r>
              <a:br>
                <a:rPr b="1" lang="en-US" sz="1800">
                  <a:solidFill>
                    <a:srgbClr val="D8D8D8"/>
                  </a:solidFill>
                  <a:latin typeface="Arial"/>
                  <a:ea typeface="Arial"/>
                  <a:cs typeface="Arial"/>
                  <a:sym typeface="Arial"/>
                </a:rPr>
              </a:br>
              <a:r>
                <a:rPr b="1" lang="en-US" sz="1800">
                  <a:solidFill>
                    <a:srgbClr val="D8D8D8"/>
                  </a:solidFill>
                  <a:latin typeface="Arial"/>
                  <a:ea typeface="Arial"/>
                  <a:cs typeface="Arial"/>
                  <a:sym typeface="Arial"/>
                </a:rPr>
                <a:t>3 months </a:t>
              </a:r>
              <a:br>
                <a:rPr b="1" lang="en-US" sz="1800">
                  <a:solidFill>
                    <a:srgbClr val="D8D8D8"/>
                  </a:solidFill>
                  <a:latin typeface="Arial"/>
                  <a:ea typeface="Arial"/>
                  <a:cs typeface="Arial"/>
                  <a:sym typeface="Arial"/>
                </a:rPr>
              </a:br>
              <a:r>
                <a:rPr b="1" lang="en-US" sz="1800">
                  <a:solidFill>
                    <a:srgbClr val="D8D8D8"/>
                  </a:solidFill>
                  <a:latin typeface="Arial"/>
                  <a:ea typeface="Arial"/>
                  <a:cs typeface="Arial"/>
                  <a:sym typeface="Arial"/>
                </a:rPr>
                <a:t>later</a:t>
              </a:r>
            </a:p>
          </p:txBody>
        </p:sp>
        <p:grpSp>
          <p:nvGrpSpPr>
            <p:cNvPr id="224" name="Shape 224"/>
            <p:cNvGrpSpPr/>
            <p:nvPr/>
          </p:nvGrpSpPr>
          <p:grpSpPr>
            <a:xfrm>
              <a:off x="1123555" y="2034489"/>
              <a:ext cx="6410400" cy="1510800"/>
              <a:chOff x="962118" y="1843989"/>
              <a:chExt cx="6410400" cy="1510800"/>
            </a:xfrm>
          </p:grpSpPr>
          <p:cxnSp>
            <p:nvCxnSpPr>
              <p:cNvPr id="225" name="Shape 225"/>
              <p:cNvCxnSpPr/>
              <p:nvPr/>
            </p:nvCxnSpPr>
            <p:spPr>
              <a:xfrm>
                <a:off x="1624766" y="1859177"/>
                <a:ext cx="774316" cy="0"/>
              </a:xfrm>
              <a:prstGeom prst="straightConnector1">
                <a:avLst/>
              </a:prstGeom>
              <a:noFill/>
              <a:ln cap="flat" cmpd="sng" w="25400">
                <a:solidFill>
                  <a:schemeClr val="lt2"/>
                </a:solidFill>
                <a:prstDash val="solid"/>
                <a:miter/>
                <a:headEnd len="med" w="med" type="none"/>
                <a:tailEnd len="lg" w="lg" type="stealth"/>
              </a:ln>
            </p:spPr>
          </p:cxnSp>
          <p:cxnSp>
            <p:nvCxnSpPr>
              <p:cNvPr id="226" name="Shape 226"/>
              <p:cNvCxnSpPr>
                <a:stCxn id="192" idx="6"/>
                <a:endCxn id="208" idx="2"/>
              </p:cNvCxnSpPr>
              <p:nvPr/>
            </p:nvCxnSpPr>
            <p:spPr>
              <a:xfrm flipH="1">
                <a:off x="962118" y="1843989"/>
                <a:ext cx="6410400" cy="1510800"/>
              </a:xfrm>
              <a:prstGeom prst="bentConnector5">
                <a:avLst>
                  <a:gd fmla="val -1048" name="adj1"/>
                  <a:gd fmla="val 37390" name="adj2"/>
                  <a:gd fmla="val 106084" name="adj3"/>
                </a:avLst>
              </a:prstGeom>
              <a:noFill/>
              <a:ln cap="flat" cmpd="sng" w="25400">
                <a:solidFill>
                  <a:schemeClr val="lt2"/>
                </a:solidFill>
                <a:prstDash val="solid"/>
                <a:miter/>
                <a:headEnd len="med" w="med" type="none"/>
                <a:tailEnd len="lg" w="lg" type="stealth"/>
              </a:ln>
            </p:spPr>
          </p:cxnSp>
          <p:cxnSp>
            <p:nvCxnSpPr>
              <p:cNvPr id="227" name="Shape 227"/>
              <p:cNvCxnSpPr/>
              <p:nvPr/>
            </p:nvCxnSpPr>
            <p:spPr>
              <a:xfrm>
                <a:off x="3061705" y="1843989"/>
                <a:ext cx="774316" cy="0"/>
              </a:xfrm>
              <a:prstGeom prst="straightConnector1">
                <a:avLst/>
              </a:prstGeom>
              <a:noFill/>
              <a:ln cap="flat" cmpd="sng" w="25400">
                <a:solidFill>
                  <a:schemeClr val="lt2"/>
                </a:solidFill>
                <a:prstDash val="solid"/>
                <a:miter/>
                <a:headEnd len="med" w="med" type="none"/>
                <a:tailEnd len="lg" w="lg" type="stealth"/>
              </a:ln>
            </p:spPr>
          </p:cxnSp>
          <p:cxnSp>
            <p:nvCxnSpPr>
              <p:cNvPr id="228" name="Shape 228"/>
              <p:cNvCxnSpPr/>
              <p:nvPr/>
            </p:nvCxnSpPr>
            <p:spPr>
              <a:xfrm>
                <a:off x="4498642" y="1843989"/>
                <a:ext cx="774316" cy="0"/>
              </a:xfrm>
              <a:prstGeom prst="straightConnector1">
                <a:avLst/>
              </a:prstGeom>
              <a:noFill/>
              <a:ln cap="flat" cmpd="sng" w="25400">
                <a:solidFill>
                  <a:schemeClr val="lt2"/>
                </a:solidFill>
                <a:prstDash val="solid"/>
                <a:miter/>
                <a:headEnd len="med" w="med" type="none"/>
                <a:tailEnd len="lg" w="lg" type="stealth"/>
              </a:ln>
            </p:spPr>
          </p:cxnSp>
          <p:cxnSp>
            <p:nvCxnSpPr>
              <p:cNvPr id="229" name="Shape 229"/>
              <p:cNvCxnSpPr/>
              <p:nvPr/>
            </p:nvCxnSpPr>
            <p:spPr>
              <a:xfrm>
                <a:off x="5935580" y="1843989"/>
                <a:ext cx="774316" cy="0"/>
              </a:xfrm>
              <a:prstGeom prst="straightConnector1">
                <a:avLst/>
              </a:prstGeom>
              <a:noFill/>
              <a:ln cap="flat" cmpd="sng" w="25400">
                <a:solidFill>
                  <a:schemeClr val="lt2"/>
                </a:solidFill>
                <a:prstDash val="solid"/>
                <a:miter/>
                <a:headEnd len="med" w="med" type="none"/>
                <a:tailEnd len="lg" w="lg" type="stealth"/>
              </a:ln>
            </p:spPr>
          </p:cxnSp>
          <p:cxnSp>
            <p:nvCxnSpPr>
              <p:cNvPr id="230" name="Shape 230"/>
              <p:cNvCxnSpPr/>
              <p:nvPr/>
            </p:nvCxnSpPr>
            <p:spPr>
              <a:xfrm>
                <a:off x="1624766" y="3354701"/>
                <a:ext cx="774316" cy="0"/>
              </a:xfrm>
              <a:prstGeom prst="straightConnector1">
                <a:avLst/>
              </a:prstGeom>
              <a:noFill/>
              <a:ln cap="flat" cmpd="sng" w="25400">
                <a:solidFill>
                  <a:schemeClr val="lt2"/>
                </a:solidFill>
                <a:prstDash val="solid"/>
                <a:miter/>
                <a:headEnd len="med" w="med" type="none"/>
                <a:tailEnd len="lg" w="lg" type="stealth"/>
              </a:ln>
            </p:spPr>
          </p:cxnSp>
          <p:cxnSp>
            <p:nvCxnSpPr>
              <p:cNvPr id="231" name="Shape 231"/>
              <p:cNvCxnSpPr/>
              <p:nvPr/>
            </p:nvCxnSpPr>
            <p:spPr>
              <a:xfrm>
                <a:off x="3061705" y="3354701"/>
                <a:ext cx="774316" cy="0"/>
              </a:xfrm>
              <a:prstGeom prst="straightConnector1">
                <a:avLst/>
              </a:prstGeom>
              <a:noFill/>
              <a:ln cap="flat" cmpd="sng" w="25400">
                <a:solidFill>
                  <a:schemeClr val="lt2"/>
                </a:solidFill>
                <a:prstDash val="solid"/>
                <a:miter/>
                <a:headEnd len="med" w="med" type="none"/>
                <a:tailEnd len="lg" w="lg" type="stealth"/>
              </a:ln>
            </p:spPr>
          </p:cxnSp>
          <p:cxnSp>
            <p:nvCxnSpPr>
              <p:cNvPr id="232" name="Shape 232"/>
              <p:cNvCxnSpPr/>
              <p:nvPr/>
            </p:nvCxnSpPr>
            <p:spPr>
              <a:xfrm>
                <a:off x="4498642" y="3354701"/>
                <a:ext cx="774316" cy="0"/>
              </a:xfrm>
              <a:prstGeom prst="straightConnector1">
                <a:avLst/>
              </a:prstGeom>
              <a:noFill/>
              <a:ln cap="flat" cmpd="sng" w="25400">
                <a:solidFill>
                  <a:schemeClr val="lt2"/>
                </a:solidFill>
                <a:prstDash val="solid"/>
                <a:miter/>
                <a:headEnd len="med" w="med" type="none"/>
                <a:tailEnd len="lg" w="lg" type="stealth"/>
              </a:ln>
            </p:spPr>
          </p:cxnSp>
          <p:cxnSp>
            <p:nvCxnSpPr>
              <p:cNvPr id="233" name="Shape 233"/>
              <p:cNvCxnSpPr/>
              <p:nvPr/>
            </p:nvCxnSpPr>
            <p:spPr>
              <a:xfrm>
                <a:off x="5935580" y="3354701"/>
                <a:ext cx="774316" cy="0"/>
              </a:xfrm>
              <a:prstGeom prst="straightConnector1">
                <a:avLst/>
              </a:prstGeom>
              <a:noFill/>
              <a:ln cap="flat" cmpd="sng" w="25400">
                <a:solidFill>
                  <a:schemeClr val="lt2"/>
                </a:solidFill>
                <a:prstDash val="solid"/>
                <a:miter/>
                <a:headEnd len="med" w="med" type="none"/>
                <a:tailEnd len="lg" w="lg" type="stealth"/>
              </a:ln>
            </p:spPr>
          </p:cxnSp>
        </p:grpSp>
      </p:grpSp>
      <p:sp>
        <p:nvSpPr>
          <p:cNvPr id="234" name="Shape 234"/>
          <p:cNvSpPr/>
          <p:nvPr/>
        </p:nvSpPr>
        <p:spPr>
          <a:xfrm>
            <a:off x="330494" y="1835480"/>
            <a:ext cx="84711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rgbClr val="D9D9D9"/>
                </a:solidFill>
                <a:latin typeface="Arial"/>
                <a:ea typeface="Arial"/>
                <a:cs typeface="Arial"/>
                <a:sym typeface="Arial"/>
              </a:rPr>
              <a:t>DAYS</a:t>
            </a:r>
          </a:p>
        </p:txBody>
      </p:sp>
      <p:sp>
        <p:nvSpPr>
          <p:cNvPr id="235" name="Shape 235"/>
          <p:cNvSpPr/>
          <p:nvPr/>
        </p:nvSpPr>
        <p:spPr>
          <a:xfrm>
            <a:off x="88078" y="160818"/>
            <a:ext cx="8706954"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2800">
                <a:solidFill>
                  <a:srgbClr val="D8D8D8"/>
                </a:solidFill>
                <a:latin typeface="Arial"/>
                <a:ea typeface="Arial"/>
                <a:cs typeface="Arial"/>
                <a:sym typeface="Arial"/>
              </a:rPr>
              <a:t>IT Ops Spends </a:t>
            </a:r>
            <a:r>
              <a:rPr b="1" lang="en-US" sz="2800">
                <a:solidFill>
                  <a:srgbClr val="F2F2F2"/>
                </a:solidFill>
                <a:latin typeface="Arial"/>
                <a:ea typeface="Arial"/>
                <a:cs typeface="Arial"/>
                <a:sym typeface="Arial"/>
              </a:rPr>
              <a:t>Time</a:t>
            </a:r>
            <a:r>
              <a:rPr b="1" lang="en-US" sz="2800">
                <a:solidFill>
                  <a:schemeClr val="accent2"/>
                </a:solidFill>
                <a:latin typeface="Arial"/>
                <a:ea typeface="Arial"/>
                <a:cs typeface="Arial"/>
                <a:sym typeface="Arial"/>
              </a:rPr>
              <a:t> Building Snowflakes</a:t>
            </a:r>
          </a:p>
        </p:txBody>
      </p:sp>
      <p:grpSp>
        <p:nvGrpSpPr>
          <p:cNvPr id="236" name="Shape 236"/>
          <p:cNvGrpSpPr/>
          <p:nvPr/>
        </p:nvGrpSpPr>
        <p:grpSpPr>
          <a:xfrm>
            <a:off x="1127321" y="1702681"/>
            <a:ext cx="662620" cy="663615"/>
            <a:chOff x="1997666" y="627704"/>
            <a:chExt cx="879728" cy="881051"/>
          </a:xfrm>
        </p:grpSpPr>
        <p:sp>
          <p:nvSpPr>
            <p:cNvPr id="237" name="Shape 237"/>
            <p:cNvSpPr/>
            <p:nvPr/>
          </p:nvSpPr>
          <p:spPr>
            <a:xfrm>
              <a:off x="1997666" y="627704"/>
              <a:ext cx="879728" cy="881051"/>
            </a:xfrm>
            <a:prstGeom prst="ellipse">
              <a:avLst/>
            </a:prstGeom>
            <a:solidFill>
              <a:schemeClr val="accent1"/>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dk1"/>
                </a:buClr>
                <a:buFont typeface="Arial"/>
                <a:buNone/>
              </a:pPr>
              <a:r>
                <a:t/>
              </a:r>
              <a:endParaRPr b="1" i="0" sz="2400" u="none" cap="none" strike="noStrike">
                <a:solidFill>
                  <a:schemeClr val="lt1"/>
                </a:solidFill>
                <a:latin typeface="Arial"/>
                <a:ea typeface="Arial"/>
                <a:cs typeface="Arial"/>
                <a:sym typeface="Arial"/>
              </a:endParaRPr>
            </a:p>
          </p:txBody>
        </p:sp>
        <p:sp>
          <p:nvSpPr>
            <p:cNvPr id="238" name="Shape 238"/>
            <p:cNvSpPr txBox="1"/>
            <p:nvPr/>
          </p:nvSpPr>
          <p:spPr>
            <a:xfrm>
              <a:off x="2244244" y="729102"/>
              <a:ext cx="363462" cy="626552"/>
            </a:xfrm>
            <a:prstGeom prst="rect">
              <a:avLst/>
            </a:prstGeom>
            <a:solidFill>
              <a:schemeClr val="accent1"/>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lt1"/>
                </a:buClr>
                <a:buSzPct val="25000"/>
                <a:buFont typeface="Arial"/>
                <a:buNone/>
              </a:pPr>
              <a:r>
                <a:rPr b="1" i="0" lang="en-US" sz="2400" u="none" cap="none" strike="noStrike">
                  <a:solidFill>
                    <a:schemeClr val="lt1"/>
                  </a:solidFill>
                  <a:latin typeface="Arial"/>
                  <a:ea typeface="Arial"/>
                  <a:cs typeface="Arial"/>
                  <a:sym typeface="Arial"/>
                </a:rPr>
                <a:t>0</a:t>
              </a:r>
            </a:p>
          </p:txBody>
        </p:sp>
      </p:grpSp>
      <p:grpSp>
        <p:nvGrpSpPr>
          <p:cNvPr id="239" name="Shape 239"/>
          <p:cNvGrpSpPr/>
          <p:nvPr/>
        </p:nvGrpSpPr>
        <p:grpSpPr>
          <a:xfrm>
            <a:off x="2560521" y="1702680"/>
            <a:ext cx="662620" cy="663615"/>
            <a:chOff x="1997666" y="627704"/>
            <a:chExt cx="879728" cy="881051"/>
          </a:xfrm>
        </p:grpSpPr>
        <p:sp>
          <p:nvSpPr>
            <p:cNvPr id="240" name="Shape 240"/>
            <p:cNvSpPr/>
            <p:nvPr/>
          </p:nvSpPr>
          <p:spPr>
            <a:xfrm>
              <a:off x="1997666" y="627704"/>
              <a:ext cx="879728" cy="881051"/>
            </a:xfrm>
            <a:prstGeom prst="ellipse">
              <a:avLst/>
            </a:prstGeom>
            <a:solidFill>
              <a:schemeClr val="accent1"/>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dk1"/>
                </a:buClr>
                <a:buFont typeface="Arial"/>
                <a:buNone/>
              </a:pPr>
              <a:r>
                <a:t/>
              </a:r>
              <a:endParaRPr b="1" i="0" sz="2400" u="none" cap="none" strike="noStrike">
                <a:solidFill>
                  <a:schemeClr val="lt1"/>
                </a:solidFill>
                <a:latin typeface="Arial"/>
                <a:ea typeface="Arial"/>
                <a:cs typeface="Arial"/>
                <a:sym typeface="Arial"/>
              </a:endParaRPr>
            </a:p>
          </p:txBody>
        </p:sp>
        <p:sp>
          <p:nvSpPr>
            <p:cNvPr id="241" name="Shape 241"/>
            <p:cNvSpPr txBox="1"/>
            <p:nvPr/>
          </p:nvSpPr>
          <p:spPr>
            <a:xfrm>
              <a:off x="2244244" y="729102"/>
              <a:ext cx="363462" cy="626552"/>
            </a:xfrm>
            <a:prstGeom prst="rect">
              <a:avLst/>
            </a:prstGeom>
            <a:solidFill>
              <a:schemeClr val="accent1"/>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lt1"/>
                </a:buClr>
                <a:buSzPct val="25000"/>
                <a:buFont typeface="Arial"/>
                <a:buNone/>
              </a:pPr>
              <a:r>
                <a:rPr b="1" i="0" lang="en-US" sz="2400" u="none" cap="none" strike="noStrike">
                  <a:solidFill>
                    <a:schemeClr val="lt1"/>
                  </a:solidFill>
                  <a:latin typeface="Arial"/>
                  <a:ea typeface="Arial"/>
                  <a:cs typeface="Arial"/>
                  <a:sym typeface="Arial"/>
                </a:rPr>
                <a:t>0</a:t>
              </a:r>
            </a:p>
          </p:txBody>
        </p:sp>
      </p:grpSp>
      <p:grpSp>
        <p:nvGrpSpPr>
          <p:cNvPr id="242" name="Shape 242"/>
          <p:cNvGrpSpPr/>
          <p:nvPr/>
        </p:nvGrpSpPr>
        <p:grpSpPr>
          <a:xfrm>
            <a:off x="3986803" y="1702681"/>
            <a:ext cx="662620" cy="663615"/>
            <a:chOff x="1997666" y="627704"/>
            <a:chExt cx="879728" cy="881051"/>
          </a:xfrm>
        </p:grpSpPr>
        <p:sp>
          <p:nvSpPr>
            <p:cNvPr id="243" name="Shape 243"/>
            <p:cNvSpPr/>
            <p:nvPr/>
          </p:nvSpPr>
          <p:spPr>
            <a:xfrm>
              <a:off x="1997666" y="627704"/>
              <a:ext cx="879728" cy="881051"/>
            </a:xfrm>
            <a:prstGeom prst="ellipse">
              <a:avLst/>
            </a:prstGeom>
            <a:solidFill>
              <a:schemeClr val="accent1"/>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dk1"/>
                </a:buClr>
                <a:buFont typeface="Arial"/>
                <a:buNone/>
              </a:pPr>
              <a:r>
                <a:t/>
              </a:r>
              <a:endParaRPr b="1" i="0" sz="2400" u="none" cap="none" strike="noStrike">
                <a:solidFill>
                  <a:schemeClr val="lt1"/>
                </a:solidFill>
                <a:latin typeface="Arial"/>
                <a:ea typeface="Arial"/>
                <a:cs typeface="Arial"/>
                <a:sym typeface="Arial"/>
              </a:endParaRPr>
            </a:p>
          </p:txBody>
        </p:sp>
        <p:sp>
          <p:nvSpPr>
            <p:cNvPr id="244" name="Shape 244"/>
            <p:cNvSpPr txBox="1"/>
            <p:nvPr/>
          </p:nvSpPr>
          <p:spPr>
            <a:xfrm>
              <a:off x="2244244" y="729102"/>
              <a:ext cx="363462" cy="626552"/>
            </a:xfrm>
            <a:prstGeom prst="rect">
              <a:avLst/>
            </a:prstGeom>
            <a:solidFill>
              <a:schemeClr val="accent1"/>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lt1"/>
                </a:buClr>
                <a:buSzPct val="25000"/>
                <a:buFont typeface="Arial"/>
                <a:buNone/>
              </a:pPr>
              <a:r>
                <a:rPr b="1" i="0" lang="en-US" sz="2400" u="none" cap="none" strike="noStrike">
                  <a:solidFill>
                    <a:schemeClr val="lt1"/>
                  </a:solidFill>
                  <a:latin typeface="Arial"/>
                  <a:ea typeface="Arial"/>
                  <a:cs typeface="Arial"/>
                  <a:sym typeface="Arial"/>
                </a:rPr>
                <a:t>0</a:t>
              </a:r>
            </a:p>
          </p:txBody>
        </p:sp>
      </p:grpSp>
      <p:grpSp>
        <p:nvGrpSpPr>
          <p:cNvPr id="245" name="Shape 245"/>
          <p:cNvGrpSpPr/>
          <p:nvPr/>
        </p:nvGrpSpPr>
        <p:grpSpPr>
          <a:xfrm>
            <a:off x="5427559" y="1711147"/>
            <a:ext cx="662620" cy="663615"/>
            <a:chOff x="1997666" y="627704"/>
            <a:chExt cx="879728" cy="881051"/>
          </a:xfrm>
        </p:grpSpPr>
        <p:sp>
          <p:nvSpPr>
            <p:cNvPr id="246" name="Shape 246"/>
            <p:cNvSpPr/>
            <p:nvPr/>
          </p:nvSpPr>
          <p:spPr>
            <a:xfrm>
              <a:off x="1997666" y="627704"/>
              <a:ext cx="879728" cy="881051"/>
            </a:xfrm>
            <a:prstGeom prst="ellipse">
              <a:avLst/>
            </a:prstGeom>
            <a:solidFill>
              <a:schemeClr val="accent1"/>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dk1"/>
                </a:buClr>
                <a:buFont typeface="Arial"/>
                <a:buNone/>
              </a:pPr>
              <a:r>
                <a:t/>
              </a:r>
              <a:endParaRPr b="1" i="0" sz="2400" u="none" cap="none" strike="noStrike">
                <a:solidFill>
                  <a:schemeClr val="lt1"/>
                </a:solidFill>
                <a:latin typeface="Arial"/>
                <a:ea typeface="Arial"/>
                <a:cs typeface="Arial"/>
                <a:sym typeface="Arial"/>
              </a:endParaRPr>
            </a:p>
          </p:txBody>
        </p:sp>
        <p:sp>
          <p:nvSpPr>
            <p:cNvPr id="247" name="Shape 247"/>
            <p:cNvSpPr txBox="1"/>
            <p:nvPr/>
          </p:nvSpPr>
          <p:spPr>
            <a:xfrm>
              <a:off x="2244244" y="729102"/>
              <a:ext cx="363462" cy="626552"/>
            </a:xfrm>
            <a:prstGeom prst="rect">
              <a:avLst/>
            </a:prstGeom>
            <a:solidFill>
              <a:schemeClr val="accent1"/>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lt1"/>
                </a:buClr>
                <a:buSzPct val="25000"/>
                <a:buFont typeface="Arial"/>
                <a:buNone/>
              </a:pPr>
              <a:r>
                <a:rPr b="1" i="0" lang="en-US" sz="2400" u="none" cap="none" strike="noStrike">
                  <a:solidFill>
                    <a:schemeClr val="lt1"/>
                  </a:solidFill>
                  <a:latin typeface="Arial"/>
                  <a:ea typeface="Arial"/>
                  <a:cs typeface="Arial"/>
                  <a:sym typeface="Arial"/>
                </a:rPr>
                <a:t>0</a:t>
              </a:r>
            </a:p>
          </p:txBody>
        </p:sp>
      </p:grpSp>
      <p:grpSp>
        <p:nvGrpSpPr>
          <p:cNvPr id="248" name="Shape 248"/>
          <p:cNvGrpSpPr/>
          <p:nvPr/>
        </p:nvGrpSpPr>
        <p:grpSpPr>
          <a:xfrm>
            <a:off x="6871334" y="1702680"/>
            <a:ext cx="662620" cy="663615"/>
            <a:chOff x="1997666" y="627704"/>
            <a:chExt cx="879728" cy="881051"/>
          </a:xfrm>
        </p:grpSpPr>
        <p:sp>
          <p:nvSpPr>
            <p:cNvPr id="249" name="Shape 249"/>
            <p:cNvSpPr/>
            <p:nvPr/>
          </p:nvSpPr>
          <p:spPr>
            <a:xfrm>
              <a:off x="1997666" y="627704"/>
              <a:ext cx="879728" cy="881051"/>
            </a:xfrm>
            <a:prstGeom prst="ellipse">
              <a:avLst/>
            </a:prstGeom>
            <a:solidFill>
              <a:schemeClr val="accent1"/>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dk1"/>
                </a:buClr>
                <a:buFont typeface="Arial"/>
                <a:buNone/>
              </a:pPr>
              <a:r>
                <a:t/>
              </a:r>
              <a:endParaRPr b="1" i="0" sz="2400" u="none" cap="none" strike="noStrike">
                <a:solidFill>
                  <a:schemeClr val="lt1"/>
                </a:solidFill>
                <a:latin typeface="Arial"/>
                <a:ea typeface="Arial"/>
                <a:cs typeface="Arial"/>
                <a:sym typeface="Arial"/>
              </a:endParaRPr>
            </a:p>
          </p:txBody>
        </p:sp>
        <p:sp>
          <p:nvSpPr>
            <p:cNvPr id="250" name="Shape 250"/>
            <p:cNvSpPr txBox="1"/>
            <p:nvPr/>
          </p:nvSpPr>
          <p:spPr>
            <a:xfrm>
              <a:off x="2244244" y="729102"/>
              <a:ext cx="363462" cy="626552"/>
            </a:xfrm>
            <a:prstGeom prst="rect">
              <a:avLst/>
            </a:prstGeom>
            <a:solidFill>
              <a:schemeClr val="accent1"/>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lt1"/>
                </a:buClr>
                <a:buSzPct val="25000"/>
                <a:buFont typeface="Arial"/>
                <a:buNone/>
              </a:pPr>
              <a:r>
                <a:rPr b="1" i="0" lang="en-US" sz="2400" u="none" cap="none" strike="noStrike">
                  <a:solidFill>
                    <a:schemeClr val="lt1"/>
                  </a:solidFill>
                  <a:latin typeface="Arial"/>
                  <a:ea typeface="Arial"/>
                  <a:cs typeface="Arial"/>
                  <a:sym typeface="Arial"/>
                </a:rPr>
                <a:t>0</a:t>
              </a:r>
            </a:p>
          </p:txBody>
        </p:sp>
      </p:grpSp>
      <p:grpSp>
        <p:nvGrpSpPr>
          <p:cNvPr id="251" name="Shape 251"/>
          <p:cNvGrpSpPr/>
          <p:nvPr/>
        </p:nvGrpSpPr>
        <p:grpSpPr>
          <a:xfrm>
            <a:off x="1123582" y="3202476"/>
            <a:ext cx="662620" cy="663615"/>
            <a:chOff x="1997666" y="627704"/>
            <a:chExt cx="879728" cy="881051"/>
          </a:xfrm>
        </p:grpSpPr>
        <p:sp>
          <p:nvSpPr>
            <p:cNvPr id="252" name="Shape 252"/>
            <p:cNvSpPr/>
            <p:nvPr/>
          </p:nvSpPr>
          <p:spPr>
            <a:xfrm>
              <a:off x="1997666" y="627704"/>
              <a:ext cx="879728" cy="881051"/>
            </a:xfrm>
            <a:prstGeom prst="ellipse">
              <a:avLst/>
            </a:prstGeom>
            <a:solidFill>
              <a:schemeClr val="accent1"/>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dk1"/>
                </a:buClr>
                <a:buFont typeface="Arial"/>
                <a:buNone/>
              </a:pPr>
              <a:r>
                <a:t/>
              </a:r>
              <a:endParaRPr b="1" i="0" sz="2400" u="none" cap="none" strike="noStrike">
                <a:solidFill>
                  <a:schemeClr val="lt1"/>
                </a:solidFill>
                <a:latin typeface="Arial"/>
                <a:ea typeface="Arial"/>
                <a:cs typeface="Arial"/>
                <a:sym typeface="Arial"/>
              </a:endParaRPr>
            </a:p>
          </p:txBody>
        </p:sp>
        <p:sp>
          <p:nvSpPr>
            <p:cNvPr id="253" name="Shape 253"/>
            <p:cNvSpPr txBox="1"/>
            <p:nvPr/>
          </p:nvSpPr>
          <p:spPr>
            <a:xfrm>
              <a:off x="2244244" y="729102"/>
              <a:ext cx="363462" cy="626552"/>
            </a:xfrm>
            <a:prstGeom prst="rect">
              <a:avLst/>
            </a:prstGeom>
            <a:solidFill>
              <a:schemeClr val="accent1"/>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lt1"/>
                </a:buClr>
                <a:buSzPct val="25000"/>
                <a:buFont typeface="Arial"/>
                <a:buNone/>
              </a:pPr>
              <a:r>
                <a:rPr b="1" i="0" lang="en-US" sz="2400" u="none" cap="none" strike="noStrike">
                  <a:solidFill>
                    <a:schemeClr val="lt1"/>
                  </a:solidFill>
                  <a:latin typeface="Arial"/>
                  <a:ea typeface="Arial"/>
                  <a:cs typeface="Arial"/>
                  <a:sym typeface="Arial"/>
                </a:rPr>
                <a:t>0</a:t>
              </a:r>
            </a:p>
          </p:txBody>
        </p:sp>
      </p:grpSp>
      <p:grpSp>
        <p:nvGrpSpPr>
          <p:cNvPr id="254" name="Shape 254"/>
          <p:cNvGrpSpPr/>
          <p:nvPr/>
        </p:nvGrpSpPr>
        <p:grpSpPr>
          <a:xfrm>
            <a:off x="5404302" y="3218091"/>
            <a:ext cx="701614" cy="663615"/>
            <a:chOff x="1960226" y="627704"/>
            <a:chExt cx="931498" cy="881051"/>
          </a:xfrm>
        </p:grpSpPr>
        <p:sp>
          <p:nvSpPr>
            <p:cNvPr id="255" name="Shape 255"/>
            <p:cNvSpPr/>
            <p:nvPr/>
          </p:nvSpPr>
          <p:spPr>
            <a:xfrm>
              <a:off x="1997666" y="627704"/>
              <a:ext cx="879728" cy="881051"/>
            </a:xfrm>
            <a:prstGeom prst="ellipse">
              <a:avLst/>
            </a:prstGeom>
            <a:solidFill>
              <a:schemeClr val="accent1"/>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dk1"/>
                </a:buClr>
                <a:buFont typeface="Arial"/>
                <a:buNone/>
              </a:pPr>
              <a:r>
                <a:t/>
              </a:r>
              <a:endParaRPr b="1" i="0" sz="2400" u="none" cap="none" strike="noStrike">
                <a:solidFill>
                  <a:schemeClr val="lt1"/>
                </a:solidFill>
                <a:latin typeface="Arial"/>
                <a:ea typeface="Arial"/>
                <a:cs typeface="Arial"/>
                <a:sym typeface="Arial"/>
              </a:endParaRPr>
            </a:p>
          </p:txBody>
        </p:sp>
        <p:sp>
          <p:nvSpPr>
            <p:cNvPr id="256" name="Shape 256"/>
            <p:cNvSpPr txBox="1"/>
            <p:nvPr/>
          </p:nvSpPr>
          <p:spPr>
            <a:xfrm>
              <a:off x="1960226" y="729102"/>
              <a:ext cx="931498" cy="626552"/>
            </a:xfrm>
            <a:prstGeom prst="rect">
              <a:avLst/>
            </a:prstGeom>
            <a:no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lt1"/>
                </a:buClr>
                <a:buSzPct val="25000"/>
                <a:buFont typeface="Arial"/>
                <a:buNone/>
              </a:pPr>
              <a:r>
                <a:rPr b="1" lang="en-US" sz="2400">
                  <a:solidFill>
                    <a:schemeClr val="lt1"/>
                  </a:solidFill>
                  <a:latin typeface="Arial"/>
                  <a:ea typeface="Arial"/>
                  <a:cs typeface="Arial"/>
                  <a:sym typeface="Arial"/>
                </a:rPr>
                <a:t>0.02</a:t>
              </a:r>
            </a:p>
          </p:txBody>
        </p:sp>
      </p:grpSp>
      <p:grpSp>
        <p:nvGrpSpPr>
          <p:cNvPr id="257" name="Shape 257"/>
          <p:cNvGrpSpPr/>
          <p:nvPr/>
        </p:nvGrpSpPr>
        <p:grpSpPr>
          <a:xfrm>
            <a:off x="6871334" y="3206322"/>
            <a:ext cx="662620" cy="663615"/>
            <a:chOff x="1997666" y="627704"/>
            <a:chExt cx="879728" cy="881051"/>
          </a:xfrm>
        </p:grpSpPr>
        <p:sp>
          <p:nvSpPr>
            <p:cNvPr id="258" name="Shape 258"/>
            <p:cNvSpPr/>
            <p:nvPr/>
          </p:nvSpPr>
          <p:spPr>
            <a:xfrm>
              <a:off x="1997666" y="627704"/>
              <a:ext cx="879728" cy="881051"/>
            </a:xfrm>
            <a:prstGeom prst="ellipse">
              <a:avLst/>
            </a:prstGeom>
            <a:solidFill>
              <a:schemeClr val="accent1"/>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dk1"/>
                </a:buClr>
                <a:buFont typeface="Arial"/>
                <a:buNone/>
              </a:pPr>
              <a:r>
                <a:t/>
              </a:r>
              <a:endParaRPr b="1" i="0" sz="2400" u="none" cap="none" strike="noStrike">
                <a:solidFill>
                  <a:schemeClr val="lt1"/>
                </a:solidFill>
                <a:latin typeface="Arial"/>
                <a:ea typeface="Arial"/>
                <a:cs typeface="Arial"/>
                <a:sym typeface="Arial"/>
              </a:endParaRPr>
            </a:p>
          </p:txBody>
        </p:sp>
        <p:sp>
          <p:nvSpPr>
            <p:cNvPr id="259" name="Shape 259"/>
            <p:cNvSpPr txBox="1"/>
            <p:nvPr/>
          </p:nvSpPr>
          <p:spPr>
            <a:xfrm>
              <a:off x="2244244" y="729102"/>
              <a:ext cx="363462" cy="626552"/>
            </a:xfrm>
            <a:prstGeom prst="rect">
              <a:avLst/>
            </a:prstGeom>
            <a:solidFill>
              <a:schemeClr val="accent1"/>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lt1"/>
                </a:buClr>
                <a:buSzPct val="25000"/>
                <a:buFont typeface="Arial"/>
                <a:buNone/>
              </a:pPr>
              <a:r>
                <a:rPr b="1" lang="en-US" sz="2400">
                  <a:solidFill>
                    <a:schemeClr val="lt1"/>
                  </a:solidFill>
                  <a:latin typeface="Arial"/>
                  <a:ea typeface="Arial"/>
                  <a:cs typeface="Arial"/>
                  <a:sym typeface="Arial"/>
                </a:rPr>
                <a:t>0</a:t>
              </a:r>
            </a:p>
          </p:txBody>
        </p:sp>
      </p:grpSp>
      <p:grpSp>
        <p:nvGrpSpPr>
          <p:cNvPr id="260" name="Shape 260"/>
          <p:cNvGrpSpPr/>
          <p:nvPr/>
        </p:nvGrpSpPr>
        <p:grpSpPr>
          <a:xfrm>
            <a:off x="2568000" y="3202476"/>
            <a:ext cx="662620" cy="663615"/>
            <a:chOff x="1997666" y="627704"/>
            <a:chExt cx="879728" cy="881051"/>
          </a:xfrm>
        </p:grpSpPr>
        <p:sp>
          <p:nvSpPr>
            <p:cNvPr id="261" name="Shape 261"/>
            <p:cNvSpPr/>
            <p:nvPr/>
          </p:nvSpPr>
          <p:spPr>
            <a:xfrm>
              <a:off x="1997666" y="627704"/>
              <a:ext cx="879728" cy="881051"/>
            </a:xfrm>
            <a:prstGeom prst="ellipse">
              <a:avLst/>
            </a:prstGeom>
            <a:solidFill>
              <a:srgbClr val="FF6600"/>
            </a:solidFill>
            <a:ln cap="flat" cmpd="sng" w="12700">
              <a:solidFill>
                <a:srgbClr val="FFFFFF"/>
              </a:solidFill>
              <a:prstDash val="solid"/>
              <a:miter/>
              <a:headEnd len="med" w="med" type="none"/>
              <a:tailEnd len="med" w="med" type="none"/>
            </a:ln>
          </p:spPr>
          <p:txBody>
            <a:bodyPr anchorCtr="0" anchor="ctr" bIns="50800" lIns="50800" rIns="50800" tIns="50800">
              <a:noAutofit/>
            </a:bodyPr>
            <a:lstStyle/>
            <a:p>
              <a:pPr indent="0" lvl="0" marL="0" marR="0" rtl="0" algn="ctr">
                <a:lnSpc>
                  <a:spcPct val="100000"/>
                </a:lnSpc>
                <a:spcBef>
                  <a:spcPts val="0"/>
                </a:spcBef>
                <a:spcAft>
                  <a:spcPts val="0"/>
                </a:spcAft>
                <a:buClr>
                  <a:schemeClr val="dk1"/>
                </a:buClr>
                <a:buFont typeface="Arial"/>
                <a:buNone/>
              </a:pPr>
              <a:r>
                <a:t/>
              </a:r>
              <a:endParaRPr b="1" i="0" sz="2400" u="none" cap="none" strike="noStrike">
                <a:solidFill>
                  <a:schemeClr val="lt1"/>
                </a:solidFill>
                <a:latin typeface="Arial"/>
                <a:ea typeface="Arial"/>
                <a:cs typeface="Arial"/>
                <a:sym typeface="Arial"/>
              </a:endParaRPr>
            </a:p>
          </p:txBody>
        </p:sp>
        <p:sp>
          <p:nvSpPr>
            <p:cNvPr id="262" name="Shape 262"/>
            <p:cNvSpPr txBox="1"/>
            <p:nvPr/>
          </p:nvSpPr>
          <p:spPr>
            <a:xfrm>
              <a:off x="2130616" y="729102"/>
              <a:ext cx="590717" cy="626552"/>
            </a:xfrm>
            <a:prstGeom prst="rect">
              <a:avLst/>
            </a:prstGeom>
            <a:no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lt1"/>
                </a:buClr>
                <a:buSzPct val="25000"/>
                <a:buFont typeface="Arial"/>
                <a:buNone/>
              </a:pPr>
              <a:r>
                <a:rPr b="1" lang="en-US" sz="2400">
                  <a:solidFill>
                    <a:schemeClr val="lt1"/>
                  </a:solidFill>
                  <a:latin typeface="Arial"/>
                  <a:ea typeface="Arial"/>
                  <a:cs typeface="Arial"/>
                  <a:sym typeface="Arial"/>
                </a:rPr>
                <a:t>21</a:t>
              </a:r>
            </a:p>
          </p:txBody>
        </p:sp>
      </p:grpSp>
      <p:grpSp>
        <p:nvGrpSpPr>
          <p:cNvPr id="263" name="Shape 263"/>
          <p:cNvGrpSpPr/>
          <p:nvPr/>
        </p:nvGrpSpPr>
        <p:grpSpPr>
          <a:xfrm>
            <a:off x="3994249" y="3213393"/>
            <a:ext cx="662620" cy="663615"/>
            <a:chOff x="1997666" y="627704"/>
            <a:chExt cx="879728" cy="881051"/>
          </a:xfrm>
        </p:grpSpPr>
        <p:sp>
          <p:nvSpPr>
            <p:cNvPr id="264" name="Shape 264"/>
            <p:cNvSpPr/>
            <p:nvPr/>
          </p:nvSpPr>
          <p:spPr>
            <a:xfrm>
              <a:off x="1997666" y="627704"/>
              <a:ext cx="879728" cy="881051"/>
            </a:xfrm>
            <a:prstGeom prst="ellipse">
              <a:avLst/>
            </a:prstGeom>
            <a:solidFill>
              <a:srgbClr val="FF6600"/>
            </a:solidFill>
            <a:ln cap="flat" cmpd="sng" w="12700">
              <a:solidFill>
                <a:srgbClr val="FFFFFF"/>
              </a:solidFill>
              <a:prstDash val="solid"/>
              <a:miter/>
              <a:headEnd len="med" w="med" type="none"/>
              <a:tailEnd len="med" w="med" type="none"/>
            </a:ln>
          </p:spPr>
          <p:txBody>
            <a:bodyPr anchorCtr="0" anchor="ctr" bIns="50800" lIns="50800" rIns="50800" tIns="50800">
              <a:noAutofit/>
            </a:bodyPr>
            <a:lstStyle/>
            <a:p>
              <a:pPr indent="0" lvl="0" marL="0" marR="0" rtl="0" algn="ctr">
                <a:lnSpc>
                  <a:spcPct val="100000"/>
                </a:lnSpc>
                <a:spcBef>
                  <a:spcPts val="0"/>
                </a:spcBef>
                <a:spcAft>
                  <a:spcPts val="0"/>
                </a:spcAft>
                <a:buClr>
                  <a:schemeClr val="dk1"/>
                </a:buClr>
                <a:buFont typeface="Arial"/>
                <a:buNone/>
              </a:pPr>
              <a:r>
                <a:t/>
              </a:r>
              <a:endParaRPr b="1" i="0" sz="2400" u="none" cap="none" strike="noStrike">
                <a:solidFill>
                  <a:schemeClr val="lt1"/>
                </a:solidFill>
                <a:latin typeface="Arial"/>
                <a:ea typeface="Arial"/>
                <a:cs typeface="Arial"/>
                <a:sym typeface="Arial"/>
              </a:endParaRPr>
            </a:p>
          </p:txBody>
        </p:sp>
        <p:sp>
          <p:nvSpPr>
            <p:cNvPr id="265" name="Shape 265"/>
            <p:cNvSpPr txBox="1"/>
            <p:nvPr/>
          </p:nvSpPr>
          <p:spPr>
            <a:xfrm>
              <a:off x="2130616" y="729102"/>
              <a:ext cx="590717" cy="626552"/>
            </a:xfrm>
            <a:prstGeom prst="rect">
              <a:avLst/>
            </a:prstGeom>
            <a:no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lt1"/>
                </a:buClr>
                <a:buSzPct val="25000"/>
                <a:buFont typeface="Arial"/>
                <a:buNone/>
              </a:pPr>
              <a:r>
                <a:rPr b="1" lang="en-US" sz="2400">
                  <a:solidFill>
                    <a:schemeClr val="lt1"/>
                  </a:solidFill>
                  <a:latin typeface="Arial"/>
                  <a:ea typeface="Arial"/>
                  <a:cs typeface="Arial"/>
                  <a:sym typeface="Arial"/>
                </a:rPr>
                <a:t>15</a:t>
              </a:r>
            </a:p>
          </p:txBody>
        </p:sp>
      </p:grpSp>
      <p:grpSp>
        <p:nvGrpSpPr>
          <p:cNvPr id="266" name="Shape 266"/>
          <p:cNvGrpSpPr/>
          <p:nvPr/>
        </p:nvGrpSpPr>
        <p:grpSpPr>
          <a:xfrm>
            <a:off x="5399359" y="3218091"/>
            <a:ext cx="701614" cy="663615"/>
            <a:chOff x="1960226" y="627704"/>
            <a:chExt cx="931498" cy="881051"/>
          </a:xfrm>
        </p:grpSpPr>
        <p:sp>
          <p:nvSpPr>
            <p:cNvPr id="267" name="Shape 267"/>
            <p:cNvSpPr/>
            <p:nvPr/>
          </p:nvSpPr>
          <p:spPr>
            <a:xfrm>
              <a:off x="1997666" y="627704"/>
              <a:ext cx="879728" cy="881051"/>
            </a:xfrm>
            <a:prstGeom prst="ellipse">
              <a:avLst/>
            </a:prstGeom>
            <a:solidFill>
              <a:srgbClr val="FF6600"/>
            </a:solidFill>
            <a:ln cap="flat" cmpd="sng" w="12700">
              <a:solidFill>
                <a:schemeClr val="lt1"/>
              </a:solidFill>
              <a:prstDash val="solid"/>
              <a:miter/>
              <a:headEnd len="med" w="med" type="none"/>
              <a:tailEnd len="med" w="med" type="none"/>
            </a:ln>
          </p:spPr>
          <p:txBody>
            <a:bodyPr anchorCtr="0" anchor="ctr" bIns="50800" lIns="50800" rIns="50800" tIns="50800">
              <a:noAutofit/>
            </a:bodyPr>
            <a:lstStyle/>
            <a:p>
              <a:pPr indent="0" lvl="0" marL="0" marR="0" rtl="0" algn="ctr">
                <a:lnSpc>
                  <a:spcPct val="100000"/>
                </a:lnSpc>
                <a:spcBef>
                  <a:spcPts val="0"/>
                </a:spcBef>
                <a:spcAft>
                  <a:spcPts val="0"/>
                </a:spcAft>
                <a:buClr>
                  <a:schemeClr val="dk1"/>
                </a:buClr>
                <a:buFont typeface="Arial"/>
                <a:buNone/>
              </a:pPr>
              <a:r>
                <a:t/>
              </a:r>
              <a:endParaRPr b="1" i="0" sz="2400" u="none" cap="none" strike="noStrike">
                <a:solidFill>
                  <a:schemeClr val="lt1"/>
                </a:solidFill>
                <a:latin typeface="Arial"/>
                <a:ea typeface="Arial"/>
                <a:cs typeface="Arial"/>
                <a:sym typeface="Arial"/>
              </a:endParaRPr>
            </a:p>
          </p:txBody>
        </p:sp>
        <p:sp>
          <p:nvSpPr>
            <p:cNvPr id="268" name="Shape 268"/>
            <p:cNvSpPr txBox="1"/>
            <p:nvPr/>
          </p:nvSpPr>
          <p:spPr>
            <a:xfrm>
              <a:off x="1960226" y="729102"/>
              <a:ext cx="931498" cy="626552"/>
            </a:xfrm>
            <a:prstGeom prst="rect">
              <a:avLst/>
            </a:prstGeom>
            <a:noFill/>
            <a:ln>
              <a:noFill/>
            </a:ln>
          </p:spPr>
          <p:txBody>
            <a:bodyPr anchorCtr="0" anchor="ctr" bIns="50800" lIns="50800" rIns="50800" tIns="50800">
              <a:noAutofit/>
            </a:bodyPr>
            <a:lstStyle/>
            <a:p>
              <a:pPr indent="0" lvl="0" marL="0" marR="0" rtl="0" algn="ctr">
                <a:lnSpc>
                  <a:spcPct val="100000"/>
                </a:lnSpc>
                <a:spcBef>
                  <a:spcPts val="0"/>
                </a:spcBef>
                <a:spcAft>
                  <a:spcPts val="0"/>
                </a:spcAft>
                <a:buClr>
                  <a:schemeClr val="lt1"/>
                </a:buClr>
                <a:buSzPct val="25000"/>
                <a:buFont typeface="Arial"/>
                <a:buNone/>
              </a:pPr>
              <a:r>
                <a:rPr b="1" lang="en-US" sz="2400">
                  <a:solidFill>
                    <a:schemeClr val="lt1"/>
                  </a:solidFill>
                  <a:latin typeface="Arial"/>
                  <a:ea typeface="Arial"/>
                  <a:cs typeface="Arial"/>
                  <a:sym typeface="Arial"/>
                </a:rPr>
                <a:t>0.25</a:t>
              </a:r>
            </a:p>
          </p:txBody>
        </p:sp>
      </p:grpSp>
      <p:grpSp>
        <p:nvGrpSpPr>
          <p:cNvPr id="269" name="Shape 269"/>
          <p:cNvGrpSpPr/>
          <p:nvPr/>
        </p:nvGrpSpPr>
        <p:grpSpPr>
          <a:xfrm>
            <a:off x="2899311" y="4384038"/>
            <a:ext cx="2871568" cy="340361"/>
            <a:chOff x="2899311" y="4384038"/>
            <a:chExt cx="2871568" cy="340361"/>
          </a:xfrm>
        </p:grpSpPr>
        <p:cxnSp>
          <p:nvCxnSpPr>
            <p:cNvPr id="270" name="Shape 270"/>
            <p:cNvCxnSpPr/>
            <p:nvPr/>
          </p:nvCxnSpPr>
          <p:spPr>
            <a:xfrm rot="10800000">
              <a:off x="2899311" y="4384038"/>
              <a:ext cx="0" cy="340361"/>
            </a:xfrm>
            <a:prstGeom prst="straightConnector1">
              <a:avLst/>
            </a:prstGeom>
            <a:noFill/>
            <a:ln cap="flat" cmpd="sng" w="25400">
              <a:solidFill>
                <a:schemeClr val="lt1"/>
              </a:solidFill>
              <a:prstDash val="solid"/>
              <a:miter/>
              <a:headEnd len="med" w="med" type="none"/>
              <a:tailEnd len="lg" w="lg" type="stealth"/>
            </a:ln>
          </p:spPr>
        </p:cxnSp>
        <p:cxnSp>
          <p:nvCxnSpPr>
            <p:cNvPr id="271" name="Shape 271"/>
            <p:cNvCxnSpPr/>
            <p:nvPr/>
          </p:nvCxnSpPr>
          <p:spPr>
            <a:xfrm>
              <a:off x="2899311" y="4724400"/>
              <a:ext cx="2871567" cy="0"/>
            </a:xfrm>
            <a:prstGeom prst="straightConnector1">
              <a:avLst/>
            </a:prstGeom>
            <a:noFill/>
            <a:ln cap="flat" cmpd="sng" w="25400">
              <a:solidFill>
                <a:schemeClr val="lt1"/>
              </a:solidFill>
              <a:prstDash val="solid"/>
              <a:miter/>
              <a:headEnd len="med" w="med" type="none"/>
              <a:tailEnd len="med" w="med" type="none"/>
            </a:ln>
          </p:spPr>
        </p:cxnSp>
        <p:cxnSp>
          <p:nvCxnSpPr>
            <p:cNvPr id="272" name="Shape 272"/>
            <p:cNvCxnSpPr/>
            <p:nvPr/>
          </p:nvCxnSpPr>
          <p:spPr>
            <a:xfrm rot="10800000">
              <a:off x="5770880" y="4384038"/>
              <a:ext cx="0" cy="340361"/>
            </a:xfrm>
            <a:prstGeom prst="straightConnector1">
              <a:avLst/>
            </a:prstGeom>
            <a:noFill/>
            <a:ln cap="flat" cmpd="sng" w="25400">
              <a:solidFill>
                <a:schemeClr val="lt1"/>
              </a:solidFill>
              <a:prstDash val="solid"/>
              <a:miter/>
              <a:headEnd len="med" w="med" type="none"/>
              <a:tailEnd len="med" w="med" type="none"/>
            </a:ln>
          </p:spPr>
        </p:cxnSp>
      </p:grpSp>
      <p:sp>
        <p:nvSpPr>
          <p:cNvPr id="273" name="Shape 273"/>
          <p:cNvSpPr txBox="1"/>
          <p:nvPr/>
        </p:nvSpPr>
        <p:spPr>
          <a:xfrm>
            <a:off x="3105593" y="4724400"/>
            <a:ext cx="2732343"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F2F2F2"/>
                </a:solidFill>
                <a:latin typeface="Arial"/>
                <a:ea typeface="Arial"/>
                <a:cs typeface="Arial"/>
                <a:sym typeface="Arial"/>
              </a:rPr>
              <a:t>Need to Innovate Here</a:t>
            </a:r>
          </a:p>
        </p:txBody>
      </p:sp>
      <p:sp>
        <p:nvSpPr>
          <p:cNvPr id="274" name="Shape 274"/>
          <p:cNvSpPr/>
          <p:nvPr/>
        </p:nvSpPr>
        <p:spPr>
          <a:xfrm>
            <a:off x="103468" y="160818"/>
            <a:ext cx="8706954" cy="523219"/>
          </a:xfrm>
          <a:prstGeom prst="rect">
            <a:avLst/>
          </a:prstGeom>
          <a:solidFill>
            <a:srgbClr val="17232A"/>
          </a:solidFill>
          <a:ln>
            <a:noFill/>
          </a:ln>
        </p:spPr>
        <p:txBody>
          <a:bodyPr anchorCtr="0" anchor="t" bIns="45700" lIns="91425" rIns="91425" tIns="45700">
            <a:noAutofit/>
          </a:bodyPr>
          <a:lstStyle/>
          <a:p>
            <a:pPr indent="0" lvl="0" marL="0" marR="0" rtl="0" algn="l">
              <a:spcBef>
                <a:spcPts val="0"/>
              </a:spcBef>
              <a:buSzPct val="25000"/>
              <a:buNone/>
            </a:pPr>
            <a:r>
              <a:rPr b="1" lang="en-US" sz="2800">
                <a:solidFill>
                  <a:srgbClr val="D8D8D8"/>
                </a:solidFill>
                <a:latin typeface="Arial"/>
                <a:ea typeface="Arial"/>
                <a:cs typeface="Arial"/>
                <a:sym typeface="Arial"/>
              </a:rPr>
              <a:t>IT Operations on a </a:t>
            </a:r>
            <a:r>
              <a:rPr b="1" lang="en-US" sz="2800">
                <a:solidFill>
                  <a:srgbClr val="008774"/>
                </a:solidFill>
                <a:latin typeface="Arial"/>
                <a:ea typeface="Arial"/>
                <a:cs typeface="Arial"/>
                <a:sym typeface="Arial"/>
              </a:rPr>
              <a:t>Cloud Native Platform</a:t>
            </a:r>
          </a:p>
        </p:txBody>
      </p:sp>
      <p:cxnSp>
        <p:nvCxnSpPr>
          <p:cNvPr id="275" name="Shape 275"/>
          <p:cNvCxnSpPr/>
          <p:nvPr/>
        </p:nvCxnSpPr>
        <p:spPr>
          <a:xfrm>
            <a:off x="3223141" y="3555098"/>
            <a:ext cx="774316" cy="0"/>
          </a:xfrm>
          <a:prstGeom prst="straightConnector1">
            <a:avLst/>
          </a:prstGeom>
          <a:noFill/>
          <a:ln cap="flat" cmpd="sng" w="25400">
            <a:solidFill>
              <a:schemeClr val="lt2"/>
            </a:solidFill>
            <a:prstDash val="solid"/>
            <a:miter/>
            <a:headEnd len="med" w="med" type="none"/>
            <a:tailEnd len="lg" w="lg" type="stealth"/>
          </a:ln>
        </p:spPr>
      </p:cxnSp>
      <p:cxnSp>
        <p:nvCxnSpPr>
          <p:cNvPr id="276" name="Shape 276"/>
          <p:cNvCxnSpPr/>
          <p:nvPr/>
        </p:nvCxnSpPr>
        <p:spPr>
          <a:xfrm>
            <a:off x="4660080" y="3555098"/>
            <a:ext cx="774316" cy="0"/>
          </a:xfrm>
          <a:prstGeom prst="straightConnector1">
            <a:avLst/>
          </a:prstGeom>
          <a:noFill/>
          <a:ln cap="flat" cmpd="sng" w="25400">
            <a:solidFill>
              <a:schemeClr val="lt2"/>
            </a:solidFill>
            <a:prstDash val="solid"/>
            <a:miter/>
            <a:headEnd len="med" w="med" type="none"/>
            <a:tailEnd len="lg" w="lg" type="stealth"/>
          </a:ln>
        </p:spPr>
      </p:cxnSp>
      <p:cxnSp>
        <p:nvCxnSpPr>
          <p:cNvPr id="277" name="Shape 277"/>
          <p:cNvCxnSpPr/>
          <p:nvPr/>
        </p:nvCxnSpPr>
        <p:spPr>
          <a:xfrm>
            <a:off x="6097017" y="3555098"/>
            <a:ext cx="774316" cy="0"/>
          </a:xfrm>
          <a:prstGeom prst="straightConnector1">
            <a:avLst/>
          </a:prstGeom>
          <a:noFill/>
          <a:ln cap="flat" cmpd="sng" w="25400">
            <a:solidFill>
              <a:schemeClr val="lt2"/>
            </a:solidFill>
            <a:prstDash val="solid"/>
            <a:miter/>
            <a:headEnd len="med" w="med" type="none"/>
            <a:tailEnd len="lg" w="lg" type="stealth"/>
          </a:ln>
        </p:spPr>
      </p:cxnSp>
      <p:sp>
        <p:nvSpPr>
          <p:cNvPr id="278" name="Shape 278"/>
          <p:cNvSpPr/>
          <p:nvPr/>
        </p:nvSpPr>
        <p:spPr>
          <a:xfrm>
            <a:off x="7674697" y="3195066"/>
            <a:ext cx="1287838" cy="923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rgbClr val="D8D8D8"/>
                </a:solidFill>
                <a:latin typeface="Arial"/>
                <a:ea typeface="Arial"/>
                <a:cs typeface="Arial"/>
                <a:sym typeface="Arial"/>
              </a:rPr>
              <a:t>MVP in </a:t>
            </a:r>
          </a:p>
          <a:p>
            <a:pPr indent="0" lvl="0" marL="0" marR="0" rtl="0" algn="l">
              <a:spcBef>
                <a:spcPts val="0"/>
              </a:spcBef>
              <a:buSzPct val="25000"/>
              <a:buNone/>
            </a:pPr>
            <a:r>
              <a:rPr b="1" lang="en-US" sz="1800">
                <a:solidFill>
                  <a:srgbClr val="D8D8D8"/>
                </a:solidFill>
                <a:latin typeface="Arial"/>
                <a:ea typeface="Arial"/>
                <a:cs typeface="Arial"/>
                <a:sym typeface="Arial"/>
              </a:rPr>
              <a:t>about a </a:t>
            </a:r>
          </a:p>
          <a:p>
            <a:pPr indent="0" lvl="0" marL="0" marR="0" rtl="0" algn="l">
              <a:spcBef>
                <a:spcPts val="0"/>
              </a:spcBef>
              <a:buSzPct val="25000"/>
              <a:buNone/>
            </a:pPr>
            <a:r>
              <a:rPr b="1" lang="en-US" sz="1800">
                <a:solidFill>
                  <a:srgbClr val="D8D8D8"/>
                </a:solidFill>
                <a:latin typeface="Arial"/>
                <a:ea typeface="Arial"/>
                <a:cs typeface="Arial"/>
                <a:sym typeface="Arial"/>
              </a:rPr>
              <a:t>month</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500"/>
                                        <p:tgtEl>
                                          <p:spTgt spid="27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500"/>
                                        <p:tgtEl>
                                          <p:spTgt spid="23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500"/>
                                        <p:tgtEl>
                                          <p:spTgt spid="23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500"/>
                                        <p:tgtEl>
                                          <p:spTgt spid="24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500"/>
                                        <p:tgtEl>
                                          <p:spTgt spid="245"/>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500"/>
                                        <p:tgtEl>
                                          <p:spTgt spid="254"/>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500"/>
                                        <p:tgtEl>
                                          <p:spTgt spid="257"/>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5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5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2000"/>
                                        <p:tgtEl>
                                          <p:spTgt spid="269"/>
                                        </p:tgtEl>
                                      </p:cBhvr>
                                    </p:animEffect>
                                  </p:childTnLst>
                                </p:cTn>
                              </p:par>
                            </p:childTnLst>
                          </p:cTn>
                        </p:par>
                        <p:par>
                          <p:cTn fill="hold">
                            <p:stCondLst>
                              <p:cond delay="6500"/>
                            </p:stCondLst>
                            <p:childTnLst>
                              <p:par>
                                <p:cTn fill="hold" nodeType="afterEffect" presetClass="exit" presetID="10" presetSubtype="0">
                                  <p:stCondLst>
                                    <p:cond delay="0"/>
                                  </p:stCondLst>
                                  <p:childTnLst>
                                    <p:animEffect filter="fade" transition="out">
                                      <p:cBhvr>
                                        <p:cTn dur="500"/>
                                        <p:tgtEl>
                                          <p:spTgt spid="222"/>
                                        </p:tgtEl>
                                      </p:cBhvr>
                                    </p:animEffect>
                                    <p:set>
                                      <p:cBhvr>
                                        <p:cTn dur="1" fill="hold">
                                          <p:stCondLst>
                                            <p:cond delay="500"/>
                                          </p:stCondLst>
                                        </p:cTn>
                                        <p:tgtEl>
                                          <p:spTgt spid="22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5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2" name="Shape 282"/>
        <p:cNvGrpSpPr/>
        <p:nvPr/>
      </p:nvGrpSpPr>
      <p:grpSpPr>
        <a:xfrm>
          <a:off x="0" y="0"/>
          <a:ext cx="0" cy="0"/>
          <a:chOff x="0" y="0"/>
          <a:chExt cx="0" cy="0"/>
        </a:xfrm>
      </p:grpSpPr>
      <p:sp>
        <p:nvSpPr>
          <p:cNvPr id="283" name="Shape 283"/>
          <p:cNvSpPr txBox="1"/>
          <p:nvPr>
            <p:ph idx="1" type="body"/>
          </p:nvPr>
        </p:nvSpPr>
        <p:spPr>
          <a:xfrm>
            <a:off x="296333" y="804333"/>
            <a:ext cx="8593664" cy="3627967"/>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008881"/>
              </a:buClr>
              <a:buSzPct val="25000"/>
              <a:buFont typeface="Arial"/>
              <a:buNone/>
            </a:pPr>
            <a:r>
              <a:rPr b="0" i="0" lang="en-US" sz="1800" u="none" cap="none" strike="noStrike">
                <a:solidFill>
                  <a:srgbClr val="FFFFFF"/>
                </a:solidFill>
                <a:latin typeface="Arial"/>
                <a:ea typeface="Arial"/>
                <a:cs typeface="Arial"/>
                <a:sym typeface="Arial"/>
              </a:rPr>
              <a:t>Key Performance Indicators for Market Leadership</a:t>
            </a:r>
          </a:p>
          <a:p>
            <a:pPr indent="-292100" lvl="1" marL="520700" marR="0" rtl="0" algn="l">
              <a:lnSpc>
                <a:spcPct val="120000"/>
              </a:lnSpc>
              <a:spcBef>
                <a:spcPts val="320"/>
              </a:spcBef>
              <a:spcAft>
                <a:spcPts val="0"/>
              </a:spcAft>
              <a:buClr>
                <a:srgbClr val="008881"/>
              </a:buClr>
              <a:buSzPct val="100000"/>
              <a:buFont typeface="Arial"/>
              <a:buChar char="•"/>
            </a:pPr>
            <a:r>
              <a:rPr b="0" i="0" lang="en-US" sz="1600" u="none" cap="none" strike="noStrike">
                <a:solidFill>
                  <a:srgbClr val="FFFFFF"/>
                </a:solidFill>
                <a:latin typeface="Arial"/>
                <a:ea typeface="Arial"/>
                <a:cs typeface="Arial"/>
                <a:sym typeface="Arial"/>
              </a:rPr>
              <a:t>Agile/Developer Productivity/TDD</a:t>
            </a:r>
          </a:p>
          <a:p>
            <a:pPr indent="-292100" lvl="1" marL="520700" marR="0" rtl="0" algn="l">
              <a:spcBef>
                <a:spcPts val="320"/>
              </a:spcBef>
              <a:spcAft>
                <a:spcPts val="0"/>
              </a:spcAft>
              <a:buClr>
                <a:srgbClr val="008881"/>
              </a:buClr>
              <a:buSzPct val="100000"/>
              <a:buFont typeface="Arial"/>
              <a:buChar char="•"/>
            </a:pPr>
            <a:r>
              <a:rPr b="0" i="0" lang="en-US" sz="1600" u="none" cap="none" strike="noStrike">
                <a:solidFill>
                  <a:srgbClr val="FFFFFF"/>
                </a:solidFill>
                <a:latin typeface="Arial"/>
                <a:ea typeface="Arial"/>
                <a:cs typeface="Arial"/>
                <a:sym typeface="Arial"/>
              </a:rPr>
              <a:t>Continuous Delivery </a:t>
            </a:r>
          </a:p>
          <a:p>
            <a:pPr indent="-292100" lvl="1" marL="520700" marR="0" rtl="0" algn="l">
              <a:spcBef>
                <a:spcPts val="320"/>
              </a:spcBef>
              <a:spcAft>
                <a:spcPts val="0"/>
              </a:spcAft>
              <a:buClr>
                <a:srgbClr val="008881"/>
              </a:buClr>
              <a:buSzPct val="100000"/>
              <a:buFont typeface="Arial"/>
              <a:buChar char="•"/>
            </a:pPr>
            <a:r>
              <a:rPr b="0" i="0" lang="en-US" sz="1600" u="none" cap="none" strike="noStrike">
                <a:solidFill>
                  <a:srgbClr val="FFFFFF"/>
                </a:solidFill>
                <a:latin typeface="Arial"/>
                <a:ea typeface="Arial"/>
                <a:cs typeface="Arial"/>
                <a:sym typeface="Arial"/>
              </a:rPr>
              <a:t>DevOps</a:t>
            </a:r>
          </a:p>
          <a:p>
            <a:pPr indent="-292100" lvl="1" marL="520700" marR="0" rtl="0" algn="l">
              <a:spcBef>
                <a:spcPts val="320"/>
              </a:spcBef>
              <a:spcAft>
                <a:spcPts val="0"/>
              </a:spcAft>
              <a:buClr>
                <a:srgbClr val="008881"/>
              </a:buClr>
              <a:buSzPct val="100000"/>
              <a:buFont typeface="Arial"/>
              <a:buChar char="•"/>
            </a:pPr>
            <a:r>
              <a:rPr b="0" i="0" lang="en-US" sz="1600" u="none" cap="none" strike="noStrike">
                <a:solidFill>
                  <a:srgbClr val="FFFFFF"/>
                </a:solidFill>
                <a:latin typeface="Arial"/>
                <a:ea typeface="Arial"/>
                <a:cs typeface="Arial"/>
                <a:sym typeface="Arial"/>
              </a:rPr>
              <a:t>Cloud-native App Design</a:t>
            </a:r>
          </a:p>
          <a:p>
            <a:pPr indent="-292100" lvl="1" marL="520700" marR="0" rtl="0" algn="l">
              <a:spcBef>
                <a:spcPts val="320"/>
              </a:spcBef>
              <a:spcAft>
                <a:spcPts val="0"/>
              </a:spcAft>
              <a:buClr>
                <a:srgbClr val="008881"/>
              </a:buClr>
              <a:buSzPct val="100000"/>
              <a:buFont typeface="Arial"/>
              <a:buChar char="•"/>
            </a:pPr>
            <a:r>
              <a:rPr b="0" i="0" lang="en-US" sz="1600" u="none" cap="none" strike="noStrike">
                <a:solidFill>
                  <a:srgbClr val="FFFFFF"/>
                </a:solidFill>
                <a:latin typeface="Arial"/>
                <a:ea typeface="Arial"/>
                <a:cs typeface="Arial"/>
                <a:sym typeface="Arial"/>
              </a:rPr>
              <a:t>Culture/Talent</a:t>
            </a:r>
          </a:p>
          <a:p>
            <a:pPr indent="-342900" lvl="0" marL="342900" marR="0" rtl="0" algn="l">
              <a:spcBef>
                <a:spcPts val="400"/>
              </a:spcBef>
              <a:spcAft>
                <a:spcPts val="0"/>
              </a:spcAft>
              <a:buClr>
                <a:srgbClr val="008881"/>
              </a:buClr>
              <a:buSzPct val="100000"/>
              <a:buFont typeface="Arial"/>
              <a:buNone/>
            </a:pPr>
            <a:r>
              <a:t/>
            </a:r>
            <a:endParaRPr b="0" i="0" sz="2000" u="none" cap="none" strike="noStrike">
              <a:solidFill>
                <a:srgbClr val="FFFFFF"/>
              </a:solidFill>
              <a:latin typeface="Arial"/>
              <a:ea typeface="Arial"/>
              <a:cs typeface="Arial"/>
              <a:sym typeface="Arial"/>
            </a:endParaRPr>
          </a:p>
          <a:p>
            <a:pPr indent="-342900" lvl="0" marL="342900" marR="0" rtl="0" algn="l">
              <a:spcBef>
                <a:spcPts val="320"/>
              </a:spcBef>
              <a:buClr>
                <a:srgbClr val="008881"/>
              </a:buClr>
              <a:buSzPct val="100000"/>
              <a:buFont typeface="Arial"/>
              <a:buNone/>
            </a:pPr>
            <a:r>
              <a:t/>
            </a:r>
            <a:endParaRPr b="0" i="0" sz="1600" u="none" cap="none" strike="noStrike">
              <a:solidFill>
                <a:srgbClr val="FFFFFF"/>
              </a:solidFill>
              <a:latin typeface="Arial"/>
              <a:ea typeface="Arial"/>
              <a:cs typeface="Arial"/>
              <a:sym typeface="Arial"/>
            </a:endParaRPr>
          </a:p>
        </p:txBody>
      </p:sp>
      <p:sp>
        <p:nvSpPr>
          <p:cNvPr id="284" name="Shape 284"/>
          <p:cNvSpPr txBox="1"/>
          <p:nvPr/>
        </p:nvSpPr>
        <p:spPr>
          <a:xfrm>
            <a:off x="4551982" y="4668753"/>
            <a:ext cx="783438" cy="307777"/>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400">
                <a:solidFill>
                  <a:srgbClr val="FFFFFF"/>
                </a:solidFill>
                <a:latin typeface="Arial"/>
                <a:ea typeface="Arial"/>
                <a:cs typeface="Arial"/>
                <a:sym typeface="Arial"/>
              </a:rPr>
              <a:t>Time</a:t>
            </a:r>
          </a:p>
        </p:txBody>
      </p:sp>
      <p:sp>
        <p:nvSpPr>
          <p:cNvPr id="285" name="Shape 285"/>
          <p:cNvSpPr txBox="1"/>
          <p:nvPr/>
        </p:nvSpPr>
        <p:spPr>
          <a:xfrm>
            <a:off x="1047051" y="3185790"/>
            <a:ext cx="1231907" cy="73866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400">
                <a:solidFill>
                  <a:srgbClr val="FFFFFF"/>
                </a:solidFill>
                <a:latin typeface="Arial"/>
                <a:ea typeface="Arial"/>
                <a:cs typeface="Arial"/>
                <a:sym typeface="Arial"/>
              </a:rPr>
              <a:t>Expectations</a:t>
            </a:r>
          </a:p>
          <a:p>
            <a:pPr indent="0" lvl="0" marL="0" marR="0" rtl="0" algn="l">
              <a:spcBef>
                <a:spcPts val="0"/>
              </a:spcBef>
              <a:buSzPct val="25000"/>
              <a:buNone/>
            </a:pPr>
            <a:r>
              <a:rPr lang="en-US" sz="1400">
                <a:solidFill>
                  <a:srgbClr val="FFFFFF"/>
                </a:solidFill>
                <a:latin typeface="Arial"/>
                <a:ea typeface="Arial"/>
                <a:cs typeface="Arial"/>
                <a:sym typeface="Arial"/>
              </a:rPr>
              <a:t>&amp; </a:t>
            </a:r>
          </a:p>
          <a:p>
            <a:pPr indent="0" lvl="0" marL="0" marR="0" rtl="0" algn="l">
              <a:spcBef>
                <a:spcPts val="0"/>
              </a:spcBef>
              <a:buSzPct val="25000"/>
              <a:buNone/>
            </a:pPr>
            <a:r>
              <a:rPr lang="en-US" sz="1400">
                <a:solidFill>
                  <a:srgbClr val="FFFFFF"/>
                </a:solidFill>
                <a:latin typeface="Arial"/>
                <a:ea typeface="Arial"/>
                <a:cs typeface="Arial"/>
                <a:sym typeface="Arial"/>
              </a:rPr>
              <a:t>Efficiency</a:t>
            </a:r>
          </a:p>
        </p:txBody>
      </p:sp>
      <p:cxnSp>
        <p:nvCxnSpPr>
          <p:cNvPr id="286" name="Shape 286"/>
          <p:cNvCxnSpPr/>
          <p:nvPr/>
        </p:nvCxnSpPr>
        <p:spPr>
          <a:xfrm>
            <a:off x="6478417" y="2238823"/>
            <a:ext cx="5720" cy="2031620"/>
          </a:xfrm>
          <a:prstGeom prst="straightConnector1">
            <a:avLst/>
          </a:prstGeom>
          <a:noFill/>
          <a:ln cap="flat" cmpd="sng" w="19050">
            <a:solidFill>
              <a:srgbClr val="FFFF00"/>
            </a:solidFill>
            <a:prstDash val="dash"/>
            <a:round/>
            <a:headEnd len="lg" w="lg" type="stealth"/>
            <a:tailEnd len="lg" w="lg" type="stealth"/>
          </a:ln>
        </p:spPr>
      </p:cxnSp>
      <p:sp>
        <p:nvSpPr>
          <p:cNvPr id="287" name="Shape 287"/>
          <p:cNvSpPr txBox="1"/>
          <p:nvPr/>
        </p:nvSpPr>
        <p:spPr>
          <a:xfrm>
            <a:off x="4887917" y="3207963"/>
            <a:ext cx="1998842" cy="3385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600">
                <a:solidFill>
                  <a:srgbClr val="FFFF00"/>
                </a:solidFill>
                <a:latin typeface="Arial"/>
                <a:ea typeface="Arial"/>
                <a:cs typeface="Arial"/>
                <a:sym typeface="Arial"/>
              </a:rPr>
              <a:t>Innovation Gap</a:t>
            </a:r>
          </a:p>
        </p:txBody>
      </p:sp>
      <p:cxnSp>
        <p:nvCxnSpPr>
          <p:cNvPr id="288" name="Shape 288"/>
          <p:cNvCxnSpPr/>
          <p:nvPr/>
        </p:nvCxnSpPr>
        <p:spPr>
          <a:xfrm flipH="1" rot="10800000">
            <a:off x="2318481" y="3949090"/>
            <a:ext cx="4413937" cy="501247"/>
          </a:xfrm>
          <a:prstGeom prst="straightConnector1">
            <a:avLst/>
          </a:prstGeom>
          <a:noFill/>
          <a:ln cap="flat" cmpd="sng" w="15875">
            <a:solidFill>
              <a:srgbClr val="F2F2F2"/>
            </a:solidFill>
            <a:prstDash val="dash"/>
            <a:round/>
            <a:headEnd len="med" w="med" type="none"/>
            <a:tailEnd len="lg" w="lg" type="stealth"/>
          </a:ln>
          <a:effectLst>
            <a:outerShdw blurRad="39999" rotWithShape="0" dir="5400000" dist="20000">
              <a:srgbClr val="000000">
                <a:alpha val="37647"/>
              </a:srgbClr>
            </a:outerShdw>
          </a:effectLst>
        </p:spPr>
      </p:cxnSp>
      <p:sp>
        <p:nvSpPr>
          <p:cNvPr id="289" name="Shape 289"/>
          <p:cNvSpPr txBox="1"/>
          <p:nvPr/>
        </p:nvSpPr>
        <p:spPr>
          <a:xfrm>
            <a:off x="5715807" y="4044919"/>
            <a:ext cx="517067"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FFFFFF"/>
                </a:solidFill>
                <a:latin typeface="Arial"/>
                <a:ea typeface="Arial"/>
                <a:cs typeface="Arial"/>
                <a:sym typeface="Arial"/>
              </a:rPr>
              <a:t>IaaS</a:t>
            </a:r>
          </a:p>
        </p:txBody>
      </p:sp>
      <p:cxnSp>
        <p:nvCxnSpPr>
          <p:cNvPr id="290" name="Shape 290"/>
          <p:cNvCxnSpPr/>
          <p:nvPr/>
        </p:nvCxnSpPr>
        <p:spPr>
          <a:xfrm flipH="1" rot="10800000">
            <a:off x="2366321" y="3618890"/>
            <a:ext cx="4340697" cy="786154"/>
          </a:xfrm>
          <a:prstGeom prst="straightConnector1">
            <a:avLst/>
          </a:prstGeom>
          <a:noFill/>
          <a:ln cap="flat" cmpd="sng" w="15875">
            <a:solidFill>
              <a:srgbClr val="F2F2F2"/>
            </a:solidFill>
            <a:prstDash val="dash"/>
            <a:round/>
            <a:headEnd len="med" w="med" type="none"/>
            <a:tailEnd len="lg" w="lg" type="stealth"/>
          </a:ln>
          <a:effectLst>
            <a:outerShdw blurRad="39999" rotWithShape="0" dir="5400000" dist="20000">
              <a:srgbClr val="000000">
                <a:alpha val="37647"/>
              </a:srgbClr>
            </a:outerShdw>
          </a:effectLst>
        </p:spPr>
      </p:cxnSp>
      <p:sp>
        <p:nvSpPr>
          <p:cNvPr id="291" name="Shape 291"/>
          <p:cNvSpPr txBox="1"/>
          <p:nvPr/>
        </p:nvSpPr>
        <p:spPr>
          <a:xfrm>
            <a:off x="5965873" y="3674510"/>
            <a:ext cx="1271610"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FFFFFF"/>
                </a:solidFill>
                <a:latin typeface="Arial"/>
                <a:ea typeface="Arial"/>
                <a:cs typeface="Arial"/>
                <a:sym typeface="Arial"/>
              </a:rPr>
              <a:t>DIY Automation</a:t>
            </a:r>
          </a:p>
        </p:txBody>
      </p:sp>
      <p:cxnSp>
        <p:nvCxnSpPr>
          <p:cNvPr id="292" name="Shape 292"/>
          <p:cNvCxnSpPr/>
          <p:nvPr/>
        </p:nvCxnSpPr>
        <p:spPr>
          <a:xfrm rot="10800000">
            <a:off x="5674078" y="4042227"/>
            <a:ext cx="25397" cy="270929"/>
          </a:xfrm>
          <a:prstGeom prst="straightConnector1">
            <a:avLst/>
          </a:prstGeom>
          <a:noFill/>
          <a:ln cap="flat" cmpd="sng" w="25400">
            <a:solidFill>
              <a:srgbClr val="FF6600"/>
            </a:solidFill>
            <a:prstDash val="solid"/>
            <a:round/>
            <a:headEnd len="med" w="med" type="none"/>
            <a:tailEnd len="lg" w="lg" type="stealth"/>
          </a:ln>
          <a:effectLst>
            <a:outerShdw blurRad="39999" rotWithShape="0" dir="5400000" dist="20000">
              <a:srgbClr val="000000">
                <a:alpha val="37647"/>
              </a:srgbClr>
            </a:outerShdw>
          </a:effectLst>
        </p:spPr>
      </p:cxnSp>
      <p:cxnSp>
        <p:nvCxnSpPr>
          <p:cNvPr id="293" name="Shape 293"/>
          <p:cNvCxnSpPr/>
          <p:nvPr/>
        </p:nvCxnSpPr>
        <p:spPr>
          <a:xfrm rot="10800000">
            <a:off x="5935408" y="3727751"/>
            <a:ext cx="30464" cy="308699"/>
          </a:xfrm>
          <a:prstGeom prst="straightConnector1">
            <a:avLst/>
          </a:prstGeom>
          <a:noFill/>
          <a:ln cap="flat" cmpd="sng" w="25400">
            <a:solidFill>
              <a:srgbClr val="FF6600"/>
            </a:solidFill>
            <a:prstDash val="solid"/>
            <a:round/>
            <a:headEnd len="med" w="med" type="none"/>
            <a:tailEnd len="lg" w="lg" type="stealth"/>
          </a:ln>
          <a:effectLst>
            <a:outerShdw blurRad="39999" rotWithShape="0" dir="5400000" dist="20000">
              <a:srgbClr val="000000">
                <a:alpha val="37647"/>
              </a:srgbClr>
            </a:outerShdw>
          </a:effectLst>
        </p:spPr>
      </p:cxnSp>
      <p:cxnSp>
        <p:nvCxnSpPr>
          <p:cNvPr id="294" name="Shape 294"/>
          <p:cNvCxnSpPr/>
          <p:nvPr/>
        </p:nvCxnSpPr>
        <p:spPr>
          <a:xfrm rot="10800000">
            <a:off x="6783217" y="2069493"/>
            <a:ext cx="0" cy="1717415"/>
          </a:xfrm>
          <a:prstGeom prst="straightConnector1">
            <a:avLst/>
          </a:prstGeom>
          <a:noFill/>
          <a:ln cap="flat" cmpd="sng" w="25400">
            <a:solidFill>
              <a:srgbClr val="FF6600"/>
            </a:solidFill>
            <a:prstDash val="solid"/>
            <a:round/>
            <a:headEnd len="med" w="med" type="none"/>
            <a:tailEnd len="lg" w="lg" type="stealth"/>
          </a:ln>
          <a:effectLst>
            <a:outerShdw blurRad="39999" rotWithShape="0" dir="5400000" dist="20000">
              <a:srgbClr val="000000">
                <a:alpha val="37647"/>
              </a:srgbClr>
            </a:outerShdw>
          </a:effectLst>
        </p:spPr>
      </p:cxnSp>
      <p:sp>
        <p:nvSpPr>
          <p:cNvPr id="295" name="Shape 295"/>
          <p:cNvSpPr txBox="1"/>
          <p:nvPr/>
        </p:nvSpPr>
        <p:spPr>
          <a:xfrm>
            <a:off x="7111828" y="2053335"/>
            <a:ext cx="1280052"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rgbClr val="FFFFFF"/>
                </a:solidFill>
                <a:latin typeface="Arial"/>
                <a:ea typeface="Arial"/>
                <a:cs typeface="Arial"/>
                <a:sym typeface="Arial"/>
              </a:rPr>
              <a:t>DevOps, CD, Agile</a:t>
            </a:r>
          </a:p>
        </p:txBody>
      </p:sp>
      <p:sp>
        <p:nvSpPr>
          <p:cNvPr id="296" name="Shape 296"/>
          <p:cNvSpPr txBox="1"/>
          <p:nvPr/>
        </p:nvSpPr>
        <p:spPr>
          <a:xfrm>
            <a:off x="7068018" y="4195471"/>
            <a:ext cx="1251830"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400">
                <a:solidFill>
                  <a:srgbClr val="FFFFFF"/>
                </a:solidFill>
                <a:latin typeface="Arial"/>
                <a:ea typeface="Arial"/>
                <a:cs typeface="Arial"/>
                <a:sym typeface="Arial"/>
              </a:rPr>
              <a:t>Traditional IT</a:t>
            </a:r>
          </a:p>
        </p:txBody>
      </p:sp>
      <p:sp>
        <p:nvSpPr>
          <p:cNvPr id="297" name="Shape 297"/>
          <p:cNvSpPr txBox="1"/>
          <p:nvPr/>
        </p:nvSpPr>
        <p:spPr>
          <a:xfrm>
            <a:off x="7083514" y="1774386"/>
            <a:ext cx="893504"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400">
                <a:solidFill>
                  <a:srgbClr val="FFFFFF"/>
                </a:solidFill>
                <a:latin typeface="Arial"/>
                <a:ea typeface="Arial"/>
                <a:cs typeface="Arial"/>
                <a:sym typeface="Arial"/>
              </a:rPr>
              <a:t>Startups</a:t>
            </a:r>
          </a:p>
        </p:txBody>
      </p:sp>
      <p:sp>
        <p:nvSpPr>
          <p:cNvPr id="298" name="Shape 298"/>
          <p:cNvSpPr txBox="1"/>
          <p:nvPr/>
        </p:nvSpPr>
        <p:spPr>
          <a:xfrm>
            <a:off x="6909636" y="2695611"/>
            <a:ext cx="1118176"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400">
                <a:solidFill>
                  <a:schemeClr val="accent2"/>
                </a:solidFill>
                <a:latin typeface="Arial"/>
                <a:ea typeface="Arial"/>
                <a:cs typeface="Arial"/>
                <a:sym typeface="Arial"/>
              </a:rPr>
              <a:t>Enterprise PaaS</a:t>
            </a:r>
          </a:p>
        </p:txBody>
      </p:sp>
      <p:cxnSp>
        <p:nvCxnSpPr>
          <p:cNvPr id="299" name="Shape 299"/>
          <p:cNvCxnSpPr/>
          <p:nvPr/>
        </p:nvCxnSpPr>
        <p:spPr>
          <a:xfrm rot="10800000">
            <a:off x="2339291" y="2656045"/>
            <a:ext cx="0" cy="2005270"/>
          </a:xfrm>
          <a:prstGeom prst="straightConnector1">
            <a:avLst/>
          </a:prstGeom>
          <a:noFill/>
          <a:ln cap="flat" cmpd="sng" w="25400">
            <a:solidFill>
              <a:schemeClr val="accent1"/>
            </a:solidFill>
            <a:prstDash val="solid"/>
            <a:round/>
            <a:headEnd len="med" w="med" type="none"/>
            <a:tailEnd len="lg" w="lg" type="stealth"/>
          </a:ln>
          <a:effectLst>
            <a:outerShdw blurRad="39999" rotWithShape="0" dir="5400000" dist="20000">
              <a:srgbClr val="000000">
                <a:alpha val="37647"/>
              </a:srgbClr>
            </a:outerShdw>
          </a:effectLst>
        </p:spPr>
      </p:cxnSp>
      <p:cxnSp>
        <p:nvCxnSpPr>
          <p:cNvPr id="300" name="Shape 300"/>
          <p:cNvCxnSpPr/>
          <p:nvPr/>
        </p:nvCxnSpPr>
        <p:spPr>
          <a:xfrm>
            <a:off x="2339291" y="4668753"/>
            <a:ext cx="5506276" cy="0"/>
          </a:xfrm>
          <a:prstGeom prst="straightConnector1">
            <a:avLst/>
          </a:prstGeom>
          <a:noFill/>
          <a:ln cap="flat" cmpd="sng" w="25400">
            <a:solidFill>
              <a:schemeClr val="accent1"/>
            </a:solidFill>
            <a:prstDash val="solid"/>
            <a:round/>
            <a:headEnd len="med" w="med" type="none"/>
            <a:tailEnd len="lg" w="lg" type="stealth"/>
          </a:ln>
          <a:effectLst>
            <a:outerShdw blurRad="39999" rotWithShape="0" dir="5400000" dist="20000">
              <a:srgbClr val="000000">
                <a:alpha val="37647"/>
              </a:srgbClr>
            </a:outerShdw>
          </a:effectLst>
        </p:spPr>
      </p:cxnSp>
      <p:cxnSp>
        <p:nvCxnSpPr>
          <p:cNvPr id="301" name="Shape 301"/>
          <p:cNvCxnSpPr/>
          <p:nvPr/>
        </p:nvCxnSpPr>
        <p:spPr>
          <a:xfrm flipH="1" rot="10800000">
            <a:off x="2321285" y="2022164"/>
            <a:ext cx="4411133" cy="2382880"/>
          </a:xfrm>
          <a:prstGeom prst="straightConnector1">
            <a:avLst/>
          </a:prstGeom>
          <a:noFill/>
          <a:ln cap="flat" cmpd="sng" w="25400">
            <a:solidFill>
              <a:schemeClr val="accent1"/>
            </a:solidFill>
            <a:prstDash val="solid"/>
            <a:round/>
            <a:headEnd len="med" w="med" type="none"/>
            <a:tailEnd len="lg" w="lg" type="stealth"/>
          </a:ln>
          <a:effectLst>
            <a:outerShdw blurRad="39999" rotWithShape="0" dir="5400000" dist="20000">
              <a:srgbClr val="000000">
                <a:alpha val="37647"/>
              </a:srgbClr>
            </a:outerShdw>
          </a:effectLst>
        </p:spPr>
      </p:cxnSp>
      <p:cxnSp>
        <p:nvCxnSpPr>
          <p:cNvPr id="302" name="Shape 302"/>
          <p:cNvCxnSpPr/>
          <p:nvPr/>
        </p:nvCxnSpPr>
        <p:spPr>
          <a:xfrm flipH="1" rot="10800000">
            <a:off x="2366321" y="4270443"/>
            <a:ext cx="4366098" cy="179894"/>
          </a:xfrm>
          <a:prstGeom prst="straightConnector1">
            <a:avLst/>
          </a:prstGeom>
          <a:noFill/>
          <a:ln cap="flat" cmpd="sng" w="25400">
            <a:solidFill>
              <a:schemeClr val="accent1"/>
            </a:solidFill>
            <a:prstDash val="solid"/>
            <a:round/>
            <a:headEnd len="med" w="med" type="none"/>
            <a:tailEnd len="lg" w="lg" type="stealth"/>
          </a:ln>
          <a:effectLst>
            <a:outerShdw blurRad="39999" rotWithShape="0" dir="5400000" dist="20000">
              <a:srgbClr val="000000">
                <a:alpha val="37647"/>
              </a:srgbClr>
            </a:outerShdw>
          </a:effectLst>
        </p:spPr>
      </p:cxnSp>
      <p:sp>
        <p:nvSpPr>
          <p:cNvPr id="303" name="Shape 303"/>
          <p:cNvSpPr/>
          <p:nvPr/>
        </p:nvSpPr>
        <p:spPr>
          <a:xfrm>
            <a:off x="88078" y="160818"/>
            <a:ext cx="8706954"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2800">
                <a:solidFill>
                  <a:schemeClr val="accent1"/>
                </a:solidFill>
                <a:latin typeface="Arial"/>
                <a:ea typeface="Arial"/>
                <a:cs typeface="Arial"/>
                <a:sym typeface="Arial"/>
              </a:rPr>
              <a:t>Cloud Foundry Helps </a:t>
            </a:r>
            <a:r>
              <a:rPr b="1" lang="en-US" sz="2800">
                <a:solidFill>
                  <a:srgbClr val="F2F2F2"/>
                </a:solidFill>
                <a:latin typeface="Arial"/>
                <a:ea typeface="Arial"/>
                <a:cs typeface="Arial"/>
                <a:sym typeface="Arial"/>
              </a:rPr>
              <a:t>Close the </a:t>
            </a:r>
            <a:r>
              <a:rPr b="1" lang="en-US" sz="2800">
                <a:solidFill>
                  <a:schemeClr val="lt1"/>
                </a:solidFill>
                <a:latin typeface="Arial"/>
                <a:ea typeface="Arial"/>
                <a:cs typeface="Arial"/>
                <a:sym typeface="Arial"/>
              </a:rPr>
              <a:t>Innovation Gap</a:t>
            </a: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0" st="0"/>
                                            </p:txEl>
                                          </p:spTgt>
                                        </p:tgtEl>
                                        <p:attrNameLst>
                                          <p:attrName>style.visibility</p:attrName>
                                        </p:attrNameLst>
                                      </p:cBhvr>
                                      <p:to>
                                        <p:strVal val="visible"/>
                                      </p:to>
                                    </p:set>
                                    <p:animEffect filter="fade" transition="in">
                                      <p:cBhvr>
                                        <p:cTn dur="500"/>
                                        <p:tgtEl>
                                          <p:spTgt spid="2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1" st="1"/>
                                            </p:txEl>
                                          </p:spTgt>
                                        </p:tgtEl>
                                        <p:attrNameLst>
                                          <p:attrName>style.visibility</p:attrName>
                                        </p:attrNameLst>
                                      </p:cBhvr>
                                      <p:to>
                                        <p:strVal val="visible"/>
                                      </p:to>
                                    </p:set>
                                    <p:animEffect filter="fade" transition="in">
                                      <p:cBhvr>
                                        <p:cTn dur="500"/>
                                        <p:tgtEl>
                                          <p:spTgt spid="2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2" st="2"/>
                                            </p:txEl>
                                          </p:spTgt>
                                        </p:tgtEl>
                                        <p:attrNameLst>
                                          <p:attrName>style.visibility</p:attrName>
                                        </p:attrNameLst>
                                      </p:cBhvr>
                                      <p:to>
                                        <p:strVal val="visible"/>
                                      </p:to>
                                    </p:set>
                                    <p:animEffect filter="fade" transition="in">
                                      <p:cBhvr>
                                        <p:cTn dur="500"/>
                                        <p:tgtEl>
                                          <p:spTgt spid="2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3" st="3"/>
                                            </p:txEl>
                                          </p:spTgt>
                                        </p:tgtEl>
                                        <p:attrNameLst>
                                          <p:attrName>style.visibility</p:attrName>
                                        </p:attrNameLst>
                                      </p:cBhvr>
                                      <p:to>
                                        <p:strVal val="visible"/>
                                      </p:to>
                                    </p:set>
                                    <p:animEffect filter="fade" transition="in">
                                      <p:cBhvr>
                                        <p:cTn dur="500"/>
                                        <p:tgtEl>
                                          <p:spTgt spid="28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4" st="4"/>
                                            </p:txEl>
                                          </p:spTgt>
                                        </p:tgtEl>
                                        <p:attrNameLst>
                                          <p:attrName>style.visibility</p:attrName>
                                        </p:attrNameLst>
                                      </p:cBhvr>
                                      <p:to>
                                        <p:strVal val="visible"/>
                                      </p:to>
                                    </p:set>
                                    <p:animEffect filter="fade" transition="in">
                                      <p:cBhvr>
                                        <p:cTn dur="500"/>
                                        <p:tgtEl>
                                          <p:spTgt spid="28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5" st="5"/>
                                            </p:txEl>
                                          </p:spTgt>
                                        </p:tgtEl>
                                        <p:attrNameLst>
                                          <p:attrName>style.visibility</p:attrName>
                                        </p:attrNameLst>
                                      </p:cBhvr>
                                      <p:to>
                                        <p:strVal val="visible"/>
                                      </p:to>
                                    </p:set>
                                    <p:animEffect filter="fade" transition="in">
                                      <p:cBhvr>
                                        <p:cTn dur="500"/>
                                        <p:tgtEl>
                                          <p:spTgt spid="28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6" st="6"/>
                                            </p:txEl>
                                          </p:spTgt>
                                        </p:tgtEl>
                                        <p:attrNameLst>
                                          <p:attrName>style.visibility</p:attrName>
                                        </p:attrNameLst>
                                      </p:cBhvr>
                                      <p:to>
                                        <p:strVal val="visible"/>
                                      </p:to>
                                    </p:set>
                                    <p:animEffect filter="fade" transition="in">
                                      <p:cBhvr>
                                        <p:cTn dur="500"/>
                                        <p:tgtEl>
                                          <p:spTgt spid="28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7" st="7"/>
                                            </p:txEl>
                                          </p:spTgt>
                                        </p:tgtEl>
                                        <p:attrNameLst>
                                          <p:attrName>style.visibility</p:attrName>
                                        </p:attrNameLst>
                                      </p:cBhvr>
                                      <p:to>
                                        <p:strVal val="visible"/>
                                      </p:to>
                                    </p:set>
                                    <p:animEffect filter="fade" transition="in">
                                      <p:cBhvr>
                                        <p:cTn dur="500"/>
                                        <p:tgtEl>
                                          <p:spTgt spid="283">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8" name="Shape 308"/>
        <p:cNvGrpSpPr/>
        <p:nvPr/>
      </p:nvGrpSpPr>
      <p:grpSpPr>
        <a:xfrm>
          <a:off x="0" y="0"/>
          <a:ext cx="0" cy="0"/>
          <a:chOff x="0" y="0"/>
          <a:chExt cx="0" cy="0"/>
        </a:xfrm>
      </p:grpSpPr>
      <p:sp>
        <p:nvSpPr>
          <p:cNvPr id="309" name="Shape 309"/>
          <p:cNvSpPr txBox="1"/>
          <p:nvPr>
            <p:ph type="title"/>
          </p:nvPr>
        </p:nvSpPr>
        <p:spPr>
          <a:xfrm>
            <a:off x="113721" y="149918"/>
            <a:ext cx="8796928" cy="474445"/>
          </a:xfrm>
          <a:prstGeom prst="rect">
            <a:avLst/>
          </a:prstGeom>
          <a:noFill/>
          <a:ln>
            <a:noFill/>
          </a:ln>
        </p:spPr>
        <p:txBody>
          <a:bodyPr anchorCtr="0" anchor="t" bIns="45700" lIns="91425" rIns="91425" tIns="45700">
            <a:noAutofit/>
          </a:bodyPr>
          <a:lstStyle/>
          <a:p>
            <a:pPr indent="0" lvl="0" marL="0" marR="0" rtl="0" algn="l">
              <a:spcBef>
                <a:spcPts val="0"/>
              </a:spcBef>
              <a:buClr>
                <a:srgbClr val="D9D9D9"/>
              </a:buClr>
              <a:buSzPct val="25000"/>
              <a:buFont typeface="Arial"/>
              <a:buNone/>
            </a:pPr>
            <a:r>
              <a:rPr b="1" i="0" lang="en-US" sz="3200" u="none" cap="none" strike="noStrike">
                <a:solidFill>
                  <a:srgbClr val="D9D9D9"/>
                </a:solidFill>
                <a:latin typeface="Arial"/>
                <a:ea typeface="Arial"/>
                <a:cs typeface="Arial"/>
                <a:sym typeface="Arial"/>
              </a:rPr>
              <a:t>Software is </a:t>
            </a:r>
            <a:r>
              <a:rPr b="1" i="0" lang="en-US" sz="3200" u="none" cap="none" strike="noStrike">
                <a:solidFill>
                  <a:srgbClr val="00AE9E"/>
                </a:solidFill>
                <a:latin typeface="Arial"/>
                <a:ea typeface="Arial"/>
                <a:cs typeface="Arial"/>
                <a:sym typeface="Arial"/>
              </a:rPr>
              <a:t>EVOLVING</a:t>
            </a:r>
          </a:p>
        </p:txBody>
      </p:sp>
      <p:sp>
        <p:nvSpPr>
          <p:cNvPr id="310" name="Shape 310"/>
          <p:cNvSpPr txBox="1"/>
          <p:nvPr>
            <p:ph idx="12" type="sldNum"/>
          </p:nvPr>
        </p:nvSpPr>
        <p:spPr>
          <a:xfrm>
            <a:off x="48247" y="4861462"/>
            <a:ext cx="373337" cy="2738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pic>
        <p:nvPicPr>
          <p:cNvPr id="311" name="Shape 311"/>
          <p:cNvPicPr preferRelativeResize="0"/>
          <p:nvPr/>
        </p:nvPicPr>
        <p:blipFill rotWithShape="1">
          <a:blip r:embed="rId3">
            <a:alphaModFix/>
          </a:blip>
          <a:srcRect b="13308" l="0" r="0" t="0"/>
          <a:stretch/>
        </p:blipFill>
        <p:spPr>
          <a:xfrm>
            <a:off x="339093" y="995504"/>
            <a:ext cx="1546468" cy="833728"/>
          </a:xfrm>
          <a:prstGeom prst="rect">
            <a:avLst/>
          </a:prstGeom>
          <a:noFill/>
          <a:ln>
            <a:noFill/>
          </a:ln>
        </p:spPr>
      </p:pic>
      <p:pic>
        <p:nvPicPr>
          <p:cNvPr id="312" name="Shape 312"/>
          <p:cNvPicPr preferRelativeResize="0"/>
          <p:nvPr/>
        </p:nvPicPr>
        <p:blipFill rotWithShape="1">
          <a:blip r:embed="rId4">
            <a:alphaModFix/>
          </a:blip>
          <a:srcRect b="0" l="0" r="0" t="0"/>
          <a:stretch/>
        </p:blipFill>
        <p:spPr>
          <a:xfrm>
            <a:off x="7224935" y="2239657"/>
            <a:ext cx="1292364" cy="1292364"/>
          </a:xfrm>
          <a:prstGeom prst="rect">
            <a:avLst/>
          </a:prstGeom>
          <a:noFill/>
          <a:ln>
            <a:noFill/>
          </a:ln>
        </p:spPr>
      </p:pic>
      <p:pic>
        <p:nvPicPr>
          <p:cNvPr id="313" name="Shape 313"/>
          <p:cNvPicPr preferRelativeResize="0"/>
          <p:nvPr/>
        </p:nvPicPr>
        <p:blipFill rotWithShape="1">
          <a:blip r:embed="rId5">
            <a:alphaModFix/>
          </a:blip>
          <a:srcRect b="0" l="0" r="0" t="0"/>
          <a:stretch/>
        </p:blipFill>
        <p:spPr>
          <a:xfrm>
            <a:off x="6764639" y="3840342"/>
            <a:ext cx="786795" cy="786794"/>
          </a:xfrm>
          <a:prstGeom prst="rect">
            <a:avLst/>
          </a:prstGeom>
          <a:noFill/>
          <a:ln>
            <a:noFill/>
          </a:ln>
        </p:spPr>
      </p:pic>
      <p:pic>
        <p:nvPicPr>
          <p:cNvPr id="314" name="Shape 314"/>
          <p:cNvPicPr preferRelativeResize="0"/>
          <p:nvPr/>
        </p:nvPicPr>
        <p:blipFill rotWithShape="1">
          <a:blip r:embed="rId6">
            <a:alphaModFix/>
          </a:blip>
          <a:srcRect b="0" l="0" r="0" t="0"/>
          <a:stretch/>
        </p:blipFill>
        <p:spPr>
          <a:xfrm>
            <a:off x="181764" y="2253746"/>
            <a:ext cx="2979215" cy="973666"/>
          </a:xfrm>
          <a:prstGeom prst="rect">
            <a:avLst/>
          </a:prstGeom>
          <a:noFill/>
          <a:ln>
            <a:noFill/>
          </a:ln>
        </p:spPr>
      </p:pic>
      <p:grpSp>
        <p:nvGrpSpPr>
          <p:cNvPr id="315" name="Shape 315"/>
          <p:cNvGrpSpPr/>
          <p:nvPr/>
        </p:nvGrpSpPr>
        <p:grpSpPr>
          <a:xfrm>
            <a:off x="3611008" y="1835482"/>
            <a:ext cx="1757271" cy="1769700"/>
            <a:chOff x="3741107" y="1348855"/>
            <a:chExt cx="1757271" cy="1769700"/>
          </a:xfrm>
        </p:grpSpPr>
        <p:sp>
          <p:nvSpPr>
            <p:cNvPr id="316" name="Shape 316"/>
            <p:cNvSpPr/>
            <p:nvPr/>
          </p:nvSpPr>
          <p:spPr>
            <a:xfrm>
              <a:off x="3741107" y="1348855"/>
              <a:ext cx="1757271" cy="1769700"/>
            </a:xfrm>
            <a:prstGeom prst="roundRect">
              <a:avLst>
                <a:gd fmla="val 16667" name="adj"/>
              </a:avLst>
            </a:prstGeom>
            <a:solidFill>
              <a:srgbClr val="FFFFFF"/>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17" name="Shape 317"/>
            <p:cNvPicPr preferRelativeResize="0"/>
            <p:nvPr/>
          </p:nvPicPr>
          <p:blipFill rotWithShape="1">
            <a:blip r:embed="rId7">
              <a:alphaModFix/>
            </a:blip>
            <a:srcRect b="0" l="0" r="0" t="0"/>
            <a:stretch/>
          </p:blipFill>
          <p:spPr>
            <a:xfrm>
              <a:off x="3842275" y="1451209"/>
              <a:ext cx="1578427" cy="1578427"/>
            </a:xfrm>
            <a:prstGeom prst="rect">
              <a:avLst/>
            </a:prstGeom>
            <a:noFill/>
            <a:ln>
              <a:noFill/>
            </a:ln>
          </p:spPr>
        </p:pic>
      </p:grpSp>
      <p:sp>
        <p:nvSpPr>
          <p:cNvPr id="318" name="Shape 318"/>
          <p:cNvSpPr txBox="1"/>
          <p:nvPr/>
        </p:nvSpPr>
        <p:spPr>
          <a:xfrm>
            <a:off x="6288730" y="4468976"/>
            <a:ext cx="1837598" cy="369332"/>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1800">
                <a:solidFill>
                  <a:srgbClr val="FFFFFF"/>
                </a:solidFill>
                <a:latin typeface="Arial"/>
                <a:ea typeface="Arial"/>
                <a:cs typeface="Arial"/>
                <a:sym typeface="Arial"/>
              </a:rPr>
              <a:t>Spring Boot</a:t>
            </a:r>
          </a:p>
        </p:txBody>
      </p:sp>
      <p:grpSp>
        <p:nvGrpSpPr>
          <p:cNvPr id="319" name="Shape 319"/>
          <p:cNvGrpSpPr/>
          <p:nvPr/>
        </p:nvGrpSpPr>
        <p:grpSpPr>
          <a:xfrm>
            <a:off x="6033125" y="451526"/>
            <a:ext cx="2686788" cy="1383955"/>
            <a:chOff x="5860671" y="702929"/>
            <a:chExt cx="2686788" cy="1383955"/>
          </a:xfrm>
        </p:grpSpPr>
        <p:sp>
          <p:nvSpPr>
            <p:cNvPr id="320" name="Shape 320"/>
            <p:cNvSpPr/>
            <p:nvPr/>
          </p:nvSpPr>
          <p:spPr>
            <a:xfrm>
              <a:off x="6592185" y="702929"/>
              <a:ext cx="1116418" cy="1075069"/>
            </a:xfrm>
            <a:prstGeom prst="roundRect">
              <a:avLst>
                <a:gd fmla="val 16667" name="adj"/>
              </a:avLst>
            </a:prstGeom>
            <a:solidFill>
              <a:srgbClr val="FFFFFF"/>
            </a:solidFill>
            <a:ln cap="flat" cmpd="sng" w="9525">
              <a:solidFill>
                <a:srgbClr val="00867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21" name="Shape 321"/>
            <p:cNvPicPr preferRelativeResize="0"/>
            <p:nvPr/>
          </p:nvPicPr>
          <p:blipFill rotWithShape="1">
            <a:blip r:embed="rId8">
              <a:alphaModFix/>
            </a:blip>
            <a:srcRect b="0" l="0" r="0" t="0"/>
            <a:stretch/>
          </p:blipFill>
          <p:spPr>
            <a:xfrm>
              <a:off x="6639953" y="765941"/>
              <a:ext cx="987420" cy="951611"/>
            </a:xfrm>
            <a:prstGeom prst="rect">
              <a:avLst/>
            </a:prstGeom>
            <a:noFill/>
            <a:ln>
              <a:noFill/>
            </a:ln>
          </p:spPr>
        </p:pic>
        <p:sp>
          <p:nvSpPr>
            <p:cNvPr id="322" name="Shape 322"/>
            <p:cNvSpPr txBox="1"/>
            <p:nvPr/>
          </p:nvSpPr>
          <p:spPr>
            <a:xfrm>
              <a:off x="5860671" y="1717553"/>
              <a:ext cx="2686788" cy="369332"/>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1800">
                  <a:solidFill>
                    <a:srgbClr val="FFFFFF"/>
                  </a:solidFill>
                  <a:latin typeface="Arial"/>
                  <a:ea typeface="Arial"/>
                  <a:cs typeface="Arial"/>
                  <a:sym typeface="Arial"/>
                </a:rPr>
                <a:t>Continuous Delivery</a:t>
              </a:r>
            </a:p>
          </p:txBody>
        </p:sp>
      </p:grpSp>
      <p:pic>
        <p:nvPicPr>
          <p:cNvPr id="323" name="Shape 323"/>
          <p:cNvPicPr preferRelativeResize="0"/>
          <p:nvPr/>
        </p:nvPicPr>
        <p:blipFill rotWithShape="1">
          <a:blip r:embed="rId9">
            <a:alphaModFix/>
          </a:blip>
          <a:srcRect b="0" l="0" r="0" t="0"/>
          <a:stretch/>
        </p:blipFill>
        <p:spPr>
          <a:xfrm>
            <a:off x="181764" y="3328580"/>
            <a:ext cx="2979215" cy="1483220"/>
          </a:xfrm>
          <a:prstGeom prst="rect">
            <a:avLst/>
          </a:prstGeom>
          <a:noFill/>
          <a:ln>
            <a:noFill/>
          </a:ln>
        </p:spPr>
      </p:pic>
      <p:pic>
        <p:nvPicPr>
          <p:cNvPr descr="homepage-docker-logo.png" id="324" name="Shape 324"/>
          <p:cNvPicPr preferRelativeResize="0"/>
          <p:nvPr/>
        </p:nvPicPr>
        <p:blipFill rotWithShape="1">
          <a:blip r:embed="rId10">
            <a:alphaModFix/>
          </a:blip>
          <a:srcRect b="0" l="0" r="0" t="0"/>
          <a:stretch/>
        </p:blipFill>
        <p:spPr>
          <a:xfrm>
            <a:off x="2303519" y="1156875"/>
            <a:ext cx="1125490" cy="931343"/>
          </a:xfrm>
          <a:prstGeom prst="rect">
            <a:avLst/>
          </a:prstGeom>
          <a:noFill/>
          <a:ln>
            <a:noFill/>
          </a:ln>
        </p:spPr>
      </p:pic>
      <p:pic>
        <p:nvPicPr>
          <p:cNvPr id="325" name="Shape 325"/>
          <p:cNvPicPr preferRelativeResize="0"/>
          <p:nvPr/>
        </p:nvPicPr>
        <p:blipFill rotWithShape="1">
          <a:blip r:embed="rId11">
            <a:alphaModFix/>
          </a:blip>
          <a:srcRect b="0" l="0" r="0" t="0"/>
          <a:stretch/>
        </p:blipFill>
        <p:spPr>
          <a:xfrm>
            <a:off x="5593612" y="2926193"/>
            <a:ext cx="1390237" cy="602437"/>
          </a:xfrm>
          <a:prstGeom prst="rect">
            <a:avLst/>
          </a:prstGeom>
          <a:noFill/>
          <a:ln>
            <a:noFill/>
          </a:ln>
        </p:spPr>
      </p:pic>
      <p:pic>
        <p:nvPicPr>
          <p:cNvPr id="326" name="Shape 326"/>
          <p:cNvPicPr preferRelativeResize="0"/>
          <p:nvPr/>
        </p:nvPicPr>
        <p:blipFill rotWithShape="1">
          <a:blip r:embed="rId12">
            <a:alphaModFix/>
          </a:blip>
          <a:srcRect b="0" l="0" r="0" t="0"/>
          <a:stretch/>
        </p:blipFill>
        <p:spPr>
          <a:xfrm>
            <a:off x="3429010" y="3993766"/>
            <a:ext cx="2624667" cy="818036"/>
          </a:xfrm>
          <a:prstGeom prst="rect">
            <a:avLst/>
          </a:prstGeom>
          <a:noFill/>
          <a:ln>
            <a:noFill/>
          </a:ln>
        </p:spPr>
      </p:pic>
      <p:pic>
        <p:nvPicPr>
          <p:cNvPr id="327" name="Shape 327"/>
          <p:cNvPicPr preferRelativeResize="0"/>
          <p:nvPr/>
        </p:nvPicPr>
        <p:blipFill rotWithShape="1">
          <a:blip r:embed="rId13">
            <a:alphaModFix/>
          </a:blip>
          <a:srcRect b="0" l="0" r="0" t="0"/>
          <a:stretch/>
        </p:blipFill>
        <p:spPr>
          <a:xfrm>
            <a:off x="3385603" y="571500"/>
            <a:ext cx="3809999" cy="133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